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3"/>
  </p:notesMasterIdLst>
  <p:handoutMasterIdLst>
    <p:handoutMasterId r:id="rId34"/>
  </p:handoutMasterIdLst>
  <p:sldIdLst>
    <p:sldId id="312" r:id="rId2"/>
    <p:sldId id="325" r:id="rId3"/>
    <p:sldId id="335" r:id="rId4"/>
    <p:sldId id="326" r:id="rId5"/>
    <p:sldId id="327" r:id="rId6"/>
    <p:sldId id="329" r:id="rId7"/>
    <p:sldId id="330" r:id="rId8"/>
    <p:sldId id="331" r:id="rId9"/>
    <p:sldId id="333" r:id="rId10"/>
    <p:sldId id="334" r:id="rId11"/>
    <p:sldId id="336" r:id="rId12"/>
    <p:sldId id="337" r:id="rId13"/>
    <p:sldId id="338" r:id="rId14"/>
    <p:sldId id="339" r:id="rId15"/>
    <p:sldId id="340" r:id="rId16"/>
    <p:sldId id="341" r:id="rId17"/>
    <p:sldId id="350" r:id="rId18"/>
    <p:sldId id="351" r:id="rId19"/>
    <p:sldId id="342" r:id="rId20"/>
    <p:sldId id="352" r:id="rId21"/>
    <p:sldId id="353" r:id="rId22"/>
    <p:sldId id="343" r:id="rId23"/>
    <p:sldId id="354" r:id="rId24"/>
    <p:sldId id="345" r:id="rId25"/>
    <p:sldId id="355" r:id="rId26"/>
    <p:sldId id="347" r:id="rId27"/>
    <p:sldId id="357" r:id="rId28"/>
    <p:sldId id="349" r:id="rId29"/>
    <p:sldId id="358" r:id="rId30"/>
    <p:sldId id="360" r:id="rId31"/>
    <p:sldId id="359" r:id="rId3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xmlns="">
        <p15:guide id="1" orient="horz" pos="2160">
          <p15:clr>
            <a:srgbClr val="A4A3A4"/>
          </p15:clr>
        </p15:guide>
        <p15:guide id="2" orient="horz" pos="255">
          <p15:clr>
            <a:srgbClr val="A4A3A4"/>
          </p15:clr>
        </p15:guide>
        <p15:guide id="3" orient="horz" pos="1139">
          <p15:clr>
            <a:srgbClr val="A4A3A4"/>
          </p15:clr>
        </p15:guide>
        <p15:guide id="4" orient="horz" pos="1094">
          <p15:clr>
            <a:srgbClr val="A4A3A4"/>
          </p15:clr>
        </p15:guide>
        <p15:guide id="5" orient="horz" pos="4065">
          <p15:clr>
            <a:srgbClr val="A4A3A4"/>
          </p15:clr>
        </p15:guide>
        <p15:guide id="6" orient="horz" pos="4201">
          <p15:clr>
            <a:srgbClr val="A4A3A4"/>
          </p15:clr>
        </p15:guide>
        <p15:guide id="7" pos="2880">
          <p15:clr>
            <a:srgbClr val="A4A3A4"/>
          </p15:clr>
        </p15:guide>
        <p15:guide id="8" pos="567">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12" y="-72"/>
      </p:cViewPr>
      <p:guideLst>
        <p:guide orient="horz" pos="2160"/>
        <p:guide orient="horz" pos="255"/>
        <p:guide orient="horz" pos="1139"/>
        <p:guide orient="horz" pos="1094"/>
        <p:guide orient="horz" pos="4065"/>
        <p:guide orient="horz" pos="4201"/>
        <p:guide pos="2880"/>
        <p:guide pos="567"/>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ヒラギノ角ゴ Pro W3" charset="0"/>
                <a:cs typeface="ヒラギノ角ゴ Pro W3"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10FDD87-08D1-6140-877C-9EF783417B19}" type="datetimeFigureOut">
              <a:rPr lang="fr-FR"/>
              <a:pPr/>
              <a:t>25/08/17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ヒラギノ角ゴ Pro W3" charset="0"/>
                <a:cs typeface="ヒラギノ角ゴ Pro W3"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4C10966-A31C-3646-9EA7-82A7052944F4}" type="slidenum">
              <a:rPr lang="fr-FR"/>
              <a:pPr/>
              <a:t>‹#›</a:t>
            </a:fld>
            <a:endParaRPr lang="fr-FR"/>
          </a:p>
        </p:txBody>
      </p:sp>
    </p:spTree>
    <p:extLst>
      <p:ext uri="{BB962C8B-B14F-4D97-AF65-F5344CB8AC3E}">
        <p14:creationId xmlns:p14="http://schemas.microsoft.com/office/powerpoint/2010/main" val="6689594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ea typeface="+mn-ea"/>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415BD36-A6CD-C94F-BC44-17FAA6CDBED0}" type="datetimeFigureOut">
              <a:rPr lang="fr-FR"/>
              <a:pPr/>
              <a:t>25/08/17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ea typeface="+mn-ea"/>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8C5D799-4BEB-3C4E-B2F2-6280CDC09994}" type="slidenum">
              <a:rPr lang="fr-FR"/>
              <a:pPr/>
              <a:t>‹#›</a:t>
            </a:fld>
            <a:endParaRPr lang="fr-FR"/>
          </a:p>
        </p:txBody>
      </p:sp>
    </p:spTree>
    <p:extLst>
      <p:ext uri="{BB962C8B-B14F-4D97-AF65-F5344CB8AC3E}">
        <p14:creationId xmlns:p14="http://schemas.microsoft.com/office/powerpoint/2010/main" val="242784230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charset="0"/>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Rectangle 3"/>
          <p:cNvSpPr/>
          <p:nvPr userDrawn="1"/>
        </p:nvSpPr>
        <p:spPr bwMode="gray">
          <a:xfrm>
            <a:off x="360363" y="1295400"/>
            <a:ext cx="8423275" cy="44640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9" name="Espace réservé du texte 8"/>
          <p:cNvSpPr>
            <a:spLocks noGrp="1"/>
          </p:cNvSpPr>
          <p:nvPr>
            <p:ph type="body" sz="quarter" idx="13"/>
          </p:nvPr>
        </p:nvSpPr>
        <p:spPr bwMode="gray">
          <a:xfrm>
            <a:off x="792000" y="1457924"/>
            <a:ext cx="7560000" cy="2088232"/>
          </a:xfrm>
        </p:spPr>
        <p:txBody>
          <a:bodyPr anchor="b"/>
          <a:lstStyle>
            <a:lvl1pPr marL="0" indent="0" algn="r">
              <a:lnSpc>
                <a:spcPct val="80000"/>
              </a:lnSpc>
              <a:buNone/>
              <a:defRPr sz="3400" b="0" cap="all" baseline="0">
                <a:solidFill>
                  <a:schemeClr val="bg1"/>
                </a:solidFill>
                <a:latin typeface="+mj-lt"/>
              </a:defRPr>
            </a:lvl1pPr>
            <a:lvl2pPr marL="0" algn="ctr">
              <a:lnSpc>
                <a:spcPct val="100000"/>
              </a:lnSpc>
              <a:spcBef>
                <a:spcPts val="6900"/>
              </a:spcBef>
              <a:defRPr sz="2000" b="1">
                <a:solidFill>
                  <a:schemeClr val="bg1"/>
                </a:solidFill>
              </a:defRPr>
            </a:lvl2pPr>
          </a:lstStyle>
          <a:p>
            <a:pPr lvl="0"/>
            <a:r>
              <a:rPr lang="fr-FR" noProof="0" smtClean="0"/>
              <a:t>Modifier les styles du texte du masque</a:t>
            </a:r>
          </a:p>
        </p:txBody>
      </p:sp>
      <p:sp>
        <p:nvSpPr>
          <p:cNvPr id="8" name="Espace réservé du texte 8"/>
          <p:cNvSpPr>
            <a:spLocks noGrp="1"/>
          </p:cNvSpPr>
          <p:nvPr>
            <p:ph type="body" sz="quarter" idx="14"/>
          </p:nvPr>
        </p:nvSpPr>
        <p:spPr bwMode="gray">
          <a:xfrm>
            <a:off x="792000" y="4014355"/>
            <a:ext cx="7560000" cy="1430869"/>
          </a:xfrm>
        </p:spPr>
        <p:txBody>
          <a:bodyPr/>
          <a:lstStyle>
            <a:lvl1pPr marL="0" indent="0" algn="r">
              <a:lnSpc>
                <a:spcPct val="100000"/>
              </a:lnSpc>
              <a:buNone/>
              <a:defRPr sz="1900" b="0">
                <a:solidFill>
                  <a:schemeClr val="bg1"/>
                </a:solidFill>
                <a:latin typeface="+mj-lt"/>
              </a:defRPr>
            </a:lvl1pPr>
            <a:lvl2pPr marL="0" algn="ctr">
              <a:lnSpc>
                <a:spcPct val="100000"/>
              </a:lnSpc>
              <a:spcBef>
                <a:spcPts val="6900"/>
              </a:spcBef>
              <a:defRPr sz="2000" b="1">
                <a:solidFill>
                  <a:schemeClr val="bg1"/>
                </a:solidFill>
              </a:defRPr>
            </a:lvl2pPr>
          </a:lstStyle>
          <a:p>
            <a:pPr lvl="0"/>
            <a:r>
              <a:rPr lang="fr-FR" noProof="0" smtClean="0"/>
              <a:t>Modifier les styles du texte du masque</a:t>
            </a:r>
          </a:p>
        </p:txBody>
      </p:sp>
      <p:sp>
        <p:nvSpPr>
          <p:cNvPr id="10" name="Espace réservé de la date 13"/>
          <p:cNvSpPr>
            <a:spLocks noGrp="1"/>
          </p:cNvSpPr>
          <p:nvPr>
            <p:ph type="dt" sz="half" idx="15"/>
          </p:nvPr>
        </p:nvSpPr>
        <p:spPr>
          <a:xfrm>
            <a:off x="8675688" y="6669088"/>
            <a:ext cx="468312" cy="188912"/>
          </a:xfrm>
        </p:spPr>
        <p:txBody>
          <a:bodyPr anchor="t"/>
          <a:lstStyle>
            <a:lvl1pPr>
              <a:defRPr sz="100"/>
            </a:lvl1pPr>
          </a:lstStyle>
          <a:p>
            <a:fld id="{F302BD30-BA6E-5741-9364-2431DEF9D2CB}" type="datetime1">
              <a:rPr lang="fr-FR" smtClean="0"/>
              <a:t>25/08/17</a:t>
            </a:fld>
            <a:endParaRPr lang="fr-FR"/>
          </a:p>
        </p:txBody>
      </p:sp>
      <p:sp>
        <p:nvSpPr>
          <p:cNvPr id="11" name="Espace réservé du numéro de diapositive 14"/>
          <p:cNvSpPr>
            <a:spLocks noGrp="1"/>
          </p:cNvSpPr>
          <p:nvPr>
            <p:ph type="sldNum" sz="quarter" idx="16"/>
          </p:nvPr>
        </p:nvSpPr>
        <p:spPr>
          <a:xfrm>
            <a:off x="8675688" y="6669088"/>
            <a:ext cx="468312" cy="188912"/>
          </a:xfrm>
        </p:spPr>
        <p:txBody>
          <a:bodyPr anchor="t"/>
          <a:lstStyle>
            <a:lvl1pPr algn="l">
              <a:defRPr sz="100"/>
            </a:lvl1pPr>
          </a:lstStyle>
          <a:p>
            <a:fld id="{76B9319A-7575-FB44-8D1D-7EDF178B05F5}" type="slidenum">
              <a:rPr lang="fr-FR"/>
              <a:pPr/>
              <a:t>‹#›</a:t>
            </a:fld>
            <a:endParaRPr lang="fr-FR"/>
          </a:p>
        </p:txBody>
      </p:sp>
      <p:sp>
        <p:nvSpPr>
          <p:cNvPr id="12" name="Espace réservé du pied de page 15"/>
          <p:cNvSpPr>
            <a:spLocks noGrp="1"/>
          </p:cNvSpPr>
          <p:nvPr>
            <p:ph type="ftr" sz="quarter" idx="17"/>
          </p:nvPr>
        </p:nvSpPr>
        <p:spPr>
          <a:xfrm>
            <a:off x="8675688" y="6669088"/>
            <a:ext cx="468312" cy="188912"/>
          </a:xfrm>
        </p:spPr>
        <p:txBody>
          <a:bodyPr anchor="t"/>
          <a:lstStyle>
            <a:lvl1pPr algn="l">
              <a:defRPr sz="100"/>
            </a:lvl1pPr>
          </a:lstStyle>
          <a:p>
            <a:r>
              <a:rPr lang="fr-FR"/>
              <a:t>Cour des comptes - Rappel du titre de la présentation</a:t>
            </a:r>
          </a:p>
        </p:txBody>
      </p:sp>
      <p:pic>
        <p:nvPicPr>
          <p:cNvPr id="2" name="Imag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699792" y="8281"/>
            <a:ext cx="2496319" cy="1189251"/>
          </a:xfrm>
          <a:prstGeom prst="rect">
            <a:avLst/>
          </a:prstGeom>
        </p:spPr>
      </p:pic>
    </p:spTree>
    <p:extLst>
      <p:ext uri="{BB962C8B-B14F-4D97-AF65-F5344CB8AC3E}">
        <p14:creationId xmlns:p14="http://schemas.microsoft.com/office/powerpoint/2010/main" val="138448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itre">
    <p:spTree>
      <p:nvGrpSpPr>
        <p:cNvPr id="1" name=""/>
        <p:cNvGrpSpPr/>
        <p:nvPr/>
      </p:nvGrpSpPr>
      <p:grpSpPr>
        <a:xfrm>
          <a:off x="0" y="0"/>
          <a:ext cx="0" cy="0"/>
          <a:chOff x="0" y="0"/>
          <a:chExt cx="0" cy="0"/>
        </a:xfrm>
      </p:grpSpPr>
      <p:sp>
        <p:nvSpPr>
          <p:cNvPr id="3" name="Rectangle 2"/>
          <p:cNvSpPr/>
          <p:nvPr userDrawn="1"/>
        </p:nvSpPr>
        <p:spPr bwMode="gray">
          <a:xfrm>
            <a:off x="360363" y="1295400"/>
            <a:ext cx="8423275" cy="44640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4" name="Image 11"/>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gray">
          <a:xfrm>
            <a:off x="4211638" y="287338"/>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bwMode="gray">
          <a:xfrm>
            <a:off x="792000" y="2322592"/>
            <a:ext cx="7560000" cy="3230644"/>
          </a:xfrm>
        </p:spPr>
        <p:txBody>
          <a:bodyPr/>
          <a:lstStyle>
            <a:lvl1pPr algn="r">
              <a:lnSpc>
                <a:spcPct val="80000"/>
              </a:lnSpc>
              <a:defRPr sz="3400" b="0" cap="all" baseline="0">
                <a:solidFill>
                  <a:schemeClr val="accent1"/>
                </a:solidFill>
              </a:defRPr>
            </a:lvl1pPr>
          </a:lstStyle>
          <a:p>
            <a:r>
              <a:rPr lang="fr-FR" noProof="0" smtClean="0"/>
              <a:t>Modifiez le style du titre</a:t>
            </a:r>
            <a:endParaRPr lang="fr-FR" noProof="0" dirty="0"/>
          </a:p>
        </p:txBody>
      </p:sp>
      <p:sp>
        <p:nvSpPr>
          <p:cNvPr id="5" name="Espace réservé de la date 7"/>
          <p:cNvSpPr>
            <a:spLocks noGrp="1"/>
          </p:cNvSpPr>
          <p:nvPr>
            <p:ph type="dt" sz="half" idx="10"/>
          </p:nvPr>
        </p:nvSpPr>
        <p:spPr>
          <a:xfrm>
            <a:off x="8675688" y="6669088"/>
            <a:ext cx="468312" cy="188912"/>
          </a:xfrm>
        </p:spPr>
        <p:txBody>
          <a:bodyPr/>
          <a:lstStyle>
            <a:lvl1pPr>
              <a:defRPr sz="100"/>
            </a:lvl1pPr>
          </a:lstStyle>
          <a:p>
            <a:fld id="{29EBCA2D-1902-D640-B2A7-FD3E533ABEDA}" type="datetime1">
              <a:rPr lang="fr-FR" smtClean="0"/>
              <a:t>25/08/17</a:t>
            </a:fld>
            <a:endParaRPr lang="fr-FR"/>
          </a:p>
        </p:txBody>
      </p:sp>
      <p:sp>
        <p:nvSpPr>
          <p:cNvPr id="6" name="Espace réservé du numéro de diapositive 10"/>
          <p:cNvSpPr>
            <a:spLocks noGrp="1"/>
          </p:cNvSpPr>
          <p:nvPr>
            <p:ph type="sldNum" sz="quarter" idx="11"/>
          </p:nvPr>
        </p:nvSpPr>
        <p:spPr>
          <a:xfrm>
            <a:off x="8675688" y="6669088"/>
            <a:ext cx="468312" cy="188912"/>
          </a:xfrm>
        </p:spPr>
        <p:txBody>
          <a:bodyPr/>
          <a:lstStyle>
            <a:lvl1pPr>
              <a:defRPr sz="100"/>
            </a:lvl1pPr>
          </a:lstStyle>
          <a:p>
            <a:fld id="{67978C3A-CDA2-1545-8D3A-E3E90723D49B}" type="slidenum">
              <a:rPr lang="fr-FR"/>
              <a:pPr/>
              <a:t>‹#›</a:t>
            </a:fld>
            <a:endParaRPr lang="fr-FR"/>
          </a:p>
        </p:txBody>
      </p:sp>
      <p:sp>
        <p:nvSpPr>
          <p:cNvPr id="7" name="Espace réservé du pied de page 11"/>
          <p:cNvSpPr>
            <a:spLocks noGrp="1"/>
          </p:cNvSpPr>
          <p:nvPr>
            <p:ph type="ftr" sz="quarter" idx="12"/>
          </p:nvPr>
        </p:nvSpPr>
        <p:spPr>
          <a:xfrm>
            <a:off x="8675688" y="6669088"/>
            <a:ext cx="468312" cy="188912"/>
          </a:xfrm>
        </p:spPr>
        <p:txBody>
          <a:bodyPr/>
          <a:lstStyle>
            <a:lvl1pPr>
              <a:defRPr sz="100"/>
            </a:lvl1pPr>
          </a:lstStyle>
          <a:p>
            <a:r>
              <a:rPr lang="fr-FR"/>
              <a:t>Cour des comptes - Rappel du titre de la présentation</a:t>
            </a:r>
          </a:p>
        </p:txBody>
      </p:sp>
    </p:spTree>
    <p:extLst>
      <p:ext uri="{BB962C8B-B14F-4D97-AF65-F5344CB8AC3E}">
        <p14:creationId xmlns:p14="http://schemas.microsoft.com/office/powerpoint/2010/main" val="353886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graphique">
    <p:spTree>
      <p:nvGrpSpPr>
        <p:cNvPr id="1" name=""/>
        <p:cNvGrpSpPr/>
        <p:nvPr/>
      </p:nvGrpSpPr>
      <p:grpSpPr>
        <a:xfrm>
          <a:off x="0" y="0"/>
          <a:ext cx="0" cy="0"/>
          <a:chOff x="0" y="0"/>
          <a:chExt cx="0" cy="0"/>
        </a:xfrm>
      </p:grpSpPr>
      <p:sp>
        <p:nvSpPr>
          <p:cNvPr id="2" name="Titre 1"/>
          <p:cNvSpPr>
            <a:spLocks noGrp="1"/>
          </p:cNvSpPr>
          <p:nvPr>
            <p:ph type="title"/>
          </p:nvPr>
        </p:nvSpPr>
        <p:spPr bwMode="gray"/>
        <p:txBody>
          <a:bodyPr/>
          <a:lstStyle>
            <a:lvl1pPr>
              <a:defRPr>
                <a:solidFill>
                  <a:schemeClr val="accent1"/>
                </a:solidFill>
              </a:defRPr>
            </a:lvl1pPr>
          </a:lstStyle>
          <a:p>
            <a:r>
              <a:rPr lang="fr-FR" noProof="0" smtClean="0"/>
              <a:t>Modifiez le style du titre</a:t>
            </a:r>
            <a:endParaRPr lang="fr-FR" noProof="0" dirty="0"/>
          </a:p>
        </p:txBody>
      </p:sp>
      <p:sp>
        <p:nvSpPr>
          <p:cNvPr id="5" name="Espace réservé du graphique 4"/>
          <p:cNvSpPr>
            <a:spLocks noGrp="1"/>
          </p:cNvSpPr>
          <p:nvPr>
            <p:ph type="chart" sz="quarter" idx="13"/>
          </p:nvPr>
        </p:nvSpPr>
        <p:spPr bwMode="gray">
          <a:xfrm>
            <a:off x="360000" y="2214000"/>
            <a:ext cx="8424000" cy="3916800"/>
          </a:xfrm>
        </p:spPr>
        <p:txBody>
          <a:bodyPr bIns="648000" rtlCol="0" anchor="ctr">
            <a:noAutofit/>
          </a:bodyPr>
          <a:lstStyle>
            <a:lvl1pPr algn="ctr">
              <a:defRPr sz="1200" b="0"/>
            </a:lvl1pPr>
          </a:lstStyle>
          <a:p>
            <a:pPr lvl="0"/>
            <a:r>
              <a:rPr lang="fr-FR" noProof="0" smtClean="0"/>
              <a:t>Cliquez sur l'icône pour ajouter un graphique</a:t>
            </a:r>
            <a:endParaRPr lang="fr-FR" noProof="0" dirty="0"/>
          </a:p>
        </p:txBody>
      </p:sp>
      <p:sp>
        <p:nvSpPr>
          <p:cNvPr id="4" name="Espace réservé de la date 3"/>
          <p:cNvSpPr>
            <a:spLocks noGrp="1"/>
          </p:cNvSpPr>
          <p:nvPr>
            <p:ph type="dt" sz="half" idx="14"/>
          </p:nvPr>
        </p:nvSpPr>
        <p:spPr/>
        <p:txBody>
          <a:bodyPr/>
          <a:lstStyle>
            <a:lvl1pPr>
              <a:defRPr/>
            </a:lvl1pPr>
          </a:lstStyle>
          <a:p>
            <a:fld id="{44BBFE94-8091-6548-A5B6-BF0E0CF541AB}" type="datetime1">
              <a:rPr lang="fr-FR" smtClean="0"/>
              <a:t>25/08/17</a:t>
            </a:fld>
            <a:endParaRPr lang="fr-FR"/>
          </a:p>
        </p:txBody>
      </p:sp>
      <p:sp>
        <p:nvSpPr>
          <p:cNvPr id="6" name="Espace réservé du pied de page 4"/>
          <p:cNvSpPr>
            <a:spLocks noGrp="1"/>
          </p:cNvSpPr>
          <p:nvPr>
            <p:ph type="ftr" sz="quarter" idx="15"/>
          </p:nvPr>
        </p:nvSpPr>
        <p:spPr/>
        <p:txBody>
          <a:bodyPr/>
          <a:lstStyle>
            <a:lvl1pPr>
              <a:defRPr/>
            </a:lvl1pPr>
          </a:lstStyle>
          <a:p>
            <a:r>
              <a:rPr lang="fr-FR"/>
              <a:t>Cour des comptes - Rappel du titre de la présentation</a:t>
            </a:r>
          </a:p>
        </p:txBody>
      </p:sp>
      <p:sp>
        <p:nvSpPr>
          <p:cNvPr id="7" name="Espace réservé du numéro de diapositive 5"/>
          <p:cNvSpPr>
            <a:spLocks noGrp="1"/>
          </p:cNvSpPr>
          <p:nvPr>
            <p:ph type="sldNum" sz="quarter" idx="16"/>
          </p:nvPr>
        </p:nvSpPr>
        <p:spPr/>
        <p:txBody>
          <a:bodyPr/>
          <a:lstStyle>
            <a:lvl1pPr>
              <a:defRPr/>
            </a:lvl1pPr>
          </a:lstStyle>
          <a:p>
            <a:fld id="{01136F4D-C2DF-9847-9DA8-D2BEC22A0085}" type="slidenum">
              <a:rPr lang="fr-FR"/>
              <a:pPr/>
              <a:t>‹#›</a:t>
            </a:fld>
            <a:endParaRPr lang="fr-FR"/>
          </a:p>
        </p:txBody>
      </p:sp>
    </p:spTree>
    <p:extLst>
      <p:ext uri="{BB962C8B-B14F-4D97-AF65-F5344CB8AC3E}">
        <p14:creationId xmlns:p14="http://schemas.microsoft.com/office/powerpoint/2010/main" val="39350130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bwMode="gray">
          <a:xfrm>
            <a:off x="360363" y="6321425"/>
            <a:ext cx="8423275"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 name="Espace réservé du titre 1"/>
          <p:cNvSpPr>
            <a:spLocks noGrp="1"/>
          </p:cNvSpPr>
          <p:nvPr>
            <p:ph type="title"/>
          </p:nvPr>
        </p:nvSpPr>
        <p:spPr bwMode="gray">
          <a:xfrm>
            <a:off x="576263" y="1449388"/>
            <a:ext cx="7991475" cy="719137"/>
          </a:xfrm>
          <a:prstGeom prst="rect">
            <a:avLst/>
          </a:prstGeom>
        </p:spPr>
        <p:txBody>
          <a:bodyPr vert="horz" lIns="0" tIns="0" rIns="0" bIns="0" rtlCol="0" anchor="t" anchorCtr="0">
            <a:noAutofit/>
          </a:bodyPr>
          <a:lstStyle/>
          <a:p>
            <a:r>
              <a:rPr lang="fr-FR" noProof="0" dirty="0" smtClean="0"/>
              <a:t>Titre</a:t>
            </a:r>
            <a:endParaRPr lang="fr-FR" noProof="0" dirty="0"/>
          </a:p>
        </p:txBody>
      </p:sp>
      <p:sp>
        <p:nvSpPr>
          <p:cNvPr id="1028" name="Espace réservé du texte 2"/>
          <p:cNvSpPr>
            <a:spLocks noGrp="1"/>
          </p:cNvSpPr>
          <p:nvPr>
            <p:ph type="body" idx="1"/>
          </p:nvPr>
        </p:nvSpPr>
        <p:spPr bwMode="gray">
          <a:xfrm>
            <a:off x="576263" y="2214563"/>
            <a:ext cx="799147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4" name="Espace réservé de la date 3"/>
          <p:cNvSpPr>
            <a:spLocks noGrp="1"/>
          </p:cNvSpPr>
          <p:nvPr>
            <p:ph type="dt" sz="half" idx="2"/>
          </p:nvPr>
        </p:nvSpPr>
        <p:spPr bwMode="gray">
          <a:xfrm>
            <a:off x="360363" y="6321425"/>
            <a:ext cx="900112" cy="179388"/>
          </a:xfrm>
          <a:prstGeom prst="rect">
            <a:avLst/>
          </a:prstGeom>
        </p:spPr>
        <p:txBody>
          <a:bodyPr vert="horz" wrap="square" lIns="216000" tIns="0" rIns="0" bIns="0" numCol="1" anchor="ctr" anchorCtr="0" compatLnSpc="1">
            <a:prstTxWarp prst="textNoShape">
              <a:avLst/>
            </a:prstTxWarp>
            <a:noAutofit/>
          </a:bodyPr>
          <a:lstStyle>
            <a:lvl1pPr>
              <a:defRPr sz="800">
                <a:solidFill>
                  <a:schemeClr val="bg1"/>
                </a:solidFill>
              </a:defRPr>
            </a:lvl1pPr>
          </a:lstStyle>
          <a:p>
            <a:fld id="{5E3803EC-8CF6-EA45-8230-A4ABFDDDCE4C}" type="datetime1">
              <a:rPr lang="fr-FR" smtClean="0"/>
              <a:t>25/08/17</a:t>
            </a:fld>
            <a:endParaRPr lang="fr-FR"/>
          </a:p>
        </p:txBody>
      </p:sp>
      <p:sp>
        <p:nvSpPr>
          <p:cNvPr id="5" name="Espace réservé du pied de page 4"/>
          <p:cNvSpPr>
            <a:spLocks noGrp="1"/>
          </p:cNvSpPr>
          <p:nvPr>
            <p:ph type="ftr" sz="quarter" idx="3"/>
          </p:nvPr>
        </p:nvSpPr>
        <p:spPr bwMode="gray">
          <a:xfrm>
            <a:off x="1331913" y="6321425"/>
            <a:ext cx="6480175" cy="179388"/>
          </a:xfrm>
          <a:prstGeom prst="rect">
            <a:avLst/>
          </a:prstGeom>
        </p:spPr>
        <p:txBody>
          <a:bodyPr vert="horz" wrap="square" lIns="0" tIns="0" rIns="0" bIns="0" numCol="1" anchor="ctr" anchorCtr="0" compatLnSpc="1">
            <a:prstTxWarp prst="textNoShape">
              <a:avLst/>
            </a:prstTxWarp>
            <a:noAutofit/>
          </a:bodyPr>
          <a:lstStyle>
            <a:lvl1pPr algn="ctr">
              <a:defRPr sz="800">
                <a:solidFill>
                  <a:schemeClr val="bg1"/>
                </a:solidFill>
              </a:defRPr>
            </a:lvl1pPr>
          </a:lstStyle>
          <a:p>
            <a:r>
              <a:rPr lang="fr-FR"/>
              <a:t>Cour des comptes - Rappel du titre de la présentation</a:t>
            </a:r>
          </a:p>
        </p:txBody>
      </p:sp>
      <p:sp>
        <p:nvSpPr>
          <p:cNvPr id="6" name="Espace réservé du numéro de diapositive 5"/>
          <p:cNvSpPr>
            <a:spLocks noGrp="1"/>
          </p:cNvSpPr>
          <p:nvPr>
            <p:ph type="sldNum" sz="quarter" idx="4"/>
          </p:nvPr>
        </p:nvSpPr>
        <p:spPr bwMode="gray">
          <a:xfrm>
            <a:off x="7883525" y="6321425"/>
            <a:ext cx="900113" cy="179388"/>
          </a:xfrm>
          <a:prstGeom prst="rect">
            <a:avLst/>
          </a:prstGeom>
        </p:spPr>
        <p:txBody>
          <a:bodyPr vert="horz" wrap="square" lIns="0" tIns="0" rIns="216000" bIns="0" numCol="1" anchor="ctr" anchorCtr="0" compatLnSpc="1">
            <a:prstTxWarp prst="textNoShape">
              <a:avLst/>
            </a:prstTxWarp>
            <a:noAutofit/>
          </a:bodyPr>
          <a:lstStyle>
            <a:lvl1pPr algn="r">
              <a:defRPr sz="800">
                <a:solidFill>
                  <a:schemeClr val="bg1"/>
                </a:solidFill>
              </a:defRPr>
            </a:lvl1pPr>
          </a:lstStyle>
          <a:p>
            <a:fld id="{E289521A-49CF-F74B-AB00-78D1D0D87D6F}" type="slidenum">
              <a:rPr lang="fr-FR"/>
              <a:pPr/>
              <a:t>‹#›</a:t>
            </a:fld>
            <a:endParaRPr lang="fr-FR"/>
          </a:p>
        </p:txBody>
      </p:sp>
      <p:pic>
        <p:nvPicPr>
          <p:cNvPr id="1032" name="Image 10"/>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gray">
          <a:xfrm>
            <a:off x="4211638" y="287338"/>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29" r:id="rId1"/>
    <p:sldLayoutId id="2147483830" r:id="rId2"/>
    <p:sldLayoutId id="2147483828" r:id="rId3"/>
  </p:sldLayoutIdLst>
  <p:hf hdr="0"/>
  <p:txStyles>
    <p:titleStyle>
      <a:lvl1pPr algn="l" rtl="0" eaLnBrk="1" fontAlgn="base" hangingPunct="1">
        <a:lnSpc>
          <a:spcPct val="85000"/>
        </a:lnSpc>
        <a:spcBef>
          <a:spcPct val="0"/>
        </a:spcBef>
        <a:spcAft>
          <a:spcPct val="0"/>
        </a:spcAft>
        <a:defRPr sz="2400" kern="1200" cap="all">
          <a:solidFill>
            <a:schemeClr val="accent1"/>
          </a:solidFill>
          <a:latin typeface="+mj-lt"/>
          <a:ea typeface="ヒラギノ角ゴ Pro W3" charset="0"/>
          <a:cs typeface="ヒラギノ角ゴ Pro W3" charset="0"/>
        </a:defRPr>
      </a:lvl1pPr>
      <a:lvl2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2pPr>
      <a:lvl3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3pPr>
      <a:lvl4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4pPr>
      <a:lvl5pPr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5pPr>
      <a:lvl6pPr marL="4572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6pPr>
      <a:lvl7pPr marL="9144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7pPr>
      <a:lvl8pPr marL="13716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8pPr>
      <a:lvl9pPr marL="1828800" algn="l" rtl="0" eaLnBrk="1" fontAlgn="base" hangingPunct="1">
        <a:lnSpc>
          <a:spcPct val="85000"/>
        </a:lnSpc>
        <a:spcBef>
          <a:spcPct val="0"/>
        </a:spcBef>
        <a:spcAft>
          <a:spcPct val="0"/>
        </a:spcAft>
        <a:defRPr sz="2400">
          <a:solidFill>
            <a:schemeClr val="accent1"/>
          </a:solidFill>
          <a:latin typeface="Times New Roman" charset="0"/>
          <a:ea typeface="ヒラギノ角ゴ Pro W3" charset="0"/>
          <a:cs typeface="ヒラギノ角ゴ Pro W3" charset="0"/>
        </a:defRPr>
      </a:lvl9pPr>
    </p:titleStyle>
    <p:bodyStyle>
      <a:lvl1pPr marL="342900" indent="-342900" algn="l" rtl="0" eaLnBrk="1" fontAlgn="base" hangingPunct="1">
        <a:spcBef>
          <a:spcPct val="0"/>
        </a:spcBef>
        <a:spcAft>
          <a:spcPts val="800"/>
        </a:spcAft>
        <a:buFont typeface="Arial" charset="0"/>
        <a:defRPr sz="1400" b="1" kern="1200">
          <a:solidFill>
            <a:schemeClr val="tx1"/>
          </a:solidFill>
          <a:latin typeface="+mn-lt"/>
          <a:ea typeface="ヒラギノ角ゴ Pro W3" charset="0"/>
          <a:cs typeface="ヒラギノ角ゴ Pro W3" charset="0"/>
        </a:defRPr>
      </a:lvl1pPr>
      <a:lvl2pPr marL="430213" indent="127000" algn="l" rtl="0" eaLnBrk="1" fontAlgn="base" hangingPunct="1">
        <a:spcBef>
          <a:spcPct val="0"/>
        </a:spcBef>
        <a:spcAft>
          <a:spcPts val="800"/>
        </a:spcAft>
        <a:buClr>
          <a:schemeClr val="accent1"/>
        </a:buClr>
        <a:buFont typeface="Wingdings" charset="0"/>
        <a:buChar char=""/>
        <a:defRPr sz="1400" kern="1200">
          <a:solidFill>
            <a:schemeClr val="tx1"/>
          </a:solidFill>
          <a:latin typeface="+mn-lt"/>
          <a:ea typeface="ヒラギノ角ゴ Pro W3" charset="0"/>
          <a:cs typeface="ヒラギノ角ゴ Pro W3" charset="0"/>
        </a:defRPr>
      </a:lvl2pPr>
      <a:lvl3pPr marL="719138" indent="-107950" algn="l" rtl="0" eaLnBrk="1" fontAlgn="base" hangingPunct="1">
        <a:spcBef>
          <a:spcPct val="0"/>
        </a:spcBef>
        <a:spcAft>
          <a:spcPct val="0"/>
        </a:spcAft>
        <a:buClr>
          <a:schemeClr val="accent2"/>
        </a:buClr>
        <a:buSzPct val="100000"/>
        <a:buFont typeface="Arial" charset="0"/>
        <a:buChar char="•"/>
        <a:defRPr sz="1200" kern="1200">
          <a:solidFill>
            <a:schemeClr val="tx1"/>
          </a:solidFill>
          <a:latin typeface="+mn-lt"/>
          <a:ea typeface="ヒラギノ角ゴ Pro W3" charset="0"/>
          <a:cs typeface="ヒラギノ角ゴ Pro W3" charset="0"/>
        </a:defRPr>
      </a:lvl3pPr>
      <a:lvl4pPr marL="719138" indent="652463" algn="l" rtl="0" eaLnBrk="1" fontAlgn="base" hangingPunct="1">
        <a:spcBef>
          <a:spcPct val="0"/>
        </a:spcBef>
        <a:spcAft>
          <a:spcPct val="0"/>
        </a:spcAft>
        <a:buClr>
          <a:srgbClr val="C1D9DB"/>
        </a:buClr>
        <a:buSzPct val="100000"/>
        <a:buFont typeface="Wingdings" charset="0"/>
        <a:defRPr sz="1000" kern="1200">
          <a:solidFill>
            <a:schemeClr val="tx1"/>
          </a:solidFill>
          <a:latin typeface="+mn-lt"/>
          <a:ea typeface="ヒラギノ角ゴ Pro W3" charset="0"/>
          <a:cs typeface="ヒラギノ角ゴ Pro W3" charset="0"/>
        </a:defRPr>
      </a:lvl4pPr>
      <a:lvl5pPr marL="827088" indent="-107950" algn="l" rtl="0" eaLnBrk="1" fontAlgn="base" hangingPunct="1">
        <a:spcBef>
          <a:spcPct val="0"/>
        </a:spcBef>
        <a:spcAft>
          <a:spcPct val="0"/>
        </a:spcAft>
        <a:buClr>
          <a:schemeClr val="accent1"/>
        </a:buClr>
        <a:buSzPct val="100000"/>
        <a:buFont typeface="Arial" charset="0"/>
        <a:buChar char="-"/>
        <a:defRPr sz="1000" kern="1200">
          <a:solidFill>
            <a:schemeClr val="tx1"/>
          </a:solidFill>
          <a:latin typeface="+mn-lt"/>
          <a:ea typeface="ヒラギノ角ゴ Pro W3" charset="0"/>
          <a:cs typeface="ヒラギノ角ゴ Pro W3"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sz="quarter" idx="13"/>
          </p:nvPr>
        </p:nvSpPr>
        <p:spPr>
          <a:xfrm>
            <a:off x="792163" y="1457325"/>
            <a:ext cx="7559675" cy="2089150"/>
          </a:xfrm>
        </p:spPr>
        <p:txBody>
          <a:bodyPr>
            <a:noAutofit/>
          </a:bodyPr>
          <a:lstStyle/>
          <a:p>
            <a:pPr algn="ctr"/>
            <a:r>
              <a:rPr lang="fr-FR" dirty="0"/>
              <a:t>WGVB MEXICO 2017</a:t>
            </a:r>
            <a:endParaRPr lang="fr-FR" sz="2000" cap="none" dirty="0">
              <a:latin typeface="Times New Roman" charset="0"/>
            </a:endParaRPr>
          </a:p>
        </p:txBody>
      </p:sp>
      <p:sp>
        <p:nvSpPr>
          <p:cNvPr id="6" name="Espace réservé du texte 5"/>
          <p:cNvSpPr>
            <a:spLocks noGrp="1"/>
          </p:cNvSpPr>
          <p:nvPr>
            <p:ph type="body" sz="quarter" idx="14"/>
          </p:nvPr>
        </p:nvSpPr>
        <p:spPr>
          <a:xfrm>
            <a:off x="792163" y="4014788"/>
            <a:ext cx="7559675" cy="1430337"/>
          </a:xfrm>
        </p:spPr>
        <p:txBody>
          <a:bodyPr rtlCol="0">
            <a:noAutofit/>
          </a:bodyPr>
          <a:lstStyle/>
          <a:p>
            <a:pPr eaLnBrk="1" fontAlgn="auto" hangingPunct="1">
              <a:spcBef>
                <a:spcPts val="0"/>
              </a:spcBef>
              <a:buFont typeface="Arial" pitchFamily="34" charset="0"/>
              <a:buNone/>
              <a:defRPr/>
            </a:pPr>
            <a:r>
              <a:rPr lang="fr-FR" dirty="0" err="1" smtClean="0">
                <a:ea typeface="+mn-ea"/>
                <a:cs typeface="+mn-cs"/>
              </a:rPr>
              <a:t>Jean-Raphaël</a:t>
            </a:r>
            <a:r>
              <a:rPr lang="fr-FR" dirty="0" smtClean="0">
                <a:ea typeface="+mn-ea"/>
                <a:cs typeface="+mn-cs"/>
              </a:rPr>
              <a:t> Alventosa</a:t>
            </a:r>
          </a:p>
          <a:p>
            <a:pPr eaLnBrk="1" fontAlgn="auto" hangingPunct="1">
              <a:spcBef>
                <a:spcPts val="0"/>
              </a:spcBef>
              <a:buFont typeface="Arial" pitchFamily="34" charset="0"/>
              <a:buNone/>
              <a:defRPr/>
            </a:pPr>
            <a:r>
              <a:rPr lang="fr-FR" smtClean="0">
                <a:ea typeface="+mn-ea"/>
                <a:cs typeface="+mn-cs"/>
              </a:rPr>
              <a:t>Septembre 2017</a:t>
            </a:r>
            <a:endParaRPr lang="fr-FR" dirty="0">
              <a:ea typeface="+mn-ea"/>
              <a:cs typeface="+mn-cs"/>
            </a:endParaRPr>
          </a:p>
        </p:txBody>
      </p:sp>
      <p:sp>
        <p:nvSpPr>
          <p:cNvPr id="7172" name="Espace réservé de la date 3"/>
          <p:cNvSpPr>
            <a:spLocks noGrp="1"/>
          </p:cNvSpPr>
          <p:nvPr>
            <p:ph type="dt"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63B93AAA-8D95-5242-A693-4DEFB95B7BEC}" type="datetime1">
              <a:rPr lang="fr-FR" sz="100" b="0" smtClean="0">
                <a:solidFill>
                  <a:schemeClr val="bg1"/>
                </a:solidFill>
              </a:rPr>
              <a:t>25/08/17</a:t>
            </a:fld>
            <a:endParaRPr lang="fr-FR" sz="100" b="0">
              <a:solidFill>
                <a:schemeClr val="bg1"/>
              </a:solidFill>
            </a:endParaRPr>
          </a:p>
        </p:txBody>
      </p:sp>
      <p:sp>
        <p:nvSpPr>
          <p:cNvPr id="7173" name="Espace réservé du numéro de diapositive 6"/>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fld id="{902F5B6D-AD7D-9F43-BD82-15DD120F34D1}" type="slidenum">
              <a:rPr lang="fr-FR" sz="100" b="0">
                <a:solidFill>
                  <a:schemeClr val="bg1"/>
                </a:solidFill>
              </a:rPr>
              <a:pPr/>
              <a:t>1</a:t>
            </a:fld>
            <a:endParaRPr lang="fr-FR" sz="100" b="0">
              <a:solidFill>
                <a:schemeClr val="bg1"/>
              </a:solidFill>
            </a:endParaRPr>
          </a:p>
        </p:txBody>
      </p:sp>
      <p:sp>
        <p:nvSpPr>
          <p:cNvPr id="7174" name="Espace réservé du pied de page 7"/>
          <p:cNvSpPr>
            <a:spLocks noGrp="1"/>
          </p:cNvSpPr>
          <p:nvPr>
            <p:ph type="ftr" sz="quarter" idx="17"/>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b="1">
                <a:solidFill>
                  <a:schemeClr val="tx1"/>
                </a:solidFill>
                <a:latin typeface="Arial" charset="0"/>
                <a:ea typeface="ヒラギノ角ゴ Pro W3" charset="0"/>
                <a:cs typeface="ヒラギノ角ゴ Pro W3" charset="0"/>
              </a:defRPr>
            </a:lvl1pPr>
            <a:lvl2pPr marL="742950" indent="-285750">
              <a:defRPr sz="1400">
                <a:solidFill>
                  <a:schemeClr val="tx1"/>
                </a:solidFill>
                <a:latin typeface="Arial" charset="0"/>
                <a:ea typeface="ヒラギノ角ゴ Pro W3" charset="0"/>
                <a:cs typeface="ヒラギノ角ゴ Pro W3" charset="0"/>
              </a:defRPr>
            </a:lvl2pPr>
            <a:lvl3pPr marL="1143000" indent="-228600">
              <a:defRPr sz="1200">
                <a:solidFill>
                  <a:schemeClr val="tx1"/>
                </a:solidFill>
                <a:latin typeface="Arial" charset="0"/>
                <a:ea typeface="ヒラギノ角ゴ Pro W3" charset="0"/>
                <a:cs typeface="ヒラギノ角ゴ Pro W3" charset="0"/>
              </a:defRPr>
            </a:lvl3pPr>
            <a:lvl4pPr marL="1600200" indent="-228600">
              <a:defRPr sz="1000">
                <a:solidFill>
                  <a:schemeClr val="tx1"/>
                </a:solidFill>
                <a:latin typeface="Arial" charset="0"/>
                <a:ea typeface="ヒラギノ角ゴ Pro W3" charset="0"/>
                <a:cs typeface="ヒラギノ角ゴ Pro W3" charset="0"/>
              </a:defRPr>
            </a:lvl4pPr>
            <a:lvl5pPr marL="2057400" indent="-228600">
              <a:defRPr sz="1000">
                <a:solidFill>
                  <a:schemeClr val="tx1"/>
                </a:solidFill>
                <a:latin typeface="Arial" charset="0"/>
                <a:ea typeface="ヒラギノ角ゴ Pro W3" charset="0"/>
                <a:cs typeface="ヒラギノ角ゴ Pro W3" charset="0"/>
              </a:defRPr>
            </a:lvl5pPr>
            <a:lvl6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6pPr>
            <a:lvl7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7pPr>
            <a:lvl8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8pPr>
            <a:lvl9pPr eaLnBrk="0" fontAlgn="base" hangingPunct="0">
              <a:spcBef>
                <a:spcPct val="0"/>
              </a:spcBef>
              <a:spcAft>
                <a:spcPct val="0"/>
              </a:spcAft>
              <a:buClr>
                <a:schemeClr val="accent1"/>
              </a:buClr>
              <a:buSzPct val="100000"/>
              <a:buFont typeface="Arial" charset="0"/>
              <a:buChar char="-"/>
              <a:defRPr sz="1000">
                <a:solidFill>
                  <a:schemeClr val="tx1"/>
                </a:solidFill>
                <a:latin typeface="Arial" charset="0"/>
                <a:ea typeface="ヒラギノ角ゴ Pro W3" charset="0"/>
                <a:cs typeface="ヒラギノ角ゴ Pro W3" charset="0"/>
              </a:defRPr>
            </a:lvl9pPr>
          </a:lstStyle>
          <a:p>
            <a:r>
              <a:rPr lang="fr-FR" sz="100" b="0">
                <a:solidFill>
                  <a:schemeClr val="bg1"/>
                </a:solidFill>
              </a:rPr>
              <a:t>Cour des comptes - Rappel du titre de la présentation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PART B: PROJECT </a:t>
            </a:r>
            <a:r>
              <a:rPr lang="en-US" b="1" dirty="0" smtClean="0"/>
              <a:t>MILESTONES</a:t>
            </a:r>
            <a:br>
              <a:rPr lang="en-US" b="1" dirty="0" smtClean="0"/>
            </a:br>
            <a:r>
              <a:rPr lang="en-US" b="1" dirty="0"/>
              <a:t/>
            </a:r>
            <a:br>
              <a:rPr lang="en-US" b="1" dirty="0"/>
            </a:br>
            <a:r>
              <a:rPr lang="en-US" b="1" dirty="0" smtClean="0"/>
              <a:t>2017 - 2019</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10</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62433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276872"/>
            <a:ext cx="7560000" cy="3230644"/>
          </a:xfrm>
        </p:spPr>
        <p:txBody>
          <a:bodyPr>
            <a:normAutofit fontScale="90000"/>
          </a:bodyPr>
          <a:lstStyle/>
          <a:p>
            <a:r>
              <a:rPr lang="en-US" b="1" dirty="0"/>
              <a:t>Stage</a:t>
            </a:r>
            <a:r>
              <a:rPr lang="fr-FR" dirty="0"/>
              <a:t/>
            </a:r>
            <a:br>
              <a:rPr lang="fr-FR" dirty="0"/>
            </a:br>
            <a:r>
              <a:rPr lang="en-US" b="1" dirty="0"/>
              <a:t>	Due process milestones</a:t>
            </a:r>
            <a:r>
              <a:rPr lang="fr-FR" dirty="0"/>
              <a:t/>
            </a:r>
            <a:br>
              <a:rPr lang="fr-FR" dirty="0"/>
            </a:br>
            <a:r>
              <a:rPr lang="en-US" sz="2800" dirty="0"/>
              <a:t>1</a:t>
            </a:r>
            <a:r>
              <a:rPr lang="en-US" sz="2800" dirty="0" smtClean="0"/>
              <a:t>.Project proposal :</a:t>
            </a:r>
            <a:r>
              <a:rPr lang="fr-FR" sz="2800" dirty="0"/>
              <a:t/>
            </a:r>
            <a:br>
              <a:rPr lang="fr-FR" sz="2800" dirty="0"/>
            </a:br>
            <a:r>
              <a:rPr lang="en-US" sz="2800" dirty="0"/>
              <a:t> </a:t>
            </a:r>
            <a:r>
              <a:rPr lang="fr-FR" sz="2800" dirty="0"/>
              <a:t/>
            </a:r>
            <a:br>
              <a:rPr lang="fr-FR" sz="2800" dirty="0"/>
            </a:br>
            <a:r>
              <a:rPr lang="en-US" sz="2800" dirty="0" smtClean="0"/>
              <a:t>01.01.2017 to 01.09.2017</a:t>
            </a:r>
            <a:r>
              <a:rPr lang="fr-FR" sz="2800" dirty="0"/>
              <a:t/>
            </a:r>
            <a:br>
              <a:rPr lang="fr-FR" sz="2800" dirty="0"/>
            </a:br>
            <a:r>
              <a:rPr lang="fr-FR" sz="2800" dirty="0"/>
              <a:t/>
            </a:r>
            <a:br>
              <a:rPr lang="fr-FR" sz="2800" dirty="0"/>
            </a:br>
            <a:r>
              <a:rPr lang="en-US" sz="2800" dirty="0"/>
              <a:t>Depending on </a:t>
            </a:r>
            <a:r>
              <a:rPr lang="en-US" sz="2800" dirty="0" smtClean="0"/>
              <a:t>IFPP agenda</a:t>
            </a:r>
            <a:br>
              <a:rPr lang="en-US" sz="2800" dirty="0" smtClean="0"/>
            </a:br>
            <a:r>
              <a:rPr lang="en-US" sz="2800" dirty="0" smtClean="0"/>
              <a:t/>
            </a:r>
            <a:br>
              <a:rPr lang="en-US" sz="2800" dirty="0" smtClean="0"/>
            </a:br>
            <a:r>
              <a:rPr lang="en-US" sz="2000" dirty="0" smtClean="0"/>
              <a:t>IFPP = </a:t>
            </a:r>
            <a:r>
              <a:rPr lang="en-US" sz="2000" dirty="0" err="1" smtClean="0"/>
              <a:t>Intosai</a:t>
            </a:r>
            <a:r>
              <a:rPr lang="en-US" sz="2000" dirty="0" smtClean="0"/>
              <a:t> Framework of </a:t>
            </a:r>
            <a:r>
              <a:rPr lang="en-US" sz="2000" dirty="0" err="1" smtClean="0"/>
              <a:t>Professionnal</a:t>
            </a:r>
            <a:r>
              <a:rPr lang="en-US" sz="2000" dirty="0" smtClean="0"/>
              <a:t> Pronouncements</a:t>
            </a:r>
            <a:r>
              <a:rPr lang="fr-FR" sz="2000" dirty="0"/>
              <a:t/>
            </a:r>
            <a:br>
              <a:rPr lang="fr-FR" sz="2000" dirty="0"/>
            </a:br>
            <a:r>
              <a:rPr lang="en-US" sz="2800" dirty="0"/>
              <a:t> </a:t>
            </a:r>
            <a:r>
              <a:rPr lang="fr-FR" sz="2800" dirty="0"/>
              <a:t/>
            </a:r>
            <a:br>
              <a:rPr lang="fr-FR" sz="2800" dirty="0"/>
            </a:br>
            <a:r>
              <a:rPr lang="fr-FR" sz="2800" dirty="0"/>
              <a:t/>
            </a:r>
            <a:br>
              <a:rPr lang="fr-FR" sz="2800" dirty="0"/>
            </a:br>
            <a:r>
              <a:rPr lang="en-US" sz="2800" dirty="0"/>
              <a:t> </a:t>
            </a:r>
            <a:r>
              <a:rPr lang="fr-FR" sz="2800" dirty="0"/>
              <a:t/>
            </a:r>
            <a:br>
              <a:rPr lang="fr-FR" sz="2800" dirty="0"/>
            </a:br>
            <a:r>
              <a:rPr lang="en-US" sz="2800" dirty="0"/>
              <a:t> </a:t>
            </a:r>
            <a:r>
              <a:rPr lang="fr-FR" sz="2800" dirty="0"/>
              <a:t/>
            </a:r>
            <a:br>
              <a:rPr lang="fr-FR" sz="2800" dirty="0"/>
            </a:br>
            <a:r>
              <a:rPr lang="en-US" sz="2800" dirty="0"/>
              <a:t> </a:t>
            </a:r>
            <a:r>
              <a:rPr lang="fr-FR" sz="2800" dirty="0"/>
              <a:t/>
            </a:r>
            <a:br>
              <a:rPr lang="fr-FR" sz="2800" dirty="0"/>
            </a:br>
            <a:r>
              <a:rPr lang="en-US" sz="2800" dirty="0"/>
              <a:t> </a:t>
            </a:r>
            <a:r>
              <a:rPr lang="fr-FR" sz="2800" dirty="0"/>
              <a:t/>
            </a:r>
            <a:br>
              <a:rPr lang="fr-FR" sz="2800" dirty="0"/>
            </a:br>
            <a:r>
              <a:rPr lang="en-US" sz="2800" dirty="0"/>
              <a:t> </a:t>
            </a:r>
            <a:r>
              <a:rPr lang="fr-FR" sz="2800" dirty="0"/>
              <a:t/>
            </a:r>
            <a:br>
              <a:rPr lang="fr-FR" sz="2800" dirty="0"/>
            </a:b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11</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707265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t/>
            </a:r>
            <a:br>
              <a:rPr lang="fr-FR" sz="3600" dirty="0"/>
            </a:br>
            <a:r>
              <a:rPr lang="fr-FR" sz="3600" dirty="0" smtClean="0"/>
              <a:t>2. </a:t>
            </a:r>
            <a:r>
              <a:rPr lang="en-US" sz="3600" dirty="0" smtClean="0"/>
              <a:t>Exposure </a:t>
            </a:r>
            <a:r>
              <a:rPr lang="en-US" sz="3600" dirty="0"/>
              <a:t>draft</a:t>
            </a:r>
            <a:r>
              <a:rPr lang="fr-FR" sz="3600" dirty="0"/>
              <a:t/>
            </a:r>
            <a:br>
              <a:rPr lang="fr-FR" sz="3600" dirty="0"/>
            </a:br>
            <a:r>
              <a:rPr lang="fr-FR" sz="3600" dirty="0"/>
              <a:t/>
            </a:r>
            <a:br>
              <a:rPr lang="fr-FR" sz="3600" dirty="0"/>
            </a:br>
            <a:r>
              <a:rPr lang="en-US" sz="3600" dirty="0" smtClean="0"/>
              <a:t>02.09.2017 to 01.01 2019</a:t>
            </a:r>
            <a:r>
              <a:rPr lang="fr-FR" sz="3600" dirty="0"/>
              <a:t/>
            </a:r>
            <a:br>
              <a:rPr lang="fr-FR" sz="3600" dirty="0"/>
            </a:br>
            <a:r>
              <a:rPr lang="fr-FR" sz="3600" dirty="0"/>
              <a:t/>
            </a:r>
            <a:br>
              <a:rPr lang="fr-FR" sz="3600" dirty="0"/>
            </a:br>
            <a:r>
              <a:rPr lang="en-US" sz="3600" dirty="0"/>
              <a:t>1 year and 4 months</a:t>
            </a: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12</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406442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
            </a:r>
            <a:br>
              <a:rPr lang="fr-FR" sz="2800" dirty="0"/>
            </a:br>
            <a:r>
              <a:rPr lang="fr-FR" sz="2700" dirty="0" smtClean="0"/>
              <a:t>3. </a:t>
            </a:r>
            <a:r>
              <a:rPr lang="en-US" sz="2700" dirty="0" smtClean="0"/>
              <a:t>Exposure </a:t>
            </a:r>
            <a:r>
              <a:rPr lang="en-US" sz="2700" dirty="0" smtClean="0"/>
              <a:t>period</a:t>
            </a:r>
            <a:r>
              <a:rPr lang="fr-FR" sz="2700" dirty="0" smtClean="0"/>
              <a:t> and </a:t>
            </a:r>
            <a:r>
              <a:rPr lang="fr-FR" sz="2700" dirty="0" err="1" smtClean="0"/>
              <a:t>endorsement</a:t>
            </a:r>
            <a:r>
              <a:rPr lang="fr-FR" sz="2700" dirty="0" smtClean="0"/>
              <a:t> version</a:t>
            </a:r>
            <a:r>
              <a:rPr lang="fr-FR" sz="2700" dirty="0"/>
              <a:t/>
            </a:r>
            <a:br>
              <a:rPr lang="fr-FR" sz="2700" dirty="0"/>
            </a:br>
            <a:r>
              <a:rPr lang="fr-FR" sz="2700" dirty="0" smtClean="0"/>
              <a:t/>
            </a:r>
            <a:br>
              <a:rPr lang="fr-FR" sz="2700" dirty="0" smtClean="0"/>
            </a:br>
            <a:r>
              <a:rPr lang="en-US" sz="2700" dirty="0" smtClean="0"/>
              <a:t>02.01.2019 </a:t>
            </a:r>
            <a:r>
              <a:rPr lang="en-US" sz="2700" dirty="0" smtClean="0"/>
              <a:t>to </a:t>
            </a:r>
            <a:r>
              <a:rPr lang="en-US" sz="2700" dirty="0" smtClean="0"/>
              <a:t>01.08.2019</a:t>
            </a:r>
            <a:r>
              <a:rPr lang="fr-FR" sz="2700" dirty="0"/>
              <a:t/>
            </a:r>
            <a:br>
              <a:rPr lang="fr-FR" sz="2700" dirty="0"/>
            </a:br>
            <a:r>
              <a:rPr lang="en-US" sz="2700" dirty="0" smtClean="0"/>
              <a:t/>
            </a:r>
            <a:br>
              <a:rPr lang="en-US" sz="2700" dirty="0" smtClean="0"/>
            </a:br>
            <a:r>
              <a:rPr lang="en-US" sz="2700" dirty="0" smtClean="0"/>
              <a:t>7 months</a:t>
            </a:r>
            <a:r>
              <a:rPr lang="fr-FR" sz="2700" dirty="0"/>
              <a:t/>
            </a:r>
            <a:br>
              <a:rPr lang="fr-FR" sz="2700" dirty="0"/>
            </a:br>
            <a:r>
              <a:rPr lang="fr-FR" sz="2700" dirty="0"/>
              <a:t/>
            </a:r>
            <a:br>
              <a:rPr lang="fr-FR" sz="2700" dirty="0"/>
            </a:br>
            <a:endParaRPr lang="fr-FR" sz="27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13</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409953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a:r>
            <a:br>
              <a:rPr lang="fr-FR" dirty="0"/>
            </a:br>
            <a:r>
              <a:rPr lang="fr-FR" dirty="0" smtClean="0"/>
              <a:t>4. </a:t>
            </a:r>
            <a:r>
              <a:rPr lang="en-US" dirty="0" smtClean="0"/>
              <a:t>Final </a:t>
            </a:r>
            <a:r>
              <a:rPr lang="en-US" dirty="0"/>
              <a:t>pronouncement,</a:t>
            </a:r>
            <a:r>
              <a:rPr lang="fr-FR" dirty="0"/>
              <a:t/>
            </a:r>
            <a:br>
              <a:rPr lang="fr-FR" dirty="0"/>
            </a:br>
            <a:r>
              <a:rPr lang="en-US" dirty="0"/>
              <a:t>including translation</a:t>
            </a:r>
            <a:r>
              <a:rPr lang="fr-FR" dirty="0"/>
              <a:t/>
            </a:r>
            <a:br>
              <a:rPr lang="fr-FR" dirty="0"/>
            </a:br>
            <a:r>
              <a:rPr lang="fr-FR" dirty="0"/>
              <a:t/>
            </a:r>
            <a:br>
              <a:rPr lang="fr-FR" dirty="0"/>
            </a:br>
            <a:r>
              <a:rPr lang="en-US" dirty="0" smtClean="0"/>
              <a:t>01.08.2019</a:t>
            </a:r>
            <a:br>
              <a:rPr lang="en-US" dirty="0" smtClean="0"/>
            </a:br>
            <a:r>
              <a:rPr lang="fr-FR" dirty="0"/>
              <a:t/>
            </a:r>
            <a:br>
              <a:rPr lang="fr-FR" dirty="0"/>
            </a:br>
            <a:r>
              <a:rPr lang="en-US" dirty="0"/>
              <a:t>INCOSAI XXIII </a:t>
            </a:r>
            <a:r>
              <a:rPr lang="en-US" dirty="0" smtClean="0"/>
              <a:t>–</a:t>
            </a:r>
            <a:r>
              <a:rPr lang="en-US" dirty="0" err="1" smtClean="0"/>
              <a:t>moscow</a:t>
            </a:r>
            <a:r>
              <a:rPr lang="en-US" dirty="0" smtClean="0"/>
              <a:t> - </a:t>
            </a:r>
            <a:r>
              <a:rPr lang="en-US" dirty="0"/>
              <a:t>Nov </a:t>
            </a:r>
            <a:r>
              <a:rPr lang="en-US" dirty="0" smtClean="0"/>
              <a:t>2019</a:t>
            </a:r>
            <a:r>
              <a:rPr lang="en-US" dirty="0"/>
              <a:t> </a:t>
            </a:r>
            <a:r>
              <a:rPr lang="fr-FR" dirty="0"/>
              <a:t/>
            </a:r>
            <a:br>
              <a:rPr lang="fr-FR" dirty="0"/>
            </a:br>
            <a:r>
              <a:rPr lang="fr-FR" dirty="0"/>
              <a:t/>
            </a:r>
            <a:br>
              <a:rPr lang="fr-FR" dirty="0"/>
            </a:br>
            <a:r>
              <a:rPr lang="en-US" dirty="0"/>
              <a:t> </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14</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398443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PART C: </a:t>
            </a:r>
            <a:r>
              <a:rPr lang="en-US" b="1" dirty="0" smtClean="0"/>
              <a:t/>
            </a:r>
            <a:br>
              <a:rPr lang="en-US" b="1" dirty="0" smtClean="0"/>
            </a:br>
            <a:r>
              <a:rPr lang="en-US" b="1" dirty="0" smtClean="0"/>
              <a:t>INITIAL </a:t>
            </a:r>
            <a:r>
              <a:rPr lang="en-US" b="1" dirty="0"/>
              <a:t>ASSESSMENT AND PROJECT PROPOSAL</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15</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363464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 1</a:t>
            </a:r>
            <a:r>
              <a:rPr lang="fr-FR" dirty="0"/>
              <a:t/>
            </a:r>
            <a:br>
              <a:rPr lang="fr-FR" dirty="0"/>
            </a:br>
            <a:r>
              <a:rPr lang="en-US" dirty="0"/>
              <a:t>Explanation of the need </a:t>
            </a:r>
            <a:r>
              <a:rPr lang="en-US" dirty="0" smtClean="0"/>
              <a:t>and purpose for </a:t>
            </a:r>
            <a:r>
              <a:rPr lang="en-US" dirty="0"/>
              <a:t>the project</a:t>
            </a:r>
            <a:r>
              <a:rPr lang="fr-FR" dirty="0"/>
              <a:t/>
            </a:r>
            <a:br>
              <a:rPr lang="fr-FR" dirty="0"/>
            </a:b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16</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405517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800" dirty="0"/>
              <a:t>Around the world, 26% of the SAI undertake control activities of public finances considered as “jurisdictional</a:t>
            </a:r>
            <a:r>
              <a:rPr lang="en-US" sz="2800" dirty="0" smtClean="0"/>
              <a:t>”</a:t>
            </a:r>
            <a:r>
              <a:rPr lang="en-US" sz="2800" dirty="0"/>
              <a:t> </a:t>
            </a:r>
            <a:r>
              <a:rPr lang="en-US" sz="2800" dirty="0" smtClean="0"/>
              <a:t>and </a:t>
            </a:r>
            <a:r>
              <a:rPr lang="en-US" sz="2800" dirty="0"/>
              <a:t>built on the “Court of Account” </a:t>
            </a:r>
            <a:r>
              <a:rPr lang="en-US" sz="2800" dirty="0" smtClean="0"/>
              <a:t>model</a:t>
            </a:r>
            <a:br>
              <a:rPr lang="en-US" sz="2800" dirty="0" smtClean="0"/>
            </a:br>
            <a:r>
              <a:rPr lang="en-US" sz="2800" dirty="0"/>
              <a:t/>
            </a:r>
            <a:br>
              <a:rPr lang="en-US" sz="2800" dirty="0"/>
            </a:br>
            <a:r>
              <a:rPr lang="en-US" sz="2800" dirty="0" smtClean="0"/>
              <a:t>Today, </a:t>
            </a:r>
            <a:r>
              <a:rPr lang="en-US" sz="2800" dirty="0"/>
              <a:t>the specific principles and practices of the jurisdictional control of SAIs are not included in the INTOSAI’s Professional Pronouncements Framework. </a:t>
            </a:r>
            <a:r>
              <a:rPr lang="fr-FR" sz="2800" dirty="0"/>
              <a:t/>
            </a:r>
            <a:br>
              <a:rPr lang="fr-FR" sz="2800" dirty="0"/>
            </a:br>
            <a:r>
              <a:rPr lang="en-US" sz="2800" dirty="0" smtClean="0"/>
              <a:t> </a:t>
            </a: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17</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270028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700808"/>
            <a:ext cx="7596424" cy="3852428"/>
          </a:xfrm>
        </p:spPr>
        <p:txBody>
          <a:bodyPr>
            <a:normAutofit fontScale="90000"/>
          </a:bodyPr>
          <a:lstStyle/>
          <a:p>
            <a:r>
              <a:rPr lang="en-US" sz="2800" dirty="0"/>
              <a:t>The members of the Forum of SAI with Jurisdictional functions </a:t>
            </a:r>
            <a:r>
              <a:rPr lang="en-US" sz="2800" dirty="0" smtClean="0"/>
              <a:t>(FSAIJ</a:t>
            </a:r>
            <a:r>
              <a:rPr lang="en-US" sz="2800" dirty="0"/>
              <a:t>) agreed unanimously of the necessity to create a working group, whose mission would be to help to integrate jurisdictional activities standardization within the INTOSAI Framework of Professional Pronouncements</a:t>
            </a:r>
            <a:r>
              <a:rPr lang="en-US" sz="2800" dirty="0" smtClean="0"/>
              <a:t>.</a:t>
            </a:r>
            <a:br>
              <a:rPr lang="en-US" sz="2800" dirty="0" smtClean="0"/>
            </a:br>
            <a:r>
              <a:rPr lang="en-US" sz="2800" dirty="0" smtClean="0"/>
              <a:t> </a:t>
            </a:r>
            <a:br>
              <a:rPr lang="en-US" sz="2800" dirty="0" smtClean="0"/>
            </a:br>
            <a:r>
              <a:rPr lang="en-US" sz="2800" dirty="0" smtClean="0"/>
              <a:t>The </a:t>
            </a:r>
            <a:r>
              <a:rPr lang="en-US" sz="2800" dirty="0"/>
              <a:t>Association of French speaking SAIs (AISCCUF), associate member of INTOSAI</a:t>
            </a:r>
            <a:r>
              <a:rPr lang="en-US" sz="2800" dirty="0" smtClean="0"/>
              <a:t>, </a:t>
            </a:r>
            <a:r>
              <a:rPr lang="en-US" sz="2800" dirty="0"/>
              <a:t>supports this initiative</a:t>
            </a:r>
            <a:r>
              <a:rPr lang="en-US" dirty="0"/>
              <a:t>. </a:t>
            </a: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18</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05222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C.2</a:t>
            </a:r>
            <a:r>
              <a:rPr lang="fr-FR" dirty="0"/>
              <a:t/>
            </a:r>
            <a:br>
              <a:rPr lang="fr-FR" dirty="0"/>
            </a:br>
            <a:r>
              <a:rPr lang="en-US" dirty="0"/>
              <a:t>Description of the categories of auditing or other engagements that will be covered by the new pronouncement(s)</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19</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939072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Presentation of the project of International </a:t>
            </a:r>
            <a:r>
              <a:rPr lang="en-US" dirty="0"/>
              <a:t>Standard on jurisdictional activities</a:t>
            </a:r>
            <a:r>
              <a:rPr lang="fr-FR" dirty="0"/>
              <a:t> </a:t>
            </a:r>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952571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800" dirty="0"/>
              <a:t>The purpose of the jurisdictional control activity performed by some SAIs is </a:t>
            </a:r>
            <a:r>
              <a:rPr lang="en-US" sz="2800" b="1" dirty="0"/>
              <a:t>to judge the accounts</a:t>
            </a:r>
            <a:r>
              <a:rPr lang="en-US" sz="2800" dirty="0"/>
              <a:t> submitted by the public </a:t>
            </a:r>
            <a:r>
              <a:rPr lang="en-US" sz="2800" dirty="0" smtClean="0"/>
              <a:t>accountants</a:t>
            </a:r>
            <a:br>
              <a:rPr lang="en-US" sz="2800" dirty="0" smtClean="0"/>
            </a:br>
            <a:r>
              <a:rPr lang="en-US" sz="2800" dirty="0"/>
              <a:t/>
            </a:r>
            <a:br>
              <a:rPr lang="en-US" sz="2800" dirty="0"/>
            </a:br>
            <a:r>
              <a:rPr lang="en-US" sz="2800" dirty="0" smtClean="0"/>
              <a:t> </a:t>
            </a:r>
            <a:r>
              <a:rPr lang="en-US" sz="2800" dirty="0"/>
              <a:t>and, in some cases, </a:t>
            </a:r>
            <a:r>
              <a:rPr lang="en-US" sz="2800" b="1" dirty="0"/>
              <a:t>the authorizing officers (managers)</a:t>
            </a:r>
            <a:r>
              <a:rPr lang="en-US" sz="2800" dirty="0"/>
              <a:t> in their management activities. </a:t>
            </a:r>
            <a:r>
              <a:rPr lang="en-US" sz="2800" dirty="0" smtClean="0"/>
              <a:t/>
            </a:r>
            <a:br>
              <a:rPr lang="en-US" sz="2800" dirty="0" smtClean="0"/>
            </a:b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20</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657164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800" dirty="0"/>
              <a:t>This jurisdictional control is not a substitute for compliance and performance audits but it supplements them</a:t>
            </a:r>
            <a:r>
              <a:rPr lang="en-US" sz="2800" dirty="0" smtClean="0"/>
              <a:t>.</a:t>
            </a:r>
            <a:br>
              <a:rPr lang="en-US" sz="2800" dirty="0" smtClean="0"/>
            </a:br>
            <a:r>
              <a:rPr lang="en-US" sz="2800" dirty="0"/>
              <a:t/>
            </a:r>
            <a:br>
              <a:rPr lang="en-US" sz="2800" dirty="0"/>
            </a:br>
            <a:r>
              <a:rPr lang="en-US" sz="2800" dirty="0" smtClean="0"/>
              <a:t> </a:t>
            </a:r>
            <a:r>
              <a:rPr lang="en-US" sz="2800" dirty="0"/>
              <a:t>It is indeed the mission of the SAI with jurisdictional function to sanction non-compliance with public finance legislation. </a:t>
            </a: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21</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870301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C.3</a:t>
            </a:r>
            <a:r>
              <a:rPr lang="fr-FR" dirty="0"/>
              <a:t/>
            </a:r>
            <a:br>
              <a:rPr lang="fr-FR" dirty="0"/>
            </a:br>
            <a:r>
              <a:rPr lang="en-US" dirty="0"/>
              <a:t> Description of different types of SAIs / audit engagements that must be accommodated in the new pronouncement</a:t>
            </a: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22</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356159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800" dirty="0"/>
              <a:t>The main specificity of SAIs with jurisdictional function is that they are entrusted with </a:t>
            </a:r>
            <a:r>
              <a:rPr lang="en-US" sz="2800" b="1" dirty="0"/>
              <a:t>enforcing legislation and regulation</a:t>
            </a:r>
            <a:r>
              <a:rPr lang="en-US" sz="2800" dirty="0"/>
              <a:t>. </a:t>
            </a:r>
            <a:r>
              <a:rPr lang="en-US" sz="2800" dirty="0" smtClean="0"/>
              <a:t/>
            </a:r>
            <a:br>
              <a:rPr lang="en-US" sz="2800" dirty="0" smtClean="0"/>
            </a:br>
            <a:r>
              <a:rPr lang="en-US" sz="2800" dirty="0"/>
              <a:t/>
            </a:r>
            <a:br>
              <a:rPr lang="en-US" sz="2800" dirty="0"/>
            </a:br>
            <a:r>
              <a:rPr lang="en-US" sz="2800" dirty="0" smtClean="0"/>
              <a:t>they </a:t>
            </a:r>
            <a:r>
              <a:rPr lang="en-US" sz="2800" dirty="0"/>
              <a:t>create, over the years and the judgments that they give, a jurisprudence, which applies itself to the litigants. </a:t>
            </a: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23</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754615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a:t>
            </a:r>
            <a:r>
              <a:rPr lang="en-US" dirty="0" smtClean="0"/>
              <a:t>.4</a:t>
            </a:r>
            <a:r>
              <a:rPr lang="fr-FR" dirty="0"/>
              <a:t/>
            </a:r>
            <a:br>
              <a:rPr lang="fr-FR" dirty="0"/>
            </a:br>
            <a:r>
              <a:rPr lang="en-US" dirty="0"/>
              <a:t>Explanation of how consistency other existing ISSAIs</a:t>
            </a:r>
            <a:r>
              <a:rPr lang="fr-FR" dirty="0"/>
              <a:t/>
            </a:r>
            <a:br>
              <a:rPr lang="fr-FR" dirty="0"/>
            </a:br>
            <a:r>
              <a:rPr lang="en-US" dirty="0" smtClean="0"/>
              <a:t>will </a:t>
            </a:r>
            <a:r>
              <a:rPr lang="en-US" dirty="0"/>
              <a:t>be ensured</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24</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624786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The standard on compliance audit – ISSAI 4000- evidences loopholes with regard to the full range of </a:t>
            </a:r>
            <a:r>
              <a:rPr lang="en-US" sz="2400" dirty="0" smtClean="0"/>
              <a:t>jurisdictional activities.</a:t>
            </a:r>
            <a:br>
              <a:rPr lang="en-US" sz="2400" dirty="0" smtClean="0"/>
            </a:br>
            <a:r>
              <a:rPr lang="en-US" sz="2400" dirty="0"/>
              <a:t/>
            </a:r>
            <a:br>
              <a:rPr lang="en-US" sz="2400" dirty="0"/>
            </a:br>
            <a:r>
              <a:rPr lang="en-US" sz="2400" dirty="0" smtClean="0"/>
              <a:t> </a:t>
            </a:r>
            <a:r>
              <a:rPr lang="en-US" sz="2400" dirty="0"/>
              <a:t>The drafting of the jurisdictional standard </a:t>
            </a:r>
            <a:r>
              <a:rPr lang="en-US" sz="2400" dirty="0" smtClean="0"/>
              <a:t>should </a:t>
            </a:r>
            <a:r>
              <a:rPr lang="en-US" sz="2400" dirty="0"/>
              <a:t>complement the provision specific to jurisdictional SAI within the ISSAI 4000</a:t>
            </a:r>
            <a:r>
              <a:rPr lang="en-US" sz="2400" dirty="0" smtClean="0"/>
              <a:t>.</a:t>
            </a:r>
            <a:br>
              <a:rPr lang="en-US" sz="2400" dirty="0" smtClean="0"/>
            </a:br>
            <a:r>
              <a:rPr lang="en-US" sz="2400" dirty="0"/>
              <a:t/>
            </a:r>
            <a:br>
              <a:rPr lang="en-US" sz="2400" dirty="0"/>
            </a:br>
            <a:endParaRPr lang="fr-FR" sz="24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25</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11068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a:t>
            </a:r>
            <a:r>
              <a:rPr lang="en-US" dirty="0" smtClean="0"/>
              <a:t>.5</a:t>
            </a:r>
            <a:r>
              <a:rPr lang="fr-FR" dirty="0"/>
              <a:t/>
            </a:r>
            <a:br>
              <a:rPr lang="fr-FR" dirty="0"/>
            </a:br>
            <a:r>
              <a:rPr lang="en-US" dirty="0"/>
              <a:t>Explanation of </a:t>
            </a:r>
            <a:r>
              <a:rPr lang="en-US" dirty="0" smtClean="0"/>
              <a:t>the </a:t>
            </a:r>
            <a:r>
              <a:rPr lang="en-US" dirty="0" err="1" smtClean="0"/>
              <a:t>organisation</a:t>
            </a:r>
            <a:r>
              <a:rPr lang="en-US" dirty="0" smtClean="0"/>
              <a:t> </a:t>
            </a:r>
            <a:r>
              <a:rPr lang="en-US" dirty="0"/>
              <a:t>of the project </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26</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763631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000" dirty="0"/>
              <a:t>Initially, the Forum of jurisdictional SAIs was created under the auspices of the Working group </a:t>
            </a:r>
            <a:r>
              <a:rPr lang="en-US" sz="2000" dirty="0" smtClean="0"/>
              <a:t>V and B </a:t>
            </a:r>
            <a:r>
              <a:rPr lang="en-US" sz="2000" dirty="0"/>
              <a:t>of SAIs</a:t>
            </a:r>
            <a:r>
              <a:rPr lang="en-US" sz="2000" dirty="0" smtClean="0"/>
              <a:t>. </a:t>
            </a:r>
            <a:r>
              <a:rPr lang="en-US" sz="2000" dirty="0"/>
              <a:t/>
            </a:r>
            <a:br>
              <a:rPr lang="en-US" sz="2000" dirty="0"/>
            </a:br>
            <a:r>
              <a:rPr lang="en-US" sz="2000" dirty="0" smtClean="0"/>
              <a:t/>
            </a:r>
            <a:br>
              <a:rPr lang="en-US" sz="2000" dirty="0" smtClean="0"/>
            </a:br>
            <a:r>
              <a:rPr lang="en-US" sz="2000" dirty="0" smtClean="0"/>
              <a:t>now</a:t>
            </a:r>
            <a:r>
              <a:rPr lang="en-US" sz="2000" dirty="0"/>
              <a:t>, this Forum gathers 33 SAIs with jurisdictional functions. </a:t>
            </a:r>
            <a:r>
              <a:rPr lang="en-US" sz="2000" dirty="0" smtClean="0"/>
              <a:t/>
            </a:r>
            <a:br>
              <a:rPr lang="en-US" sz="2000" dirty="0" smtClean="0"/>
            </a:br>
            <a:r>
              <a:rPr lang="en-US" sz="2000" dirty="0" smtClean="0"/>
              <a:t>Within this </a:t>
            </a:r>
            <a:r>
              <a:rPr lang="en-US" sz="2000" dirty="0"/>
              <a:t>group, 10 SAIs volunteered to work on this project. </a:t>
            </a:r>
            <a:r>
              <a:rPr lang="en-US" sz="2000" dirty="0" smtClean="0"/>
              <a:t/>
            </a:r>
            <a:br>
              <a:rPr lang="en-US" sz="2000" dirty="0" smtClean="0"/>
            </a:br>
            <a:r>
              <a:rPr lang="en-US" sz="2000" dirty="0" smtClean="0"/>
              <a:t/>
            </a:r>
            <a:br>
              <a:rPr lang="en-US" sz="2000" dirty="0" smtClean="0"/>
            </a:br>
            <a:r>
              <a:rPr lang="en-US" sz="2000" dirty="0" smtClean="0"/>
              <a:t>However</a:t>
            </a:r>
            <a:r>
              <a:rPr lang="en-US" sz="2000" dirty="0"/>
              <a:t>, only 3</a:t>
            </a:r>
            <a:r>
              <a:rPr lang="en-US" sz="2000" dirty="0" smtClean="0"/>
              <a:t> </a:t>
            </a:r>
            <a:r>
              <a:rPr lang="en-US" sz="2000" dirty="0"/>
              <a:t>of them are members of WGVBs. </a:t>
            </a:r>
            <a:r>
              <a:rPr lang="en-US" sz="2000" dirty="0" smtClean="0"/>
              <a:t/>
            </a:r>
            <a:br>
              <a:rPr lang="en-US" sz="2000" dirty="0" smtClean="0"/>
            </a:br>
            <a:r>
              <a:rPr lang="en-US" sz="2000" dirty="0"/>
              <a:t/>
            </a:r>
            <a:br>
              <a:rPr lang="en-US" sz="2000" dirty="0"/>
            </a:br>
            <a:r>
              <a:rPr lang="en-US" sz="2000" dirty="0" smtClean="0"/>
              <a:t>With </a:t>
            </a:r>
            <a:r>
              <a:rPr lang="en-US" sz="2000" dirty="0"/>
              <a:t>the agreement of the Goal 3 Chair and the WG chair, the remaining SAIs could be included in WGVBS and form a sub-group to work in this </a:t>
            </a:r>
            <a:r>
              <a:rPr lang="en-US" sz="2000" dirty="0" smtClean="0"/>
              <a:t>topic</a:t>
            </a:r>
            <a:br>
              <a:rPr lang="en-US" sz="2000" dirty="0" smtClean="0"/>
            </a:br>
            <a:r>
              <a:rPr lang="en-US" sz="2000" dirty="0" smtClean="0"/>
              <a:t>. </a:t>
            </a:r>
            <a:r>
              <a:rPr lang="fr-FR" sz="2000" dirty="0"/>
              <a:t/>
            </a:r>
            <a:br>
              <a:rPr lang="fr-FR" sz="2000" dirty="0"/>
            </a:br>
            <a:r>
              <a:rPr lang="en-US" sz="1200" dirty="0"/>
              <a:t>SAI Chile, SAI Ecuador, SAI France, SAI Greece, SAI Morocco, SAI Peru, SAI Portugal, SAI Senegal , </a:t>
            </a:r>
            <a:r>
              <a:rPr lang="en-US" sz="1200" dirty="0" smtClean="0"/>
              <a:t/>
            </a:r>
            <a:br>
              <a:rPr lang="en-US" sz="1200" dirty="0" smtClean="0"/>
            </a:br>
            <a:r>
              <a:rPr lang="en-US" sz="1200" dirty="0" smtClean="0"/>
              <a:t>SAI </a:t>
            </a:r>
            <a:r>
              <a:rPr lang="en-US" sz="1200" dirty="0"/>
              <a:t>Togo, SAI Turkey</a:t>
            </a:r>
            <a:r>
              <a:rPr lang="fr-FR" sz="1200" dirty="0"/>
              <a:t/>
            </a:r>
            <a:br>
              <a:rPr lang="fr-FR" sz="1200" dirty="0"/>
            </a:br>
            <a:endParaRPr lang="fr-FR" sz="12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27</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850377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C</a:t>
            </a:r>
            <a:r>
              <a:rPr lang="en-US" dirty="0" smtClean="0"/>
              <a:t>.6</a:t>
            </a:r>
            <a:r>
              <a:rPr lang="fr-FR" dirty="0"/>
              <a:t/>
            </a:r>
            <a:br>
              <a:rPr lang="fr-FR" dirty="0"/>
            </a:br>
            <a:r>
              <a:rPr lang="en-US" dirty="0" smtClean="0"/>
              <a:t>Explanation of </a:t>
            </a:r>
            <a:r>
              <a:rPr lang="en-US" dirty="0"/>
              <a:t>the quality processes that will be applied in the drafting </a:t>
            </a:r>
            <a:r>
              <a:rPr lang="en-US" dirty="0" smtClean="0"/>
              <a:t>process </a:t>
            </a: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28</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2708369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800" dirty="0"/>
              <a:t>quality control will rest upon a constant dialogue with the </a:t>
            </a:r>
            <a:r>
              <a:rPr lang="en-US" sz="2800" dirty="0" err="1" smtClean="0"/>
              <a:t>IfPP</a:t>
            </a:r>
            <a:r>
              <a:rPr lang="en-US" sz="2800" dirty="0"/>
              <a:t>, </a:t>
            </a:r>
            <a:r>
              <a:rPr lang="en-US" sz="2800" dirty="0" smtClean="0"/>
              <a:t/>
            </a:r>
            <a:br>
              <a:rPr lang="en-US" sz="2800" dirty="0" smtClean="0"/>
            </a:br>
            <a:r>
              <a:rPr lang="en-US" sz="2800" dirty="0"/>
              <a:t/>
            </a:r>
            <a:br>
              <a:rPr lang="en-US" sz="2800" dirty="0"/>
            </a:br>
            <a:r>
              <a:rPr lang="en-US" sz="2800" dirty="0" smtClean="0"/>
              <a:t>the </a:t>
            </a:r>
            <a:r>
              <a:rPr lang="en-US" sz="2800" dirty="0"/>
              <a:t>members of the working group </a:t>
            </a:r>
            <a:r>
              <a:rPr lang="en-US" sz="2800" dirty="0" smtClean="0"/>
              <a:t/>
            </a:r>
            <a:br>
              <a:rPr lang="en-US" sz="2800" dirty="0" smtClean="0"/>
            </a:br>
            <a:r>
              <a:rPr lang="en-US" sz="2800" dirty="0"/>
              <a:t/>
            </a:r>
            <a:br>
              <a:rPr lang="en-US" sz="2800" dirty="0"/>
            </a:br>
            <a:r>
              <a:rPr lang="en-US" sz="2800" dirty="0" smtClean="0"/>
              <a:t>and</a:t>
            </a:r>
            <a:r>
              <a:rPr lang="en-US" sz="2800" dirty="0"/>
              <a:t>, eventually, review by all the Jurisdictional SAIs of the Forum of jurisdictional SAIs. </a:t>
            </a: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29</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94281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PART A: PROJECT IDENTITY</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3</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755586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2000" y="1988840"/>
            <a:ext cx="7560000" cy="3564396"/>
          </a:xfrm>
        </p:spPr>
        <p:txBody>
          <a:bodyPr>
            <a:normAutofit fontScale="90000"/>
          </a:bodyPr>
          <a:lstStyle/>
          <a:p>
            <a:r>
              <a:rPr lang="fr-FR" sz="3100" dirty="0" err="1" smtClean="0"/>
              <a:t>calendar</a:t>
            </a:r>
            <a:r>
              <a:rPr lang="fr-FR" sz="3100" dirty="0" smtClean="0"/>
              <a:t>:</a:t>
            </a:r>
            <a:r>
              <a:rPr lang="fr-FR" dirty="0" smtClean="0"/>
              <a:t/>
            </a:r>
            <a:br>
              <a:rPr lang="fr-FR" dirty="0" smtClean="0"/>
            </a:br>
            <a:r>
              <a:rPr lang="fr-FR" sz="2000" dirty="0" smtClean="0"/>
              <a:t>- </a:t>
            </a:r>
            <a:r>
              <a:rPr lang="fr-FR" sz="2000" dirty="0" err="1" smtClean="0"/>
              <a:t>Dec</a:t>
            </a:r>
            <a:r>
              <a:rPr lang="fr-FR" sz="2000" dirty="0" smtClean="0"/>
              <a:t> 2016 : Abu Dhabi : ratification of the </a:t>
            </a:r>
            <a:r>
              <a:rPr lang="fr-FR" sz="2000" dirty="0" smtClean="0"/>
              <a:t>Paris </a:t>
            </a:r>
            <a:r>
              <a:rPr lang="fr-FR" sz="2000" dirty="0" err="1" smtClean="0"/>
              <a:t>declaration</a:t>
            </a:r>
            <a:r>
              <a:rPr lang="fr-FR" sz="2000" dirty="0" smtClean="0"/>
              <a:t> of the forum of </a:t>
            </a:r>
            <a:r>
              <a:rPr lang="fr-FR" sz="2000" dirty="0" err="1" smtClean="0"/>
              <a:t>jurisdictional</a:t>
            </a:r>
            <a:r>
              <a:rPr lang="fr-FR" sz="2000" dirty="0" smtClean="0"/>
              <a:t> </a:t>
            </a:r>
            <a:r>
              <a:rPr lang="fr-FR" sz="2000" dirty="0" err="1" smtClean="0"/>
              <a:t>SAIs</a:t>
            </a:r>
            <a:r>
              <a:rPr lang="fr-FR" sz="2000" dirty="0" smtClean="0"/>
              <a:t/>
            </a:r>
            <a:br>
              <a:rPr lang="fr-FR" sz="2000" dirty="0" smtClean="0"/>
            </a:br>
            <a:r>
              <a:rPr lang="fr-FR" sz="2000" dirty="0" smtClean="0"/>
              <a:t/>
            </a:r>
            <a:br>
              <a:rPr lang="fr-FR" sz="2000" dirty="0" smtClean="0"/>
            </a:br>
            <a:r>
              <a:rPr lang="fr-FR" sz="2000" dirty="0" smtClean="0"/>
              <a:t>- </a:t>
            </a:r>
            <a:r>
              <a:rPr lang="fr-FR" sz="2000" dirty="0" err="1" smtClean="0"/>
              <a:t>January</a:t>
            </a:r>
            <a:r>
              <a:rPr lang="fr-FR" sz="2000" dirty="0" smtClean="0"/>
              <a:t> 2017 : </a:t>
            </a:r>
            <a:r>
              <a:rPr lang="fr-FR" sz="2000" dirty="0" err="1" smtClean="0"/>
              <a:t>redaction</a:t>
            </a:r>
            <a:r>
              <a:rPr lang="fr-FR" sz="2000" dirty="0" smtClean="0"/>
              <a:t> of the </a:t>
            </a:r>
            <a:r>
              <a:rPr lang="fr-FR" sz="2000" dirty="0" err="1" smtClean="0"/>
              <a:t>project</a:t>
            </a:r>
            <a:r>
              <a:rPr lang="fr-FR" sz="2000" dirty="0" smtClean="0"/>
              <a:t> </a:t>
            </a:r>
            <a:r>
              <a:rPr lang="fr-FR" sz="2000" dirty="0" err="1" smtClean="0"/>
              <a:t>proposal</a:t>
            </a:r>
            <a:r>
              <a:rPr lang="fr-FR" sz="2000" dirty="0" smtClean="0"/>
              <a:t/>
            </a:r>
            <a:br>
              <a:rPr lang="fr-FR" sz="2000" dirty="0" smtClean="0"/>
            </a:br>
            <a:r>
              <a:rPr lang="fr-FR" sz="2000" dirty="0" smtClean="0"/>
              <a:t/>
            </a:r>
            <a:br>
              <a:rPr lang="fr-FR" sz="2000" dirty="0" smtClean="0"/>
            </a:br>
            <a:r>
              <a:rPr lang="fr-FR" sz="2000" dirty="0" smtClean="0"/>
              <a:t>- July 2017 : </a:t>
            </a:r>
            <a:r>
              <a:rPr lang="fr-FR" sz="2000" dirty="0" err="1" smtClean="0"/>
              <a:t>submission</a:t>
            </a:r>
            <a:r>
              <a:rPr lang="fr-FR" sz="2000" dirty="0" smtClean="0"/>
              <a:t> to the KSC Chair, and adoption by the Chair</a:t>
            </a:r>
            <a:br>
              <a:rPr lang="fr-FR" sz="2000" dirty="0" smtClean="0"/>
            </a:br>
            <a:r>
              <a:rPr lang="fr-FR" sz="2000" dirty="0" smtClean="0"/>
              <a:t>- July Ottawa : </a:t>
            </a:r>
            <a:r>
              <a:rPr lang="fr-FR" sz="2000" dirty="0" err="1" smtClean="0"/>
              <a:t>submission</a:t>
            </a:r>
            <a:r>
              <a:rPr lang="fr-FR" sz="2000" dirty="0" smtClean="0"/>
              <a:t> to the IFPP : agreement</a:t>
            </a:r>
            <a:br>
              <a:rPr lang="fr-FR" sz="2000" dirty="0" smtClean="0"/>
            </a:br>
            <a:r>
              <a:rPr lang="fr-FR" sz="2000" dirty="0" smtClean="0"/>
              <a:t/>
            </a:r>
            <a:br>
              <a:rPr lang="fr-FR" sz="2000" dirty="0" smtClean="0"/>
            </a:br>
            <a:r>
              <a:rPr lang="fr-FR" sz="2000" dirty="0" smtClean="0"/>
              <a:t>- sept / </a:t>
            </a:r>
            <a:r>
              <a:rPr lang="fr-FR" sz="2000" dirty="0" err="1" smtClean="0"/>
              <a:t>oct</a:t>
            </a:r>
            <a:r>
              <a:rPr lang="fr-FR" sz="2000" dirty="0" smtClean="0"/>
              <a:t> 2017 : </a:t>
            </a:r>
            <a:r>
              <a:rPr lang="fr-FR" sz="2000" dirty="0" err="1" smtClean="0"/>
              <a:t>procedures</a:t>
            </a:r>
            <a:r>
              <a:rPr lang="fr-FR" sz="2000" dirty="0" smtClean="0"/>
              <a:t> </a:t>
            </a:r>
            <a:r>
              <a:rPr lang="fr-FR" sz="2000" dirty="0" err="1" smtClean="0"/>
              <a:t>with</a:t>
            </a:r>
            <a:r>
              <a:rPr lang="fr-FR" sz="2000" dirty="0" smtClean="0"/>
              <a:t> Chairs of VB, KSC, and PSC</a:t>
            </a:r>
            <a:br>
              <a:rPr lang="fr-FR" sz="2000" dirty="0" smtClean="0"/>
            </a:br>
            <a:r>
              <a:rPr lang="fr-FR" sz="2000" dirty="0" smtClean="0"/>
              <a:t>  </a:t>
            </a:r>
            <a:br>
              <a:rPr lang="fr-FR" sz="2000" dirty="0" smtClean="0"/>
            </a:br>
            <a:r>
              <a:rPr lang="fr-FR" sz="2000" dirty="0" smtClean="0"/>
              <a:t>- </a:t>
            </a:r>
            <a:r>
              <a:rPr lang="fr-FR" sz="2000" dirty="0" err="1" smtClean="0"/>
              <a:t>nov</a:t>
            </a:r>
            <a:r>
              <a:rPr lang="fr-FR" sz="2000" dirty="0" smtClean="0"/>
              <a:t> 2017 : first meeting of the WG on </a:t>
            </a:r>
            <a:r>
              <a:rPr lang="fr-FR" sz="2000" dirty="0" err="1" smtClean="0"/>
              <a:t>Jur</a:t>
            </a:r>
            <a:r>
              <a:rPr lang="fr-FR" sz="2000" dirty="0" smtClean="0"/>
              <a:t> </a:t>
            </a:r>
            <a:r>
              <a:rPr lang="fr-FR" sz="2000" dirty="0" err="1" smtClean="0"/>
              <a:t>activities</a:t>
            </a:r>
            <a:r>
              <a:rPr lang="fr-FR" sz="2000" dirty="0" smtClean="0"/>
              <a:t/>
            </a:r>
            <a:br>
              <a:rPr lang="fr-FR" sz="2000" dirty="0" smtClean="0"/>
            </a:br>
            <a:r>
              <a:rPr lang="fr-FR" sz="2000" dirty="0" smtClean="0"/>
              <a:t/>
            </a:r>
            <a:br>
              <a:rPr lang="fr-FR" sz="2000" dirty="0" smtClean="0"/>
            </a:br>
            <a:r>
              <a:rPr lang="fr-FR" sz="2000" dirty="0" smtClean="0"/>
              <a:t>- 2018 : </a:t>
            </a:r>
            <a:r>
              <a:rPr lang="fr-FR" sz="2000" dirty="0" err="1" smtClean="0"/>
              <a:t>plenary</a:t>
            </a:r>
            <a:r>
              <a:rPr lang="fr-FR" sz="2000" dirty="0" smtClean="0"/>
              <a:t> meeting of the forum of </a:t>
            </a:r>
            <a:r>
              <a:rPr lang="fr-FR" sz="2000" dirty="0" err="1" smtClean="0"/>
              <a:t>Jur</a:t>
            </a:r>
            <a:r>
              <a:rPr lang="fr-FR" sz="2000" dirty="0" smtClean="0"/>
              <a:t> Sais</a:t>
            </a:r>
            <a:br>
              <a:rPr lang="fr-FR" sz="2000" dirty="0" smtClean="0"/>
            </a:br>
            <a:r>
              <a:rPr lang="fr-FR" sz="2000" dirty="0" smtClean="0"/>
              <a:t> </a:t>
            </a:r>
            <a:br>
              <a:rPr lang="fr-FR" sz="2000" dirty="0" smtClean="0"/>
            </a:br>
            <a:r>
              <a:rPr lang="fr-FR" sz="2000" dirty="0" smtClean="0"/>
              <a:t>  </a:t>
            </a:r>
            <a:r>
              <a:rPr lang="fr-FR" sz="2000" dirty="0" smtClean="0"/>
              <a:t> </a:t>
            </a:r>
            <a:endParaRPr lang="fr-FR" sz="20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30</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739310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Thank</a:t>
            </a:r>
            <a:r>
              <a:rPr lang="fr-FR" dirty="0" smtClean="0"/>
              <a:t> </a:t>
            </a:r>
            <a:r>
              <a:rPr lang="fr-FR" dirty="0" err="1" smtClean="0"/>
              <a:t>you</a:t>
            </a:r>
            <a:r>
              <a:rPr lang="fr-FR" dirty="0" smtClean="0"/>
              <a:t> for </a:t>
            </a:r>
            <a:r>
              <a:rPr lang="fr-FR" smtClean="0"/>
              <a:t>your attention !</a:t>
            </a:r>
            <a:endParaRPr lang="fr-FR"/>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31</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56428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Project aim</a:t>
            </a:r>
            <a:r>
              <a:rPr lang="fr-FR" dirty="0"/>
              <a:t> </a:t>
            </a:r>
            <a:r>
              <a:rPr lang="fr-FR" dirty="0" smtClean="0"/>
              <a:t>:</a:t>
            </a:r>
            <a:br>
              <a:rPr lang="fr-FR" dirty="0" smtClean="0"/>
            </a:br>
            <a:r>
              <a:rPr lang="en-US" sz="2800" dirty="0" smtClean="0"/>
              <a:t>To provide an internationally recognized standard to the jurisdictional activities of SAIs. </a:t>
            </a:r>
            <a:br>
              <a:rPr lang="en-US" sz="2800" dirty="0" smtClean="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4</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414049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sz="2800" dirty="0"/>
              <a:t>This initiative could be considered as a part of the INTOSAI Strategic Plan 2017-2022, under Strategic Goal 1, Professional Standards, Strategic Objectives </a:t>
            </a:r>
            <a:r>
              <a:rPr lang="en-GB" sz="2800" dirty="0" smtClean="0"/>
              <a:t>1.2</a:t>
            </a:r>
            <a:br>
              <a:rPr lang="en-GB" sz="2800" dirty="0" smtClean="0"/>
            </a:br>
            <a:r>
              <a:rPr lang="en-GB" sz="2800" dirty="0" smtClean="0"/>
              <a:t/>
            </a:r>
            <a:br>
              <a:rPr lang="en-GB" sz="2800" dirty="0" smtClean="0"/>
            </a:br>
            <a:r>
              <a:rPr lang="en-GB" sz="2800" dirty="0" smtClean="0"/>
              <a:t> </a:t>
            </a:r>
            <a:r>
              <a:rPr lang="en-GB" sz="2800" dirty="0"/>
              <a:t>“Ensure that the ISSAIs are sufficiently clear, relevant and appropriate to make them the preferred solution for INTOSAI’s members”.</a:t>
            </a:r>
            <a:endParaRPr lang="fr-FR" sz="2800"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5</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674002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6416" y="2322592"/>
            <a:ext cx="7560000" cy="3230644"/>
          </a:xfrm>
        </p:spPr>
        <p:txBody>
          <a:bodyPr/>
          <a:lstStyle/>
          <a:p>
            <a:pPr lvl="0"/>
            <a:r>
              <a:rPr lang="en-US" sz="2800" dirty="0"/>
              <a:t>Project </a:t>
            </a:r>
            <a:r>
              <a:rPr lang="en-US" sz="2800" dirty="0" smtClean="0"/>
              <a:t>objectives:</a:t>
            </a:r>
            <a:br>
              <a:rPr lang="en-US" sz="2800" dirty="0" smtClean="0"/>
            </a:br>
            <a:r>
              <a:rPr lang="en-US" sz="2800" dirty="0" smtClean="0"/>
              <a:t>- Establish </a:t>
            </a:r>
            <a:r>
              <a:rPr lang="en-US" sz="2800" dirty="0"/>
              <a:t>a common set of best practices in </a:t>
            </a:r>
            <a:r>
              <a:rPr lang="en-US" sz="2800" dirty="0" smtClean="0"/>
              <a:t>terms </a:t>
            </a:r>
            <a:r>
              <a:rPr lang="en-US" sz="2800" dirty="0"/>
              <a:t>of jurisdictional </a:t>
            </a:r>
            <a:r>
              <a:rPr lang="en-US" sz="2800" dirty="0" smtClean="0"/>
              <a:t>activities</a:t>
            </a:r>
            <a:br>
              <a:rPr lang="en-US" sz="2800" dirty="0" smtClean="0"/>
            </a:br>
            <a:r>
              <a:rPr lang="en-US" sz="2800" dirty="0" smtClean="0"/>
              <a:t/>
            </a:r>
            <a:br>
              <a:rPr lang="en-US" sz="2800" dirty="0" smtClean="0"/>
            </a:br>
            <a:r>
              <a:rPr lang="fr-FR" sz="2800" dirty="0" smtClean="0"/>
              <a:t>- </a:t>
            </a:r>
            <a:r>
              <a:rPr lang="en-US" sz="2800" dirty="0" smtClean="0"/>
              <a:t>Support </a:t>
            </a:r>
            <a:r>
              <a:rPr lang="en-US" sz="2800" dirty="0"/>
              <a:t>of the wider understanding of jurisdictional SAIs, including for SAI PMF assessment</a:t>
            </a:r>
            <a:r>
              <a:rPr lang="fr-FR" dirty="0"/>
              <a:t> </a:t>
            </a:r>
            <a:r>
              <a:rPr lang="fr-FR" dirty="0" smtClean="0"/>
              <a:t> </a:t>
            </a:r>
            <a:br>
              <a:rPr lang="fr-FR" dirty="0" smtClean="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6</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77483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Project </a:t>
            </a:r>
            <a:r>
              <a:rPr lang="en-US" dirty="0" smtClean="0"/>
              <a:t>duration:</a:t>
            </a:r>
            <a:br>
              <a:rPr lang="en-US" dirty="0" smtClean="0"/>
            </a:br>
            <a:r>
              <a:rPr lang="fr-FR" dirty="0"/>
              <a:t/>
            </a:r>
            <a:br>
              <a:rPr lang="fr-FR" dirty="0"/>
            </a:br>
            <a:r>
              <a:rPr lang="en-US" dirty="0"/>
              <a:t>2 and half year</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7</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57475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Name of the lead </a:t>
            </a:r>
            <a:r>
              <a:rPr lang="en-US" dirty="0" smtClean="0"/>
              <a:t>WG:</a:t>
            </a:r>
            <a:br>
              <a:rPr lang="en-US" dirty="0" smtClean="0"/>
            </a:br>
            <a:r>
              <a:rPr lang="fr-FR" dirty="0"/>
              <a:t/>
            </a:r>
            <a:br>
              <a:rPr lang="fr-FR" dirty="0"/>
            </a:br>
            <a:r>
              <a:rPr lang="en-US" dirty="0"/>
              <a:t>Working group on value and benefits of SAIs ( Forum of Jurisdictional SAIs) </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8</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1946142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a:t>Other anticipated project team members</a:t>
            </a:r>
            <a:r>
              <a:rPr lang="fr-FR" dirty="0"/>
              <a:t/>
            </a:r>
            <a:br>
              <a:rPr lang="fr-FR" dirty="0"/>
            </a:br>
            <a:r>
              <a:rPr lang="en-US" dirty="0"/>
              <a:t>SAI Chile, SAI Ecuador, </a:t>
            </a:r>
            <a:r>
              <a:rPr lang="en-US" dirty="0" smtClean="0"/>
              <a:t/>
            </a:r>
            <a:br>
              <a:rPr lang="en-US" dirty="0" smtClean="0"/>
            </a:br>
            <a:r>
              <a:rPr lang="en-US" dirty="0" smtClean="0"/>
              <a:t>SAI </a:t>
            </a:r>
            <a:r>
              <a:rPr lang="en-US" dirty="0"/>
              <a:t>France, SAI Greece, </a:t>
            </a:r>
            <a:r>
              <a:rPr lang="en-US" dirty="0" smtClean="0"/>
              <a:t/>
            </a:r>
            <a:br>
              <a:rPr lang="en-US" dirty="0" smtClean="0"/>
            </a:br>
            <a:r>
              <a:rPr lang="en-US" dirty="0" smtClean="0"/>
              <a:t>SAI </a:t>
            </a:r>
            <a:r>
              <a:rPr lang="en-US" dirty="0"/>
              <a:t>Morocco, SAI Peru, </a:t>
            </a:r>
            <a:r>
              <a:rPr lang="en-US" dirty="0" smtClean="0"/>
              <a:t/>
            </a:r>
            <a:br>
              <a:rPr lang="en-US" dirty="0" smtClean="0"/>
            </a:br>
            <a:r>
              <a:rPr lang="en-US" dirty="0" smtClean="0"/>
              <a:t>SAI </a:t>
            </a:r>
            <a:r>
              <a:rPr lang="en-US" dirty="0"/>
              <a:t>Portugal, </a:t>
            </a:r>
            <a:r>
              <a:rPr lang="en-US" dirty="0" smtClean="0"/>
              <a:t>SAI Senegal, </a:t>
            </a:r>
            <a:br>
              <a:rPr lang="en-US" dirty="0" smtClean="0"/>
            </a:br>
            <a:r>
              <a:rPr lang="en-US" dirty="0" smtClean="0"/>
              <a:t>SAI </a:t>
            </a:r>
            <a:r>
              <a:rPr lang="en-US" dirty="0"/>
              <a:t>Togo, SAI Turkey</a:t>
            </a:r>
            <a:r>
              <a:rPr lang="fr-FR" dirty="0"/>
              <a:t/>
            </a:r>
            <a:br>
              <a:rPr lang="fr-FR" dirty="0"/>
            </a:br>
            <a:endParaRPr lang="fr-FR" dirty="0"/>
          </a:p>
        </p:txBody>
      </p:sp>
      <p:sp>
        <p:nvSpPr>
          <p:cNvPr id="3" name="Espace réservé de la date 2"/>
          <p:cNvSpPr>
            <a:spLocks noGrp="1"/>
          </p:cNvSpPr>
          <p:nvPr>
            <p:ph type="dt" sz="half" idx="10"/>
          </p:nvPr>
        </p:nvSpPr>
        <p:spPr/>
        <p:txBody>
          <a:bodyPr/>
          <a:lstStyle/>
          <a:p>
            <a:fld id="{29EBCA2D-1902-D640-B2A7-FD3E533ABEDA}" type="datetime1">
              <a:rPr lang="fr-FR" smtClean="0"/>
              <a:t>25/08/17</a:t>
            </a:fld>
            <a:endParaRPr lang="fr-FR"/>
          </a:p>
        </p:txBody>
      </p:sp>
      <p:sp>
        <p:nvSpPr>
          <p:cNvPr id="4" name="Espace réservé du numéro de diapositive 3"/>
          <p:cNvSpPr>
            <a:spLocks noGrp="1"/>
          </p:cNvSpPr>
          <p:nvPr>
            <p:ph type="sldNum" sz="quarter" idx="11"/>
          </p:nvPr>
        </p:nvSpPr>
        <p:spPr/>
        <p:txBody>
          <a:bodyPr/>
          <a:lstStyle/>
          <a:p>
            <a:fld id="{67978C3A-CDA2-1545-8D3A-E3E90723D49B}" type="slidenum">
              <a:rPr lang="fr-FR" smtClean="0"/>
              <a:pPr/>
              <a:t>9</a:t>
            </a:fld>
            <a:endParaRPr lang="fr-FR"/>
          </a:p>
        </p:txBody>
      </p:sp>
      <p:sp>
        <p:nvSpPr>
          <p:cNvPr id="5" name="Espace réservé du pied de page 4"/>
          <p:cNvSpPr>
            <a:spLocks noGrp="1"/>
          </p:cNvSpPr>
          <p:nvPr>
            <p:ph type="ftr" sz="quarter" idx="12"/>
          </p:nvPr>
        </p:nvSpPr>
        <p:spPr/>
        <p:txBody>
          <a:bodyPr/>
          <a:lstStyle/>
          <a:p>
            <a:r>
              <a:rPr lang="fr-FR" smtClean="0"/>
              <a:t>Cour des comptes - Rappel du titre de la présentation</a:t>
            </a:r>
            <a:endParaRPr lang="fr-FR"/>
          </a:p>
        </p:txBody>
      </p:sp>
    </p:spTree>
    <p:extLst>
      <p:ext uri="{BB962C8B-B14F-4D97-AF65-F5344CB8AC3E}">
        <p14:creationId xmlns:p14="http://schemas.microsoft.com/office/powerpoint/2010/main" val="3246430551"/>
      </p:ext>
    </p:extLst>
  </p:cSld>
  <p:clrMapOvr>
    <a:masterClrMapping/>
  </p:clrMapOvr>
</p:sld>
</file>

<file path=ppt/theme/theme1.xml><?xml version="1.0" encoding="utf-8"?>
<a:theme xmlns:a="http://schemas.openxmlformats.org/drawingml/2006/main" name="MODELE_DIAPORAMA_COUR-CRTC">
  <a:themeElements>
    <a:clrScheme name="CDC PPT">
      <a:dk1>
        <a:sysClr val="windowText" lastClr="000000"/>
      </a:dk1>
      <a:lt1>
        <a:sysClr val="window" lastClr="FFFFFF"/>
      </a:lt1>
      <a:dk2>
        <a:srgbClr val="4A96D2"/>
      </a:dk2>
      <a:lt2>
        <a:srgbClr val="95806C"/>
      </a:lt2>
      <a:accent1>
        <a:srgbClr val="308087"/>
      </a:accent1>
      <a:accent2>
        <a:srgbClr val="6EA6AB"/>
      </a:accent2>
      <a:accent3>
        <a:srgbClr val="C1D9DB"/>
      </a:accent3>
      <a:accent4>
        <a:srgbClr val="EAF2F3"/>
      </a:accent4>
      <a:accent5>
        <a:srgbClr val="E8423B"/>
      </a:accent5>
      <a:accent6>
        <a:srgbClr val="A8589E"/>
      </a:accent6>
      <a:hlink>
        <a:srgbClr val="000000"/>
      </a:hlink>
      <a:folHlink>
        <a:srgbClr val="000000"/>
      </a:folHlink>
    </a:clrScheme>
    <a:fontScheme name="Times &amp; 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201505_Modele-Diaporama_COUR</Template>
  <TotalTime>155</TotalTime>
  <Words>664</Words>
  <Application>Microsoft Macintosh PowerPoint</Application>
  <PresentationFormat>Présentation à l'écran (4:3)</PresentationFormat>
  <Paragraphs>126</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MODELE_DIAPORAMA_COUR-CRTC</vt:lpstr>
      <vt:lpstr>Présentation PowerPoint</vt:lpstr>
      <vt:lpstr>Presentation of the project of International Standard on jurisdictional activities </vt:lpstr>
      <vt:lpstr>PART A: PROJECT IDENTITY </vt:lpstr>
      <vt:lpstr>Project aim : To provide an internationally recognized standard to the jurisdictional activities of SAIs.  </vt:lpstr>
      <vt:lpstr>This initiative could be considered as a part of the INTOSAI Strategic Plan 2017-2022, under Strategic Goal 1, Professional Standards, Strategic Objectives 1.2   “Ensure that the ISSAIs are sufficiently clear, relevant and appropriate to make them the preferred solution for INTOSAI’s members”.</vt:lpstr>
      <vt:lpstr>Project objectives: - Establish a common set of best practices in terms of jurisdictional activities  - Support of the wider understanding of jurisdictional SAIs, including for SAI PMF assessment   </vt:lpstr>
      <vt:lpstr>Project duration:  2 and half year </vt:lpstr>
      <vt:lpstr>Name of the lead WG:  Working group on value and benefits of SAIs ( Forum of Jurisdictional SAIs)  </vt:lpstr>
      <vt:lpstr>Other anticipated project team members SAI Chile, SAI Ecuador,  SAI France, SAI Greece,  SAI Morocco, SAI Peru,  SAI Portugal, SAI Senegal,  SAI Togo, SAI Turkey </vt:lpstr>
      <vt:lpstr>PART B: PROJECT MILESTONES  2017 - 2019 </vt:lpstr>
      <vt:lpstr>Stage  Due process milestones 1.Project proposal :   01.01.2017 to 01.09.2017  Depending on IFPP agenda  IFPP = Intosai Framework of Professionnal Pronouncements              </vt:lpstr>
      <vt:lpstr> 2. Exposure draft  02.09.2017 to 01.01 2019  1 year and 4 months</vt:lpstr>
      <vt:lpstr> 3. Exposure period and endorsement version  02.01.2019 to 01.08.2019  7 months  </vt:lpstr>
      <vt:lpstr> 4. Final pronouncement, including translation  01.08.2019  INCOSAI XXIII –moscow - Nov 2019     </vt:lpstr>
      <vt:lpstr>PART C:  INITIAL ASSESSMENT AND PROJECT PROPOSAL </vt:lpstr>
      <vt:lpstr>C. 1 Explanation of the need and purpose for the project  </vt:lpstr>
      <vt:lpstr>Around the world, 26% of the SAI undertake control activities of public finances considered as “jurisdictional” and built on the “Court of Account” model  Today, the specific principles and practices of the jurisdictional control of SAIs are not included in the INTOSAI’s Professional Pronouncements Framework.   </vt:lpstr>
      <vt:lpstr>The members of the Forum of SAI with Jurisdictional functions (FSAIJ) agreed unanimously of the necessity to create a working group, whose mission would be to help to integrate jurisdictional activities standardization within the INTOSAI Framework of Professional Pronouncements.   The Association of French speaking SAIs (AISCCUF), associate member of INTOSAI, supports this initiative. </vt:lpstr>
      <vt:lpstr>C.2 Description of the categories of auditing or other engagements that will be covered by the new pronouncement(s) </vt:lpstr>
      <vt:lpstr>The purpose of the jurisdictional control activity performed by some SAIs is to judge the accounts submitted by the public accountants   and, in some cases, the authorizing officers (managers) in their management activities.  </vt:lpstr>
      <vt:lpstr>This jurisdictional control is not a substitute for compliance and performance audits but it supplements them.   It is indeed the mission of the SAI with jurisdictional function to sanction non-compliance with public finance legislation. </vt:lpstr>
      <vt:lpstr>C.3  Description of different types of SAIs / audit engagements that must be accommodated in the new pronouncement</vt:lpstr>
      <vt:lpstr>The main specificity of SAIs with jurisdictional function is that they are entrusted with enforcing legislation and regulation.   they create, over the years and the judgments that they give, a jurisprudence, which applies itself to the litigants. </vt:lpstr>
      <vt:lpstr>C.4 Explanation of how consistency other existing ISSAIs will be ensured </vt:lpstr>
      <vt:lpstr>The standard on compliance audit – ISSAI 4000- evidences loopholes with regard to the full range of jurisdictional activities.   The drafting of the jurisdictional standard should complement the provision specific to jurisdictional SAI within the ISSAI 4000.  </vt:lpstr>
      <vt:lpstr>C.5 Explanation of the organisation of the project  </vt:lpstr>
      <vt:lpstr>Initially, the Forum of jurisdictional SAIs was created under the auspices of the Working group V and B of SAIs.   now, this Forum gathers 33 SAIs with jurisdictional functions.  Within this group, 10 SAIs volunteered to work on this project.   However, only 3 of them are members of WGVBs.   With the agreement of the Goal 3 Chair and the WG chair, the remaining SAIs could be included in WGVBS and form a sub-group to work in this topic .  SAI Chile, SAI Ecuador, SAI France, SAI Greece, SAI Morocco, SAI Peru, SAI Portugal, SAI Senegal ,  SAI Togo, SAI Turkey </vt:lpstr>
      <vt:lpstr>C.6 Explanation of the quality processes that will be applied in the drafting process </vt:lpstr>
      <vt:lpstr>quality control will rest upon a constant dialogue with the IfPP,   the members of the working group   and, eventually, review by all the Jurisdictional SAIs of the Forum of jurisdictional SAIs. </vt:lpstr>
      <vt:lpstr>calendar: - Dec 2016 : Abu Dhabi : ratification of the Paris declaration of the forum of jurisdictional SAIs  - January 2017 : redaction of the project proposal  - July 2017 : submission to the KSC Chair, and adoption by the Chair - July Ottawa : submission to the IFPP : agreement  - sept / oct 2017 : procedures with Chairs of VB, KSC, and PSC    - nov 2017 : first meeting of the WG on Jur activities  - 2018 : plenary meeting of the forum of Jur Sais      </vt:lpstr>
      <vt:lpstr>Thank you for your attention !</vt:lpstr>
    </vt:vector>
  </TitlesOfParts>
  <Manager>CDC</Manager>
  <Company>Cour des Comptes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Méthodologie</dc:title>
  <dc:subject>CDC</dc:subject>
  <dc:creator>Hamdadou, Francoise</dc:creator>
  <cp:lastModifiedBy>Jean-raphael Alventosa</cp:lastModifiedBy>
  <cp:revision>23</cp:revision>
  <dcterms:created xsi:type="dcterms:W3CDTF">2017-07-25T11:26:09Z</dcterms:created>
  <dcterms:modified xsi:type="dcterms:W3CDTF">2017-08-25T14:30:58Z</dcterms:modified>
</cp:coreProperties>
</file>