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446" r:id="rId2"/>
    <p:sldId id="391" r:id="rId3"/>
    <p:sldId id="450" r:id="rId4"/>
    <p:sldId id="451" r:id="rId5"/>
    <p:sldId id="452" r:id="rId6"/>
    <p:sldId id="463" r:id="rId7"/>
    <p:sldId id="479" r:id="rId8"/>
    <p:sldId id="474" r:id="rId9"/>
    <p:sldId id="477" r:id="rId10"/>
    <p:sldId id="478" r:id="rId11"/>
    <p:sldId id="466" r:id="rId12"/>
    <p:sldId id="453" r:id="rId13"/>
    <p:sldId id="454" r:id="rId14"/>
    <p:sldId id="455" r:id="rId15"/>
    <p:sldId id="456" r:id="rId16"/>
    <p:sldId id="409" r:id="rId17"/>
    <p:sldId id="457" r:id="rId18"/>
    <p:sldId id="458" r:id="rId19"/>
    <p:sldId id="459" r:id="rId20"/>
    <p:sldId id="460" r:id="rId21"/>
    <p:sldId id="461" r:id="rId22"/>
    <p:sldId id="462" r:id="rId23"/>
    <p:sldId id="467" r:id="rId24"/>
    <p:sldId id="468" r:id="rId25"/>
    <p:sldId id="471" r:id="rId26"/>
    <p:sldId id="472" r:id="rId27"/>
    <p:sldId id="473" r:id="rId28"/>
    <p:sldId id="491" r:id="rId29"/>
    <p:sldId id="475" r:id="rId30"/>
    <p:sldId id="476" r:id="rId31"/>
    <p:sldId id="433" r:id="rId32"/>
    <p:sldId id="480" r:id="rId33"/>
    <p:sldId id="481" r:id="rId34"/>
    <p:sldId id="482" r:id="rId35"/>
    <p:sldId id="483" r:id="rId36"/>
    <p:sldId id="484" r:id="rId37"/>
    <p:sldId id="485" r:id="rId38"/>
    <p:sldId id="486" r:id="rId39"/>
    <p:sldId id="487" r:id="rId40"/>
    <p:sldId id="488" r:id="rId41"/>
    <p:sldId id="489" r:id="rId42"/>
    <p:sldId id="490" r:id="rId43"/>
  </p:sldIdLst>
  <p:sldSz cx="12188825" cy="68580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677">
          <p15:clr>
            <a:srgbClr val="A4A3A4"/>
          </p15:clr>
        </p15:guide>
        <p15:guide id="3" orient="horz" pos="216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Mason (ISACA HQ)" initials="TM(H" lastIdx="1" clrIdx="0">
    <p:extLst/>
  </p:cmAuthor>
  <p:cmAuthor id="2" name="Tim Mason (ISACA HQ)" initials="TM(H [2]" lastIdx="1" clrIdx="1">
    <p:extLst/>
  </p:cmAuthor>
  <p:cmAuthor id="3" name="Tim Mason (ISACA HQ)" initials="TM(H [3]" lastIdx="1" clrIdx="2">
    <p:extLst/>
  </p:cmAuthor>
  <p:cmAuthor id="4" name="Tim Mason (ISACA HQ)" initials="TM(H [4]" lastIdx="1" clrIdx="3">
    <p:extLst/>
  </p:cmAuthor>
  <p:cmAuthor id="5" name="Tim Mason (ISACA HQ)" initials="TM(H [5]" lastIdx="1" clrIdx="4">
    <p:extLst/>
  </p:cmAuthor>
  <p:cmAuthor id="6" name="Tim Mason (ISACA HQ)" initials="TM(H [6]" lastIdx="1" clrIdx="5">
    <p:extLst/>
  </p:cmAuthor>
  <p:cmAuthor id="7" name="Tim Mason (ISACA HQ)" initials="TM(H [7]" lastIdx="1" clrIdx="6">
    <p:extLst/>
  </p:cmAuthor>
  <p:cmAuthor id="8" name="Tim Mason (ISACA HQ)" initials="TM(H [8]" lastIdx="1" clrIdx="7">
    <p:extLst/>
  </p:cmAuthor>
  <p:cmAuthor id="9" name="Tim Mason (ISACA HQ)" initials="TM(H [9]" lastIdx="1" clrIdx="8">
    <p:extLst/>
  </p:cmAuthor>
  <p:cmAuthor id="10" name="Tim Mason (ISACA HQ)" initials="TM(H [10]" lastIdx="1" clrIdx="9">
    <p:extLst/>
  </p:cmAuthor>
  <p:cmAuthor id="11" name="Tim Mason (ISACA HQ)" initials="TM(H [11]" lastIdx="1" clrIdx="10">
    <p:extLst/>
  </p:cmAuthor>
  <p:cmAuthor id="12" name="Tim Mason (ISACA HQ)" initials="TM(H [12]" lastIdx="1" clrIdx="11">
    <p:extLst/>
  </p:cmAuthor>
  <p:cmAuthor id="13" name="Tim Mason (ISACA HQ)" initials="TM(H [13]" lastIdx="1" clrIdx="12">
    <p:extLst/>
  </p:cmAuthor>
  <p:cmAuthor id="14" name="Tim Mason (ISACA HQ)" initials="TM(H [14]" lastIdx="1" clrIdx="13">
    <p:extLst/>
  </p:cmAuthor>
  <p:cmAuthor id="15" name="Tim Mason (ISACA HQ)" initials="TM(H [15]" lastIdx="1" clrIdx="14">
    <p:extLst/>
  </p:cmAuthor>
  <p:cmAuthor id="16" name="Tim Mason (ISACA HQ)" initials="TM(H [16]" lastIdx="1" clrIdx="15">
    <p:extLst/>
  </p:cmAuthor>
  <p:cmAuthor id="17" name="Tim Mason (ISACA HQ)" initials="TM(H [17]" lastIdx="1" clrIdx="16">
    <p:extLst/>
  </p:cmAuthor>
  <p:cmAuthor id="18" name="Tim Mason (ISACA HQ)" initials="TM(H [18]" lastIdx="1" clrIdx="17">
    <p:extLst/>
  </p:cmAuthor>
  <p:cmAuthor id="19" name="Tim Mason (ISACA HQ)" initials="TM(H [19]" lastIdx="1" clrIdx="18">
    <p:extLst/>
  </p:cmAuthor>
  <p:cmAuthor id="20" name="Tim Mason (ISACA HQ)" initials="TM(H [20]" lastIdx="1" clrIdx="19">
    <p:extLst/>
  </p:cmAuthor>
  <p:cmAuthor id="21" name="Tim Mason (ISACA HQ)" initials="TM(H [21]" lastIdx="1" clrIdx="20">
    <p:extLst/>
  </p:cmAuthor>
  <p:cmAuthor id="22" name="Tim Mason (ISACA HQ)" initials="TM(H [22]" lastIdx="1" clrIdx="21">
    <p:extLst/>
  </p:cmAuthor>
  <p:cmAuthor id="23" name="Laurel Nelson-Rowe (ISACA HQ)" initials="LN(H" lastIdx="1" clrIdx="22">
    <p:extLst/>
  </p:cmAuthor>
  <p:cmAuthor id="24" name="Gary Van Prooyen (ISACA HQ)" initials="GVP" lastIdx="23" clrIdx="2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1141"/>
    <a:srgbClr val="A30046"/>
    <a:srgbClr val="CC00CC"/>
    <a:srgbClr val="0F7A98"/>
    <a:srgbClr val="404B9C"/>
    <a:srgbClr val="0D68B6"/>
    <a:srgbClr val="A31C55"/>
    <a:srgbClr val="68CF28"/>
    <a:srgbClr val="3A7316"/>
    <a:srgbClr val="4B951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37" autoAdjust="0"/>
    <p:restoredTop sz="96215" autoAdjust="0"/>
  </p:normalViewPr>
  <p:slideViewPr>
    <p:cSldViewPr snapToGrid="0" snapToObjects="1" showGuides="1">
      <p:cViewPr varScale="1">
        <p:scale>
          <a:sx n="46" d="100"/>
          <a:sy n="46" d="100"/>
        </p:scale>
        <p:origin x="816" y="42"/>
      </p:cViewPr>
      <p:guideLst>
        <p:guide pos="7677"/>
        <p:guide orient="horz" pos="2160"/>
      </p:guideLst>
    </p:cSldViewPr>
  </p:slideViewPr>
  <p:outlineViewPr>
    <p:cViewPr>
      <p:scale>
        <a:sx n="33" d="100"/>
        <a:sy n="33" d="100"/>
      </p:scale>
      <p:origin x="0" y="-4517"/>
    </p:cViewPr>
  </p:outlineViewPr>
  <p:notesTextViewPr>
    <p:cViewPr>
      <p:scale>
        <a:sx n="3" d="2"/>
        <a:sy n="3" d="2"/>
      </p:scale>
      <p:origin x="0" y="0"/>
    </p:cViewPr>
  </p:notesTextViewPr>
  <p:sorterViewPr>
    <p:cViewPr varScale="1">
      <p:scale>
        <a:sx n="100" d="100"/>
        <a:sy n="100" d="100"/>
      </p:scale>
      <p:origin x="0" y="0"/>
    </p:cViewPr>
  </p:sorterViewPr>
  <p:notesViewPr>
    <p:cSldViewPr snapToGrid="0" snapToObjects="1">
      <p:cViewPr varScale="1">
        <p:scale>
          <a:sx n="89" d="100"/>
          <a:sy n="89" d="100"/>
        </p:scale>
        <p:origin x="3840" y="176"/>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82" tIns="46241" rIns="92482" bIns="46241" rtlCol="0"/>
          <a:lstStyle>
            <a:lvl1pPr algn="l">
              <a:defRPr sz="1200"/>
            </a:lvl1pPr>
          </a:lstStyle>
          <a:p>
            <a:endParaRPr lang="en-US" dirty="0"/>
          </a:p>
        </p:txBody>
      </p:sp>
      <p:sp>
        <p:nvSpPr>
          <p:cNvPr id="3" name="Date Placeholder 2"/>
          <p:cNvSpPr>
            <a:spLocks noGrp="1"/>
          </p:cNvSpPr>
          <p:nvPr>
            <p:ph type="dt" idx="1"/>
          </p:nvPr>
        </p:nvSpPr>
        <p:spPr>
          <a:xfrm>
            <a:off x="3936769" y="0"/>
            <a:ext cx="3011699" cy="461804"/>
          </a:xfrm>
          <a:prstGeom prst="rect">
            <a:avLst/>
          </a:prstGeom>
        </p:spPr>
        <p:txBody>
          <a:bodyPr vert="horz" lIns="92482" tIns="46241" rIns="92482" bIns="46241" rtlCol="0"/>
          <a:lstStyle>
            <a:lvl1pPr algn="r">
              <a:defRPr sz="1200"/>
            </a:lvl1pPr>
          </a:lstStyle>
          <a:p>
            <a:fld id="{7874DF22-5FB1-F14D-A8B8-C79349C0A242}" type="datetimeFigureOut">
              <a:rPr lang="en-US" smtClean="0"/>
              <a:t>4/9/2018</a:t>
            </a:fld>
            <a:endParaRPr lang="en-US" dirty="0"/>
          </a:p>
        </p:txBody>
      </p:sp>
      <p:sp>
        <p:nvSpPr>
          <p:cNvPr id="4" name="Slide Image Placeholder 3"/>
          <p:cNvSpPr>
            <a:spLocks noGrp="1" noRot="1" noChangeAspect="1"/>
          </p:cNvSpPr>
          <p:nvPr>
            <p:ph type="sldImg" idx="2"/>
          </p:nvPr>
        </p:nvSpPr>
        <p:spPr>
          <a:xfrm>
            <a:off x="396875" y="692150"/>
            <a:ext cx="6156325" cy="3463925"/>
          </a:xfrm>
          <a:prstGeom prst="rect">
            <a:avLst/>
          </a:prstGeom>
          <a:noFill/>
          <a:ln w="12700">
            <a:solidFill>
              <a:prstClr val="black"/>
            </a:solidFill>
          </a:ln>
        </p:spPr>
        <p:txBody>
          <a:bodyPr vert="horz" lIns="92482" tIns="46241" rIns="92482" bIns="46241" rtlCol="0" anchor="ctr"/>
          <a:lstStyle/>
          <a:p>
            <a:endParaRPr lang="en-US" dirty="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82" tIns="46241" rIns="92482" bIns="4624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1804"/>
          </a:xfrm>
          <a:prstGeom prst="rect">
            <a:avLst/>
          </a:prstGeom>
        </p:spPr>
        <p:txBody>
          <a:bodyPr vert="horz" lIns="92482" tIns="46241" rIns="92482" bIns="4624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9" y="8772669"/>
            <a:ext cx="3011699" cy="461804"/>
          </a:xfrm>
          <a:prstGeom prst="rect">
            <a:avLst/>
          </a:prstGeom>
        </p:spPr>
        <p:txBody>
          <a:bodyPr vert="horz" lIns="92482" tIns="46241" rIns="92482" bIns="46241" rtlCol="0" anchor="b"/>
          <a:lstStyle>
            <a:lvl1pPr algn="r">
              <a:defRPr sz="1200"/>
            </a:lvl1pPr>
          </a:lstStyle>
          <a:p>
            <a:fld id="{B40D62BC-99D2-CF47-B056-4A2D57C69416}" type="slidenum">
              <a:rPr lang="en-US" smtClean="0"/>
              <a:t>‹#›</a:t>
            </a:fld>
            <a:endParaRPr lang="en-US" dirty="0"/>
          </a:p>
        </p:txBody>
      </p:sp>
    </p:spTree>
    <p:extLst>
      <p:ext uri="{BB962C8B-B14F-4D97-AF65-F5344CB8AC3E}">
        <p14:creationId xmlns:p14="http://schemas.microsoft.com/office/powerpoint/2010/main" val="227774526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40D62BC-99D2-CF47-B056-4A2D57C69416}"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929187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what does this all mean for ISACA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the leading global association for IT professionals, we have never been bigger or more relevant than we are today. Whether it is our Intellectual Property, our frameworks, our training and certification or the unrivaled expertise of our members, the demand for our offerings has never been higher.</a:t>
            </a:r>
          </a:p>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62041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2</a:t>
            </a:fld>
            <a:endParaRPr lang="en-US" dirty="0"/>
          </a:p>
        </p:txBody>
      </p:sp>
    </p:spTree>
    <p:extLst>
      <p:ext uri="{BB962C8B-B14F-4D97-AF65-F5344CB8AC3E}">
        <p14:creationId xmlns:p14="http://schemas.microsoft.com/office/powerpoint/2010/main" val="1066106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16</a:t>
            </a:fld>
            <a:endParaRPr lang="en-US" dirty="0"/>
          </a:p>
        </p:txBody>
      </p:sp>
    </p:spTree>
    <p:extLst>
      <p:ext uri="{BB962C8B-B14F-4D97-AF65-F5344CB8AC3E}">
        <p14:creationId xmlns:p14="http://schemas.microsoft.com/office/powerpoint/2010/main" val="3565038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17</a:t>
            </a:fld>
            <a:endParaRPr lang="en-US" dirty="0"/>
          </a:p>
        </p:txBody>
      </p:sp>
    </p:spTree>
    <p:extLst>
      <p:ext uri="{BB962C8B-B14F-4D97-AF65-F5344CB8AC3E}">
        <p14:creationId xmlns:p14="http://schemas.microsoft.com/office/powerpoint/2010/main" val="871176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18</a:t>
            </a:fld>
            <a:endParaRPr lang="en-US" dirty="0"/>
          </a:p>
        </p:txBody>
      </p:sp>
    </p:spTree>
    <p:extLst>
      <p:ext uri="{BB962C8B-B14F-4D97-AF65-F5344CB8AC3E}">
        <p14:creationId xmlns:p14="http://schemas.microsoft.com/office/powerpoint/2010/main" val="2740185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19</a:t>
            </a:fld>
            <a:endParaRPr lang="en-US" dirty="0"/>
          </a:p>
        </p:txBody>
      </p:sp>
    </p:spTree>
    <p:extLst>
      <p:ext uri="{BB962C8B-B14F-4D97-AF65-F5344CB8AC3E}">
        <p14:creationId xmlns:p14="http://schemas.microsoft.com/office/powerpoint/2010/main" val="3473822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20</a:t>
            </a:fld>
            <a:endParaRPr lang="en-US" dirty="0"/>
          </a:p>
        </p:txBody>
      </p:sp>
    </p:spTree>
    <p:extLst>
      <p:ext uri="{BB962C8B-B14F-4D97-AF65-F5344CB8AC3E}">
        <p14:creationId xmlns:p14="http://schemas.microsoft.com/office/powerpoint/2010/main" val="2472254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21</a:t>
            </a:fld>
            <a:endParaRPr lang="en-US" dirty="0"/>
          </a:p>
        </p:txBody>
      </p:sp>
    </p:spTree>
    <p:extLst>
      <p:ext uri="{BB962C8B-B14F-4D97-AF65-F5344CB8AC3E}">
        <p14:creationId xmlns:p14="http://schemas.microsoft.com/office/powerpoint/2010/main" val="422684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22</a:t>
            </a:fld>
            <a:endParaRPr lang="en-US" dirty="0"/>
          </a:p>
        </p:txBody>
      </p:sp>
    </p:spTree>
    <p:extLst>
      <p:ext uri="{BB962C8B-B14F-4D97-AF65-F5344CB8AC3E}">
        <p14:creationId xmlns:p14="http://schemas.microsoft.com/office/powerpoint/2010/main" val="25270008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504" y="517495"/>
            <a:ext cx="1304922" cy="375586"/>
          </a:xfrm>
          <a:prstGeom prst="rect">
            <a:avLst/>
          </a:prstGeom>
        </p:spPr>
      </p:pic>
      <p:sp>
        <p:nvSpPr>
          <p:cNvPr id="2" name="Title 1"/>
          <p:cNvSpPr>
            <a:spLocks noGrp="1"/>
          </p:cNvSpPr>
          <p:nvPr>
            <p:ph type="title" hasCustomPrompt="1"/>
          </p:nvPr>
        </p:nvSpPr>
        <p:spPr>
          <a:xfrm>
            <a:off x="1071459" y="1034454"/>
            <a:ext cx="4495177" cy="1484829"/>
          </a:xfrm>
        </p:spPr>
        <p:txBody>
          <a:bodyPr anchor="t">
            <a:noAutofit/>
          </a:bodyPr>
          <a:lstStyle>
            <a:lvl1pPr marL="0" indent="169863" algn="l">
              <a:defRPr sz="5400" b="0" cap="all">
                <a:solidFill>
                  <a:schemeClr val="bg1"/>
                </a:solidFill>
              </a:defRPr>
            </a:lvl1pPr>
          </a:lstStyle>
          <a:p>
            <a:r>
              <a:rPr lang="en-US" dirty="0"/>
              <a:t>title goes here</a:t>
            </a:r>
          </a:p>
        </p:txBody>
      </p:sp>
      <p:sp>
        <p:nvSpPr>
          <p:cNvPr id="3" name="Text Placeholder 2"/>
          <p:cNvSpPr>
            <a:spLocks noGrp="1"/>
          </p:cNvSpPr>
          <p:nvPr>
            <p:ph type="body" idx="1"/>
          </p:nvPr>
        </p:nvSpPr>
        <p:spPr>
          <a:xfrm>
            <a:off x="1071454" y="2519291"/>
            <a:ext cx="3658372" cy="358101"/>
          </a:xfrm>
        </p:spPr>
        <p:txBody>
          <a:bodyPr anchor="t" anchorCtr="0"/>
          <a:lstStyle>
            <a:lvl1pPr marL="0" indent="0">
              <a:buNone/>
              <a:defRPr sz="14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9" name="Parallelogram 8"/>
          <p:cNvSpPr/>
          <p:nvPr userDrawn="1"/>
        </p:nvSpPr>
        <p:spPr>
          <a:xfrm>
            <a:off x="606425" y="1159196"/>
            <a:ext cx="465030" cy="1242401"/>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0"/>
            <a:ext cx="12188825" cy="68580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Slide Number Placeholder 5"/>
          <p:cNvSpPr txBox="1">
            <a:spLocks/>
          </p:cNvSpPr>
          <p:nvPr userDrawn="1"/>
        </p:nvSpPr>
        <p:spPr>
          <a:xfrm>
            <a:off x="11226370" y="6356361"/>
            <a:ext cx="391121" cy="365125"/>
          </a:xfrm>
          <a:prstGeom prst="rect">
            <a:avLst/>
          </a:prstGeom>
        </p:spPr>
        <p:txBody>
          <a:bodyPr vert="horz" wrap="square" lIns="0" tIns="0" rIns="0" bIns="0" rtlCol="0" anchor="ctr"/>
          <a:lstStyle>
            <a:defPPr>
              <a:defRPr lang="en-US"/>
            </a:defPPr>
            <a:lvl1pPr marL="0" algn="r" defTabSz="457200" rtl="0" eaLnBrk="1" latinLnBrk="0" hangingPunct="1">
              <a:defRPr sz="1000" kern="1200">
                <a:solidFill>
                  <a:schemeClr val="tx1">
                    <a:lumMod val="75000"/>
                    <a:lumOff val="25000"/>
                  </a:schemeClr>
                </a:solidFill>
                <a:latin typeface="Helvetica Neue Light"/>
                <a:ea typeface="+mn-ea"/>
                <a:cs typeface="Helvetica Neu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30F68AE-F22E-A74C-A37C-BFE3562AA2C7}"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3639474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13" name="Rectangle 12"/>
          <p:cNvSpPr/>
          <p:nvPr userDrawn="1"/>
        </p:nvSpPr>
        <p:spPr>
          <a:xfrm>
            <a:off x="0" y="0"/>
            <a:ext cx="12188825" cy="6858000"/>
          </a:xfrm>
          <a:prstGeom prst="rect">
            <a:avLst/>
          </a:prstGeom>
          <a:gradFill flip="none" rotWithShape="1">
            <a:gsLst>
              <a:gs pos="0">
                <a:schemeClr val="accent5">
                  <a:lumMod val="0"/>
                  <a:lumOff val="100000"/>
                </a:schemeClr>
              </a:gs>
              <a:gs pos="58000">
                <a:schemeClr val="accent5">
                  <a:lumMod val="0"/>
                  <a:lumOff val="100000"/>
                </a:schemeClr>
              </a:gs>
              <a:gs pos="100000">
                <a:schemeClr val="bg1">
                  <a:lumMod val="65000"/>
                </a:schemeClr>
              </a:gs>
            </a:gsLst>
            <a:path path="circle">
              <a:fillToRect l="50000" t="-80000" r="50000" b="18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Amsi Pro Regular"/>
              <a:cs typeface="Amsi Pro Regular"/>
            </a:endParaRPr>
          </a:p>
        </p:txBody>
      </p:sp>
      <p:sp>
        <p:nvSpPr>
          <p:cNvPr id="2" name="Title 1"/>
          <p:cNvSpPr>
            <a:spLocks noGrp="1"/>
          </p:cNvSpPr>
          <p:nvPr>
            <p:ph type="title"/>
          </p:nvPr>
        </p:nvSpPr>
        <p:spPr>
          <a:xfrm>
            <a:off x="986373" y="237598"/>
            <a:ext cx="7954433" cy="1143000"/>
          </a:xfrm>
        </p:spPr>
        <p:txBody>
          <a:bodyPr anchor="b" anchorCtr="0"/>
          <a:lstStyle/>
          <a:p>
            <a:r>
              <a:rPr lang="en-US" dirty="0"/>
              <a:t>Click to edit Master title style</a:t>
            </a:r>
          </a:p>
        </p:txBody>
      </p:sp>
      <p:sp>
        <p:nvSpPr>
          <p:cNvPr id="6" name="Slide Number Placeholder 5"/>
          <p:cNvSpPr>
            <a:spLocks noGrp="1"/>
          </p:cNvSpPr>
          <p:nvPr>
            <p:ph type="sldNum" sz="quarter" idx="12"/>
          </p:nvPr>
        </p:nvSpPr>
        <p:spPr>
          <a:xfrm>
            <a:off x="11226370" y="6356361"/>
            <a:ext cx="391121" cy="365125"/>
          </a:xfrm>
        </p:spPr>
        <p:txBody>
          <a:bodyPr/>
          <a:lstStyle/>
          <a:p>
            <a:fld id="{930F68AE-F22E-A74C-A37C-BFE3562AA2C7}" type="slidenum">
              <a:rPr lang="en-US" smtClean="0"/>
              <a:t>‹#›</a:t>
            </a:fld>
            <a:endParaRPr lang="en-US" dirty="0"/>
          </a:p>
        </p:txBody>
      </p:sp>
      <p:sp>
        <p:nvSpPr>
          <p:cNvPr id="9" name="Footer Placeholder 4"/>
          <p:cNvSpPr>
            <a:spLocks noGrp="1"/>
          </p:cNvSpPr>
          <p:nvPr>
            <p:ph type="ftr" sz="quarter" idx="11"/>
          </p:nvPr>
        </p:nvSpPr>
        <p:spPr>
          <a:xfrm>
            <a:off x="938247" y="6356361"/>
            <a:ext cx="9779611" cy="365125"/>
          </a:xfrm>
        </p:spPr>
        <p:txBody>
          <a:bodyPr/>
          <a:lstStyle>
            <a:lvl1pPr>
              <a:defRPr>
                <a:solidFill>
                  <a:schemeClr val="tx1">
                    <a:lumMod val="75000"/>
                    <a:lumOff val="25000"/>
                  </a:schemeClr>
                </a:solidFill>
              </a:defRPr>
            </a:lvl1pPr>
          </a:lstStyle>
          <a:p>
            <a:endParaRPr lang="en-US" dirty="0"/>
          </a:p>
        </p:txBody>
      </p:sp>
      <p:grpSp>
        <p:nvGrpSpPr>
          <p:cNvPr id="8" name="Group 7"/>
          <p:cNvGrpSpPr/>
          <p:nvPr userDrawn="1"/>
        </p:nvGrpSpPr>
        <p:grpSpPr>
          <a:xfrm>
            <a:off x="0" y="274638"/>
            <a:ext cx="495300" cy="1041400"/>
            <a:chOff x="0" y="274638"/>
            <a:chExt cx="495300" cy="1041400"/>
          </a:xfrm>
        </p:grpSpPr>
        <p:sp>
          <p:nvSpPr>
            <p:cNvPr id="10" name="Rectangle 9"/>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48029904"/>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Background">
    <p:spTree>
      <p:nvGrpSpPr>
        <p:cNvPr id="1" name=""/>
        <p:cNvGrpSpPr/>
        <p:nvPr/>
      </p:nvGrpSpPr>
      <p:grpSpPr>
        <a:xfrm>
          <a:off x="0" y="0"/>
          <a:ext cx="0" cy="0"/>
          <a:chOff x="0" y="0"/>
          <a:chExt cx="0" cy="0"/>
        </a:xfrm>
      </p:grpSpPr>
      <p:sp>
        <p:nvSpPr>
          <p:cNvPr id="13" name="Rectangle 12"/>
          <p:cNvSpPr/>
          <p:nvPr userDrawn="1"/>
        </p:nvSpPr>
        <p:spPr>
          <a:xfrm>
            <a:off x="0" y="0"/>
            <a:ext cx="12188825" cy="6858000"/>
          </a:xfrm>
          <a:prstGeom prst="rect">
            <a:avLst/>
          </a:prstGeom>
          <a:gradFill flip="none" rotWithShape="1">
            <a:gsLst>
              <a:gs pos="0">
                <a:schemeClr val="accent5">
                  <a:lumMod val="0"/>
                  <a:lumOff val="100000"/>
                </a:schemeClr>
              </a:gs>
              <a:gs pos="58000">
                <a:schemeClr val="accent5">
                  <a:lumMod val="0"/>
                  <a:lumOff val="100000"/>
                </a:schemeClr>
              </a:gs>
              <a:gs pos="100000">
                <a:schemeClr val="bg1">
                  <a:lumMod val="65000"/>
                </a:schemeClr>
              </a:gs>
            </a:gsLst>
            <a:path path="circle">
              <a:fillToRect l="50000" t="-80000" r="50000" b="18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Amsi Pro Regular"/>
              <a:cs typeface="Amsi Pro Regular"/>
            </a:endParaRPr>
          </a:p>
        </p:txBody>
      </p:sp>
      <p:sp>
        <p:nvSpPr>
          <p:cNvPr id="6" name="Slide Number Placeholder 5"/>
          <p:cNvSpPr>
            <a:spLocks noGrp="1"/>
          </p:cNvSpPr>
          <p:nvPr>
            <p:ph type="sldNum" sz="quarter" idx="12"/>
          </p:nvPr>
        </p:nvSpPr>
        <p:spPr>
          <a:xfrm>
            <a:off x="11226370" y="6356361"/>
            <a:ext cx="391121" cy="365125"/>
          </a:xfrm>
        </p:spPr>
        <p:txBody>
          <a:bodyPr/>
          <a:lstStyle/>
          <a:p>
            <a:fld id="{930F68AE-F22E-A74C-A37C-BFE3562AA2C7}" type="slidenum">
              <a:rPr lang="en-US" smtClean="0"/>
              <a:t>‹#›</a:t>
            </a:fld>
            <a:endParaRPr lang="en-US" dirty="0"/>
          </a:p>
        </p:txBody>
      </p:sp>
      <p:sp>
        <p:nvSpPr>
          <p:cNvPr id="8" name="Footer Placeholder 4"/>
          <p:cNvSpPr>
            <a:spLocks noGrp="1"/>
          </p:cNvSpPr>
          <p:nvPr>
            <p:ph type="ftr" sz="quarter" idx="11"/>
          </p:nvPr>
        </p:nvSpPr>
        <p:spPr>
          <a:xfrm>
            <a:off x="938247" y="6356361"/>
            <a:ext cx="9779611" cy="365125"/>
          </a:xfrm>
        </p:spPr>
        <p:txBody>
          <a:bodyPr/>
          <a:lstStyle>
            <a:lvl1pPr>
              <a:defRPr>
                <a:solidFill>
                  <a:schemeClr val="tx1">
                    <a:lumMod val="75000"/>
                    <a:lumOff val="25000"/>
                  </a:schemeClr>
                </a:solidFill>
              </a:defRPr>
            </a:lvl1pPr>
          </a:lstStyle>
          <a:p>
            <a:endParaRPr lang="en-US" dirty="0"/>
          </a:p>
        </p:txBody>
      </p:sp>
      <p:grpSp>
        <p:nvGrpSpPr>
          <p:cNvPr id="5" name="Group 4"/>
          <p:cNvGrpSpPr/>
          <p:nvPr userDrawn="1"/>
        </p:nvGrpSpPr>
        <p:grpSpPr>
          <a:xfrm>
            <a:off x="0" y="274638"/>
            <a:ext cx="495300" cy="1041400"/>
            <a:chOff x="0" y="274638"/>
            <a:chExt cx="495300" cy="1041400"/>
          </a:xfrm>
        </p:grpSpPr>
        <p:sp>
          <p:nvSpPr>
            <p:cNvPr id="7" name="Rectangle 6"/>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72170979"/>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solidFill>
                <a:prstClr val="black">
                  <a:lumMod val="75000"/>
                  <a:lumOff val="25000"/>
                </a:prstClr>
              </a:solidFill>
            </a:endParaRPr>
          </a:p>
        </p:txBody>
      </p:sp>
      <p:sp>
        <p:nvSpPr>
          <p:cNvPr id="4" name="Slide Number Placeholder 3"/>
          <p:cNvSpPr>
            <a:spLocks noGrp="1"/>
          </p:cNvSpPr>
          <p:nvPr>
            <p:ph type="sldNum" sz="quarter" idx="12"/>
          </p:nvPr>
        </p:nvSpPr>
        <p:spPr/>
        <p:txBody>
          <a:bodyPr/>
          <a:lstStyle/>
          <a:p>
            <a:fld id="{930F68AE-F22E-A74C-A37C-BFE3562AA2C7}"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79297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5" name="Rectangle 4"/>
          <p:cNvSpPr/>
          <p:nvPr userDrawn="1"/>
        </p:nvSpPr>
        <p:spPr>
          <a:xfrm>
            <a:off x="0" y="6587067"/>
            <a:ext cx="12188825" cy="277284"/>
          </a:xfrm>
          <a:prstGeom prst="rect">
            <a:avLst/>
          </a:prstGeom>
          <a:solidFill>
            <a:srgbClr val="900E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400" dirty="0"/>
              <a:t> </a:t>
            </a:r>
          </a:p>
        </p:txBody>
      </p:sp>
      <p:sp>
        <p:nvSpPr>
          <p:cNvPr id="6" name="Rectangle 5"/>
          <p:cNvSpPr>
            <a:spLocks noChangeArrowheads="1"/>
          </p:cNvSpPr>
          <p:nvPr userDrawn="1"/>
        </p:nvSpPr>
        <p:spPr bwMode="auto">
          <a:xfrm>
            <a:off x="6444277" y="6529918"/>
            <a:ext cx="5631689"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ＭＳ Ｐゴシック" charset="-128"/>
              </a:defRPr>
            </a:lvl1pPr>
            <a:lvl2pPr marL="742950" indent="-285750" eaLnBrk="0" hangingPunct="0">
              <a:defRPr sz="2400">
                <a:solidFill>
                  <a:schemeClr val="tx1"/>
                </a:solidFill>
                <a:latin typeface="Calibri" panose="020F0502020204030204" pitchFamily="34" charset="0"/>
                <a:ea typeface="ＭＳ Ｐゴシック" charset="-128"/>
              </a:defRPr>
            </a:lvl2pPr>
            <a:lvl3pPr marL="1143000" indent="-228600" eaLnBrk="0" hangingPunct="0">
              <a:defRPr sz="2400">
                <a:solidFill>
                  <a:schemeClr val="tx1"/>
                </a:solidFill>
                <a:latin typeface="Calibri" panose="020F0502020204030204" pitchFamily="34" charset="0"/>
                <a:ea typeface="ＭＳ Ｐゴシック" charset="-128"/>
              </a:defRPr>
            </a:lvl3pPr>
            <a:lvl4pPr marL="1600200" indent="-228600" eaLnBrk="0" hangingPunct="0">
              <a:defRPr sz="2400">
                <a:solidFill>
                  <a:schemeClr val="tx1"/>
                </a:solidFill>
                <a:latin typeface="Calibri" panose="020F0502020204030204" pitchFamily="34" charset="0"/>
                <a:ea typeface="ＭＳ Ｐゴシック" charset="-128"/>
              </a:defRPr>
            </a:lvl4pPr>
            <a:lvl5pPr marL="2057400" indent="-228600" eaLnBrk="0" hangingPunct="0">
              <a:defRPr sz="2400">
                <a:solidFill>
                  <a:schemeClr val="tx1"/>
                </a:solidFill>
                <a:latin typeface="Calibri" panose="020F0502020204030204" pitchFamily="34"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9pPr>
          </a:lstStyle>
          <a:p>
            <a:pPr algn="r" eaLnBrk="1" hangingPunct="1">
              <a:defRPr/>
            </a:pPr>
            <a:r>
              <a:rPr lang="id-ID" altLang="en-US" sz="1333" b="1" i="1" dirty="0">
                <a:solidFill>
                  <a:schemeClr val="bg1"/>
                </a:solidFill>
                <a:latin typeface="Arial" panose="020B0604020202020204" pitchFamily="34" charset="0"/>
                <a:cs typeface="+mn-cs"/>
              </a:rPr>
              <a:t>www.isaca.org</a:t>
            </a:r>
            <a:r>
              <a:rPr lang="id-ID" altLang="en-US" sz="1200" b="1" i="1" dirty="0">
                <a:solidFill>
                  <a:schemeClr val="bg1"/>
                </a:solidFill>
                <a:latin typeface="Arial" panose="020B0604020202020204" pitchFamily="34" charset="0"/>
                <a:cs typeface="+mn-cs"/>
              </a:rPr>
              <a:t> </a:t>
            </a:r>
            <a:r>
              <a:rPr lang="id-ID" altLang="en-US" sz="1200" dirty="0">
                <a:solidFill>
                  <a:schemeClr val="bg1"/>
                </a:solidFill>
                <a:latin typeface="Arial" panose="020B0604020202020204" pitchFamily="34" charset="0"/>
                <a:cs typeface="+mn-cs"/>
              </a:rPr>
              <a:t>       </a:t>
            </a:r>
            <a:r>
              <a:rPr lang="en-US" altLang="en-US" sz="1067" dirty="0">
                <a:solidFill>
                  <a:schemeClr val="bg1"/>
                </a:solidFill>
                <a:latin typeface="Arial" panose="020B0604020202020204" pitchFamily="34" charset="0"/>
                <a:cs typeface="+mn-cs"/>
              </a:rPr>
              <a:t>© 2014 ISACA.  All Rights Reserved. </a:t>
            </a:r>
            <a:endParaRPr lang="id-ID" altLang="en-US" sz="1067" dirty="0">
              <a:solidFill>
                <a:schemeClr val="bg1"/>
              </a:solidFill>
              <a:latin typeface="Arial" panose="020B0604020202020204" pitchFamily="34" charset="0"/>
              <a:cs typeface="+mn-cs"/>
            </a:endParaRPr>
          </a:p>
        </p:txBody>
      </p:sp>
      <p:pic>
        <p:nvPicPr>
          <p:cNvPr id="7" name="Picture 8" descr="ISACA.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9900601" y="5901267"/>
            <a:ext cx="2158437" cy="56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18"/>
          <p:cNvSpPr>
            <a:spLocks noGrp="1"/>
          </p:cNvSpPr>
          <p:nvPr>
            <p:ph type="body" sz="quarter" idx="10"/>
          </p:nvPr>
        </p:nvSpPr>
        <p:spPr>
          <a:xfrm>
            <a:off x="575584" y="508000"/>
            <a:ext cx="10682151" cy="908051"/>
          </a:xfrm>
        </p:spPr>
        <p:txBody>
          <a:bodyPr/>
          <a:lstStyle>
            <a:lvl1pPr marL="0" indent="0">
              <a:buNone/>
              <a:defRPr b="1">
                <a:solidFill>
                  <a:srgbClr val="800000"/>
                </a:solidFill>
                <a:latin typeface="Arial"/>
                <a:cs typeface="Arial"/>
              </a:defRPr>
            </a:lvl1pPr>
            <a:lvl2pPr marL="609585" indent="0">
              <a:buNone/>
              <a:defRPr b="1">
                <a:latin typeface="Arial"/>
                <a:cs typeface="Arial"/>
              </a:defRPr>
            </a:lvl2pPr>
            <a:lvl3pPr marL="1219170" indent="0">
              <a:buNone/>
              <a:defRPr b="1">
                <a:latin typeface="Arial"/>
                <a:cs typeface="Arial"/>
              </a:defRPr>
            </a:lvl3pPr>
            <a:lvl4pPr marL="1828754" indent="0">
              <a:buNone/>
              <a:defRPr b="1">
                <a:latin typeface="Arial"/>
                <a:cs typeface="Arial"/>
              </a:defRPr>
            </a:lvl4pPr>
            <a:lvl5pPr marL="2438339" indent="0">
              <a:buNone/>
              <a:defRPr b="1">
                <a:latin typeface="Arial"/>
                <a:cs typeface="Arial"/>
              </a:defRPr>
            </a:lvl5pPr>
          </a:lstStyle>
          <a:p>
            <a:pPr lvl="0"/>
            <a:r>
              <a:rPr lang="en-US"/>
              <a:t>Click to edit Master text styles</a:t>
            </a:r>
          </a:p>
        </p:txBody>
      </p:sp>
      <p:sp>
        <p:nvSpPr>
          <p:cNvPr id="23" name="Text Placeholder 22"/>
          <p:cNvSpPr>
            <a:spLocks noGrp="1"/>
          </p:cNvSpPr>
          <p:nvPr>
            <p:ph type="body" sz="quarter" idx="12"/>
          </p:nvPr>
        </p:nvSpPr>
        <p:spPr>
          <a:xfrm>
            <a:off x="575584" y="1936751"/>
            <a:ext cx="10682151" cy="3570816"/>
          </a:xfrm>
        </p:spPr>
        <p:txBody>
          <a:bodyPr>
            <a:noAutofit/>
          </a:bodyPr>
          <a:lstStyle>
            <a:lvl1pPr marL="457189" indent="-457189">
              <a:buClr>
                <a:srgbClr val="900E3A"/>
              </a:buClr>
              <a:buSzPct val="100000"/>
              <a:buFont typeface="Wingdings" charset="2"/>
              <a:buChar char="v"/>
              <a:defRPr sz="2667">
                <a:latin typeface="Arial"/>
                <a:cs typeface="Arial"/>
              </a:defRPr>
            </a:lvl1pPr>
            <a:lvl2pPr marL="990575" indent="-380990">
              <a:buClr>
                <a:srgbClr val="900E3A"/>
              </a:buClr>
              <a:buSzPct val="100000"/>
              <a:buFont typeface="Wingdings" charset="2"/>
              <a:buChar char="Ø"/>
              <a:defRPr sz="2400">
                <a:latin typeface="Arial"/>
                <a:cs typeface="Arial"/>
              </a:defRPr>
            </a:lvl2pPr>
            <a:lvl3pPr>
              <a:buClr>
                <a:srgbClr val="900E3A"/>
              </a:buClr>
              <a:buSzPct val="100000"/>
              <a:defRPr sz="2133">
                <a:latin typeface="Arial"/>
                <a:cs typeface="Arial"/>
              </a:defRPr>
            </a:lvl3pPr>
            <a:lvl4pPr>
              <a:buClr>
                <a:srgbClr val="900E3A"/>
              </a:buClr>
              <a:buSzPct val="125000"/>
              <a:defRPr sz="1867">
                <a:latin typeface="Arial"/>
                <a:cs typeface="Arial"/>
              </a:defRPr>
            </a:lvl4pPr>
            <a:lvl5pPr>
              <a:buClr>
                <a:srgbClr val="900E3A"/>
              </a:buClr>
              <a:buSzPct val="125000"/>
              <a:defRPr sz="1867">
                <a:latin typeface="Arial"/>
                <a:cs typeface="Arial"/>
              </a:defRPr>
            </a:lvl5pPr>
          </a:lstStyle>
          <a:p>
            <a:pPr lvl="0"/>
            <a:r>
              <a:rPr lang="en-US"/>
              <a:t>Click to edit Master text styles</a:t>
            </a:r>
          </a:p>
          <a:p>
            <a:pPr lvl="1"/>
            <a:r>
              <a:rPr lang="en-US"/>
              <a:t>Second level</a:t>
            </a:r>
          </a:p>
          <a:p>
            <a:pPr lvl="2"/>
            <a:r>
              <a:rPr lang="en-US"/>
              <a:t>Third level</a:t>
            </a:r>
          </a:p>
        </p:txBody>
      </p:sp>
      <p:sp>
        <p:nvSpPr>
          <p:cNvPr id="26" name="Text Placeholder 25"/>
          <p:cNvSpPr>
            <a:spLocks noGrp="1"/>
          </p:cNvSpPr>
          <p:nvPr>
            <p:ph type="body" sz="quarter" idx="14"/>
          </p:nvPr>
        </p:nvSpPr>
        <p:spPr>
          <a:xfrm>
            <a:off x="575584" y="1162053"/>
            <a:ext cx="10682151" cy="774700"/>
          </a:xfrm>
        </p:spPr>
        <p:txBody>
          <a:bodyPr>
            <a:noAutofit/>
          </a:bodyPr>
          <a:lstStyle>
            <a:lvl1pPr marL="0" indent="0">
              <a:buFontTx/>
              <a:buNone/>
              <a:defRPr sz="2400" b="1">
                <a:solidFill>
                  <a:srgbClr val="415963"/>
                </a:solidFill>
                <a:latin typeface="Arial"/>
                <a:cs typeface="Arial"/>
              </a:defRPr>
            </a:lvl1pPr>
            <a:lvl2pPr marL="609585" indent="0">
              <a:buFontTx/>
              <a:buNone/>
              <a:defRPr sz="2400" b="1">
                <a:solidFill>
                  <a:srgbClr val="415963"/>
                </a:solidFill>
                <a:latin typeface="Arial"/>
                <a:cs typeface="Arial"/>
              </a:defRPr>
            </a:lvl2pPr>
            <a:lvl3pPr marL="1219170" indent="0">
              <a:buFontTx/>
              <a:buNone/>
              <a:defRPr sz="2400" b="1">
                <a:solidFill>
                  <a:srgbClr val="415963"/>
                </a:solidFill>
                <a:latin typeface="Arial"/>
                <a:cs typeface="Arial"/>
              </a:defRPr>
            </a:lvl3pPr>
            <a:lvl4pPr marL="1828754" indent="0">
              <a:buFontTx/>
              <a:buNone/>
              <a:defRPr sz="2400" b="1">
                <a:solidFill>
                  <a:srgbClr val="415963"/>
                </a:solidFill>
                <a:latin typeface="Arial"/>
                <a:cs typeface="Arial"/>
              </a:defRPr>
            </a:lvl4pPr>
            <a:lvl5pPr marL="2438339" indent="0">
              <a:buFontTx/>
              <a:buNone/>
              <a:defRPr sz="2400" b="1">
                <a:solidFill>
                  <a:srgbClr val="415963"/>
                </a:solidFill>
                <a:latin typeface="Arial"/>
                <a:cs typeface="Arial"/>
              </a:defRPr>
            </a:lvl5pPr>
          </a:lstStyle>
          <a:p>
            <a:pPr lvl="0"/>
            <a:r>
              <a:rPr lang="en-US"/>
              <a:t>Click to edit Master text styles</a:t>
            </a:r>
          </a:p>
        </p:txBody>
      </p:sp>
      <p:sp>
        <p:nvSpPr>
          <p:cNvPr id="8" name="Date Placeholder 1"/>
          <p:cNvSpPr>
            <a:spLocks noGrp="1"/>
          </p:cNvSpPr>
          <p:nvPr>
            <p:ph type="dt" sz="half" idx="15"/>
          </p:nvPr>
        </p:nvSpPr>
        <p:spPr>
          <a:xfrm>
            <a:off x="0" y="6565900"/>
            <a:ext cx="948020" cy="270933"/>
          </a:xfrm>
          <a:prstGeom prst="rect">
            <a:avLst/>
          </a:prstGeom>
        </p:spPr>
        <p:txBody>
          <a:bodyPr/>
          <a:lstStyle>
            <a:lvl1pPr>
              <a:defRPr/>
            </a:lvl1pPr>
          </a:lstStyle>
          <a:p>
            <a:pPr>
              <a:defRPr/>
            </a:pPr>
            <a:r>
              <a:rPr lang="en-US" altLang="en-US"/>
              <a:t>‹#›</a:t>
            </a:r>
            <a:endParaRPr lang="en-US" altLang="en-US" dirty="0"/>
          </a:p>
        </p:txBody>
      </p:sp>
    </p:spTree>
    <p:extLst>
      <p:ext uri="{BB962C8B-B14F-4D97-AF65-F5344CB8AC3E}">
        <p14:creationId xmlns:p14="http://schemas.microsoft.com/office/powerpoint/2010/main" val="3263700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Visual on Right">
    <p:spTree>
      <p:nvGrpSpPr>
        <p:cNvPr id="1" name=""/>
        <p:cNvGrpSpPr/>
        <p:nvPr/>
      </p:nvGrpSpPr>
      <p:grpSpPr>
        <a:xfrm>
          <a:off x="0" y="0"/>
          <a:ext cx="0" cy="0"/>
          <a:chOff x="0" y="0"/>
          <a:chExt cx="0" cy="0"/>
        </a:xfrm>
      </p:grpSpPr>
      <p:sp>
        <p:nvSpPr>
          <p:cNvPr id="6" name="Rectangle 5"/>
          <p:cNvSpPr/>
          <p:nvPr userDrawn="1"/>
        </p:nvSpPr>
        <p:spPr>
          <a:xfrm>
            <a:off x="0" y="6587067"/>
            <a:ext cx="12188825" cy="277284"/>
          </a:xfrm>
          <a:prstGeom prst="rect">
            <a:avLst/>
          </a:prstGeom>
          <a:solidFill>
            <a:srgbClr val="900E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sp>
        <p:nvSpPr>
          <p:cNvPr id="7" name="Rectangle 6"/>
          <p:cNvSpPr>
            <a:spLocks noChangeArrowheads="1"/>
          </p:cNvSpPr>
          <p:nvPr userDrawn="1"/>
        </p:nvSpPr>
        <p:spPr bwMode="auto">
          <a:xfrm>
            <a:off x="7838092" y="6529918"/>
            <a:ext cx="4237874"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ＭＳ Ｐゴシック" charset="-128"/>
              </a:defRPr>
            </a:lvl1pPr>
            <a:lvl2pPr marL="742950" indent="-285750" eaLnBrk="0" hangingPunct="0">
              <a:defRPr sz="2400">
                <a:solidFill>
                  <a:schemeClr val="tx1"/>
                </a:solidFill>
                <a:latin typeface="Calibri" panose="020F0502020204030204" pitchFamily="34" charset="0"/>
                <a:ea typeface="ＭＳ Ｐゴシック" charset="-128"/>
              </a:defRPr>
            </a:lvl2pPr>
            <a:lvl3pPr marL="1143000" indent="-228600" eaLnBrk="0" hangingPunct="0">
              <a:defRPr sz="2400">
                <a:solidFill>
                  <a:schemeClr val="tx1"/>
                </a:solidFill>
                <a:latin typeface="Calibri" panose="020F0502020204030204" pitchFamily="34" charset="0"/>
                <a:ea typeface="ＭＳ Ｐゴシック" charset="-128"/>
              </a:defRPr>
            </a:lvl3pPr>
            <a:lvl4pPr marL="1600200" indent="-228600" eaLnBrk="0" hangingPunct="0">
              <a:defRPr sz="2400">
                <a:solidFill>
                  <a:schemeClr val="tx1"/>
                </a:solidFill>
                <a:latin typeface="Calibri" panose="020F0502020204030204" pitchFamily="34" charset="0"/>
                <a:ea typeface="ＭＳ Ｐゴシック" charset="-128"/>
              </a:defRPr>
            </a:lvl4pPr>
            <a:lvl5pPr marL="2057400" indent="-228600" eaLnBrk="0" hangingPunct="0">
              <a:defRPr sz="2400">
                <a:solidFill>
                  <a:schemeClr val="tx1"/>
                </a:solidFill>
                <a:latin typeface="Calibri" panose="020F0502020204030204" pitchFamily="34"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9pPr>
          </a:lstStyle>
          <a:p>
            <a:pPr algn="r" eaLnBrk="1" hangingPunct="1">
              <a:defRPr/>
            </a:pPr>
            <a:r>
              <a:rPr lang="id-ID" altLang="en-US" sz="1333" b="1" i="1" dirty="0" err="1">
                <a:solidFill>
                  <a:schemeClr val="bg1"/>
                </a:solidFill>
                <a:latin typeface="Arial" panose="020B0604020202020204" pitchFamily="34" charset="0"/>
                <a:cs typeface="+mn-cs"/>
              </a:rPr>
              <a:t>www.isaca.org</a:t>
            </a:r>
            <a:r>
              <a:rPr lang="id-ID" altLang="en-US" sz="1200" b="1" i="1" dirty="0">
                <a:solidFill>
                  <a:schemeClr val="bg1"/>
                </a:solidFill>
                <a:latin typeface="Arial" panose="020B0604020202020204" pitchFamily="34" charset="0"/>
                <a:cs typeface="+mn-cs"/>
              </a:rPr>
              <a:t> </a:t>
            </a:r>
            <a:r>
              <a:rPr lang="id-ID" altLang="en-US" sz="1200" dirty="0">
                <a:solidFill>
                  <a:schemeClr val="bg1"/>
                </a:solidFill>
                <a:latin typeface="Arial" panose="020B0604020202020204" pitchFamily="34" charset="0"/>
                <a:cs typeface="+mn-cs"/>
              </a:rPr>
              <a:t>       </a:t>
            </a:r>
            <a:r>
              <a:rPr lang="en-US" altLang="en-US" sz="1067" dirty="0">
                <a:solidFill>
                  <a:schemeClr val="bg1"/>
                </a:solidFill>
                <a:latin typeface="Arial" panose="020B0604020202020204" pitchFamily="34" charset="0"/>
                <a:cs typeface="+mn-cs"/>
              </a:rPr>
              <a:t>© 2014 ISACA.  All Rights Reserved. </a:t>
            </a:r>
            <a:endParaRPr lang="id-ID" altLang="en-US" sz="1067" dirty="0">
              <a:solidFill>
                <a:schemeClr val="bg1"/>
              </a:solidFill>
              <a:latin typeface="Arial" panose="020B0604020202020204" pitchFamily="34" charset="0"/>
              <a:cs typeface="+mn-cs"/>
            </a:endParaRPr>
          </a:p>
        </p:txBody>
      </p:sp>
      <p:sp>
        <p:nvSpPr>
          <p:cNvPr id="8" name="Rectangle 7"/>
          <p:cNvSpPr/>
          <p:nvPr userDrawn="1"/>
        </p:nvSpPr>
        <p:spPr>
          <a:xfrm>
            <a:off x="0" y="6587067"/>
            <a:ext cx="12188825" cy="277284"/>
          </a:xfrm>
          <a:prstGeom prst="rect">
            <a:avLst/>
          </a:prstGeom>
          <a:solidFill>
            <a:srgbClr val="900E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sp>
        <p:nvSpPr>
          <p:cNvPr id="9" name="Rectangle 8"/>
          <p:cNvSpPr>
            <a:spLocks noChangeArrowheads="1"/>
          </p:cNvSpPr>
          <p:nvPr userDrawn="1"/>
        </p:nvSpPr>
        <p:spPr bwMode="auto">
          <a:xfrm>
            <a:off x="6483779" y="6529918"/>
            <a:ext cx="559218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ＭＳ Ｐゴシック" charset="-128"/>
              </a:defRPr>
            </a:lvl1pPr>
            <a:lvl2pPr marL="742950" indent="-285750" eaLnBrk="0" hangingPunct="0">
              <a:defRPr sz="2400">
                <a:solidFill>
                  <a:schemeClr val="tx1"/>
                </a:solidFill>
                <a:latin typeface="Calibri" panose="020F0502020204030204" pitchFamily="34" charset="0"/>
                <a:ea typeface="ＭＳ Ｐゴシック" charset="-128"/>
              </a:defRPr>
            </a:lvl2pPr>
            <a:lvl3pPr marL="1143000" indent="-228600" eaLnBrk="0" hangingPunct="0">
              <a:defRPr sz="2400">
                <a:solidFill>
                  <a:schemeClr val="tx1"/>
                </a:solidFill>
                <a:latin typeface="Calibri" panose="020F0502020204030204" pitchFamily="34" charset="0"/>
                <a:ea typeface="ＭＳ Ｐゴシック" charset="-128"/>
              </a:defRPr>
            </a:lvl3pPr>
            <a:lvl4pPr marL="1600200" indent="-228600" eaLnBrk="0" hangingPunct="0">
              <a:defRPr sz="2400">
                <a:solidFill>
                  <a:schemeClr val="tx1"/>
                </a:solidFill>
                <a:latin typeface="Calibri" panose="020F0502020204030204" pitchFamily="34" charset="0"/>
                <a:ea typeface="ＭＳ Ｐゴシック" charset="-128"/>
              </a:defRPr>
            </a:lvl4pPr>
            <a:lvl5pPr marL="2057400" indent="-228600" eaLnBrk="0" hangingPunct="0">
              <a:defRPr sz="2400">
                <a:solidFill>
                  <a:schemeClr val="tx1"/>
                </a:solidFill>
                <a:latin typeface="Calibri" panose="020F0502020204030204" pitchFamily="34"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charset="-128"/>
              </a:defRPr>
            </a:lvl9pPr>
          </a:lstStyle>
          <a:p>
            <a:pPr algn="r" eaLnBrk="1" hangingPunct="1">
              <a:defRPr/>
            </a:pPr>
            <a:r>
              <a:rPr lang="id-ID" altLang="en-US" sz="1333" b="1" i="1" dirty="0">
                <a:solidFill>
                  <a:schemeClr val="bg1"/>
                </a:solidFill>
                <a:latin typeface="Arial" panose="020B0604020202020204" pitchFamily="34" charset="0"/>
                <a:cs typeface="+mn-cs"/>
              </a:rPr>
              <a:t>www.isaca.org</a:t>
            </a:r>
            <a:r>
              <a:rPr lang="id-ID" altLang="en-US" sz="1200" b="1" i="1" dirty="0">
                <a:solidFill>
                  <a:schemeClr val="bg1"/>
                </a:solidFill>
                <a:latin typeface="Arial" panose="020B0604020202020204" pitchFamily="34" charset="0"/>
                <a:cs typeface="+mn-cs"/>
              </a:rPr>
              <a:t> </a:t>
            </a:r>
            <a:r>
              <a:rPr lang="id-ID" altLang="en-US" sz="1200" dirty="0">
                <a:solidFill>
                  <a:schemeClr val="bg1"/>
                </a:solidFill>
                <a:latin typeface="Arial" panose="020B0604020202020204" pitchFamily="34" charset="0"/>
                <a:cs typeface="+mn-cs"/>
              </a:rPr>
              <a:t>       </a:t>
            </a:r>
            <a:r>
              <a:rPr lang="en-US" altLang="en-US" sz="1067" dirty="0">
                <a:solidFill>
                  <a:schemeClr val="bg1"/>
                </a:solidFill>
                <a:latin typeface="Arial" panose="020B0604020202020204" pitchFamily="34" charset="0"/>
                <a:cs typeface="+mn-cs"/>
              </a:rPr>
              <a:t>© 2014 ISACA.  All Rights Reserved. </a:t>
            </a:r>
            <a:endParaRPr lang="id-ID" altLang="en-US" sz="1067" dirty="0">
              <a:solidFill>
                <a:schemeClr val="bg1"/>
              </a:solidFill>
              <a:latin typeface="Arial" panose="020B0604020202020204" pitchFamily="34" charset="0"/>
              <a:cs typeface="+mn-cs"/>
            </a:endParaRPr>
          </a:p>
        </p:txBody>
      </p:sp>
      <p:pic>
        <p:nvPicPr>
          <p:cNvPr id="10" name="Picture 8" descr="ISACA.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9900601" y="5901267"/>
            <a:ext cx="2158437" cy="56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Placeholder 18"/>
          <p:cNvSpPr>
            <a:spLocks noGrp="1"/>
          </p:cNvSpPr>
          <p:nvPr>
            <p:ph type="body" sz="quarter" idx="10"/>
          </p:nvPr>
        </p:nvSpPr>
        <p:spPr>
          <a:xfrm>
            <a:off x="575584" y="508000"/>
            <a:ext cx="10682151" cy="908051"/>
          </a:xfrm>
        </p:spPr>
        <p:txBody>
          <a:bodyPr/>
          <a:lstStyle>
            <a:lvl1pPr marL="0" indent="0">
              <a:buNone/>
              <a:defRPr b="1">
                <a:solidFill>
                  <a:srgbClr val="800000"/>
                </a:solidFill>
                <a:latin typeface="Arial"/>
                <a:cs typeface="Arial"/>
              </a:defRPr>
            </a:lvl1pPr>
            <a:lvl2pPr marL="609585" indent="0">
              <a:buNone/>
              <a:defRPr b="1">
                <a:latin typeface="Arial"/>
                <a:cs typeface="Arial"/>
              </a:defRPr>
            </a:lvl2pPr>
            <a:lvl3pPr marL="1219170" indent="0">
              <a:buNone/>
              <a:defRPr b="1">
                <a:latin typeface="Arial"/>
                <a:cs typeface="Arial"/>
              </a:defRPr>
            </a:lvl3pPr>
            <a:lvl4pPr marL="1828754" indent="0">
              <a:buNone/>
              <a:defRPr b="1">
                <a:latin typeface="Arial"/>
                <a:cs typeface="Arial"/>
              </a:defRPr>
            </a:lvl4pPr>
            <a:lvl5pPr marL="2438339" indent="0">
              <a:buNone/>
              <a:defRPr b="1">
                <a:latin typeface="Arial"/>
                <a:cs typeface="Arial"/>
              </a:defRPr>
            </a:lvl5pPr>
          </a:lstStyle>
          <a:p>
            <a:pPr lvl="0"/>
            <a:r>
              <a:rPr lang="en-US"/>
              <a:t>Click to edit Master text styles</a:t>
            </a:r>
          </a:p>
        </p:txBody>
      </p:sp>
      <p:sp>
        <p:nvSpPr>
          <p:cNvPr id="27" name="Text Placeholder 25"/>
          <p:cNvSpPr>
            <a:spLocks noGrp="1"/>
          </p:cNvSpPr>
          <p:nvPr>
            <p:ph type="body" sz="quarter" idx="14"/>
          </p:nvPr>
        </p:nvSpPr>
        <p:spPr>
          <a:xfrm>
            <a:off x="575584" y="1162053"/>
            <a:ext cx="10682151" cy="774700"/>
          </a:xfrm>
        </p:spPr>
        <p:txBody>
          <a:bodyPr>
            <a:noAutofit/>
          </a:bodyPr>
          <a:lstStyle>
            <a:lvl1pPr marL="0" indent="0">
              <a:buFontTx/>
              <a:buNone/>
              <a:defRPr sz="2400" b="1">
                <a:solidFill>
                  <a:srgbClr val="415963"/>
                </a:solidFill>
                <a:latin typeface="Arial"/>
                <a:cs typeface="Arial"/>
              </a:defRPr>
            </a:lvl1pPr>
            <a:lvl2pPr marL="609585" indent="0">
              <a:buFontTx/>
              <a:buNone/>
              <a:defRPr sz="2400" b="1">
                <a:solidFill>
                  <a:srgbClr val="415963"/>
                </a:solidFill>
                <a:latin typeface="Arial"/>
                <a:cs typeface="Arial"/>
              </a:defRPr>
            </a:lvl2pPr>
            <a:lvl3pPr marL="1219170" indent="0">
              <a:buFontTx/>
              <a:buNone/>
              <a:defRPr sz="2400" b="1">
                <a:solidFill>
                  <a:srgbClr val="415963"/>
                </a:solidFill>
                <a:latin typeface="Arial"/>
                <a:cs typeface="Arial"/>
              </a:defRPr>
            </a:lvl3pPr>
            <a:lvl4pPr marL="1828754" indent="0">
              <a:buFontTx/>
              <a:buNone/>
              <a:defRPr sz="2400" b="1">
                <a:solidFill>
                  <a:srgbClr val="415963"/>
                </a:solidFill>
                <a:latin typeface="Arial"/>
                <a:cs typeface="Arial"/>
              </a:defRPr>
            </a:lvl4pPr>
            <a:lvl5pPr marL="2438339" indent="0">
              <a:buFontTx/>
              <a:buNone/>
              <a:defRPr sz="2400" b="1">
                <a:solidFill>
                  <a:srgbClr val="415963"/>
                </a:solidFill>
                <a:latin typeface="Arial"/>
                <a:cs typeface="Arial"/>
              </a:defRPr>
            </a:lvl5pPr>
          </a:lstStyle>
          <a:p>
            <a:pPr lvl="0"/>
            <a:r>
              <a:rPr lang="en-US"/>
              <a:t>Click to edit Master text styles</a:t>
            </a:r>
          </a:p>
        </p:txBody>
      </p:sp>
      <p:sp>
        <p:nvSpPr>
          <p:cNvPr id="28" name="Text Placeholder 22"/>
          <p:cNvSpPr>
            <a:spLocks noGrp="1"/>
          </p:cNvSpPr>
          <p:nvPr>
            <p:ph type="body" sz="quarter" idx="15"/>
          </p:nvPr>
        </p:nvSpPr>
        <p:spPr>
          <a:xfrm>
            <a:off x="581403" y="2065869"/>
            <a:ext cx="5695524" cy="3731684"/>
          </a:xfrm>
        </p:spPr>
        <p:txBody>
          <a:bodyPr>
            <a:noAutofit/>
          </a:bodyPr>
          <a:lstStyle>
            <a:lvl1pPr marL="380990" marR="0" indent="-380990" algn="l" defTabSz="609585" rtl="0" eaLnBrk="1" fontAlgn="auto" latinLnBrk="0" hangingPunct="1">
              <a:lnSpc>
                <a:spcPct val="100000"/>
              </a:lnSpc>
              <a:spcBef>
                <a:spcPts val="0"/>
              </a:spcBef>
              <a:spcAft>
                <a:spcPts val="0"/>
              </a:spcAft>
              <a:buClr>
                <a:srgbClr val="900E3A"/>
              </a:buClr>
              <a:buSzPct val="100000"/>
              <a:buFont typeface="Wingdings" panose="05000000000000000000" pitchFamily="2" charset="2"/>
              <a:buChar char="v"/>
              <a:tabLst/>
              <a:defRPr sz="2400">
                <a:latin typeface="Arial"/>
                <a:cs typeface="Arial"/>
              </a:defRPr>
            </a:lvl1pPr>
            <a:lvl2pPr marL="1066773" indent="-457189">
              <a:buClr>
                <a:srgbClr val="900E3A"/>
              </a:buClr>
              <a:buSzPct val="125000"/>
              <a:buFont typeface="+mj-lt"/>
              <a:buAutoNum type="arabicPeriod"/>
              <a:defRPr sz="1867">
                <a:latin typeface="Arial"/>
                <a:cs typeface="Arial"/>
              </a:defRPr>
            </a:lvl2pPr>
            <a:lvl3pPr marL="1676358" indent="-457189">
              <a:buClr>
                <a:srgbClr val="900E3A"/>
              </a:buClr>
              <a:buSzPct val="125000"/>
              <a:buFont typeface="+mj-lt"/>
              <a:buAutoNum type="arabicPeriod"/>
              <a:defRPr sz="1867">
                <a:latin typeface="Arial"/>
                <a:cs typeface="Arial"/>
              </a:defRPr>
            </a:lvl3pPr>
            <a:lvl4pPr>
              <a:buClr>
                <a:srgbClr val="900E3A"/>
              </a:buClr>
              <a:buSzPct val="125000"/>
              <a:defRPr sz="1867">
                <a:latin typeface="Arial"/>
                <a:cs typeface="Arial"/>
              </a:defRPr>
            </a:lvl4pPr>
            <a:lvl5pPr>
              <a:buClr>
                <a:srgbClr val="900E3A"/>
              </a:buClr>
              <a:buSzPct val="125000"/>
              <a:defRPr sz="1867">
                <a:latin typeface="Arial"/>
                <a:cs typeface="Arial"/>
              </a:defRPr>
            </a:lvl5pPr>
          </a:lstStyle>
          <a:p>
            <a:pPr lvl="0"/>
            <a:r>
              <a:rPr lang="en-US"/>
              <a:t>Click to edit Master text styles</a:t>
            </a:r>
          </a:p>
        </p:txBody>
      </p:sp>
      <p:sp>
        <p:nvSpPr>
          <p:cNvPr id="29" name="Picture Placeholder 25"/>
          <p:cNvSpPr>
            <a:spLocks noGrp="1"/>
          </p:cNvSpPr>
          <p:nvPr>
            <p:ph type="pic" sz="quarter" idx="16"/>
          </p:nvPr>
        </p:nvSpPr>
        <p:spPr>
          <a:xfrm>
            <a:off x="6483778" y="2065869"/>
            <a:ext cx="4773956" cy="3731684"/>
          </a:xfrm>
          <a:solidFill>
            <a:schemeClr val="bg1">
              <a:lumMod val="85000"/>
            </a:schemeClr>
          </a:solidFill>
        </p:spPr>
        <p:txBody>
          <a:bodyPr rtlCol="0">
            <a:normAutofit/>
          </a:bodyPr>
          <a:lstStyle>
            <a:lvl1pPr marL="0" indent="0">
              <a:buFontTx/>
              <a:buNone/>
              <a:defRPr sz="1867"/>
            </a:lvl1pPr>
          </a:lstStyle>
          <a:p>
            <a:pPr lvl="0"/>
            <a:r>
              <a:rPr lang="en-US" noProof="0"/>
              <a:t>Click icon to add picture</a:t>
            </a:r>
            <a:endParaRPr lang="en-US" noProof="0" dirty="0"/>
          </a:p>
        </p:txBody>
      </p:sp>
      <p:sp>
        <p:nvSpPr>
          <p:cNvPr id="11" name="Date Placeholder 1"/>
          <p:cNvSpPr>
            <a:spLocks noGrp="1"/>
          </p:cNvSpPr>
          <p:nvPr>
            <p:ph type="dt" sz="half" idx="17"/>
          </p:nvPr>
        </p:nvSpPr>
        <p:spPr>
          <a:xfrm>
            <a:off x="0" y="6565900"/>
            <a:ext cx="948020" cy="270933"/>
          </a:xfrm>
          <a:prstGeom prst="rect">
            <a:avLst/>
          </a:prstGeom>
        </p:spPr>
        <p:txBody>
          <a:bodyPr/>
          <a:lstStyle>
            <a:lvl1pPr>
              <a:defRPr/>
            </a:lvl1pPr>
          </a:lstStyle>
          <a:p>
            <a:pPr>
              <a:defRPr/>
            </a:pPr>
            <a:r>
              <a:rPr lang="en-US" altLang="en-US"/>
              <a:t>‹#›</a:t>
            </a:r>
            <a:endParaRPr lang="en-US" altLang="en-US" dirty="0"/>
          </a:p>
        </p:txBody>
      </p:sp>
    </p:spTree>
    <p:extLst>
      <p:ext uri="{BB962C8B-B14F-4D97-AF65-F5344CB8AC3E}">
        <p14:creationId xmlns:p14="http://schemas.microsoft.com/office/powerpoint/2010/main" val="2016121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tx1"/>
        </a:solidFill>
        <a:effectLst/>
      </p:bgPr>
    </p:bg>
    <p:spTree>
      <p:nvGrpSpPr>
        <p:cNvPr id="1" name=""/>
        <p:cNvGrpSpPr/>
        <p:nvPr/>
      </p:nvGrpSpPr>
      <p:grpSpPr>
        <a:xfrm>
          <a:off x="0" y="0"/>
          <a:ext cx="0" cy="0"/>
          <a:chOff x="0" y="0"/>
          <a:chExt cx="0" cy="0"/>
        </a:xfrm>
      </p:grpSpPr>
      <p:pic>
        <p:nvPicPr>
          <p:cNvPr id="10" name="Picture 9" descr="divider.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hasCustomPrompt="1"/>
          </p:nvPr>
        </p:nvSpPr>
        <p:spPr>
          <a:xfrm>
            <a:off x="1071459" y="4511645"/>
            <a:ext cx="7274525" cy="1484829"/>
          </a:xfrm>
        </p:spPr>
        <p:txBody>
          <a:bodyPr anchor="t">
            <a:noAutofit/>
          </a:bodyPr>
          <a:lstStyle>
            <a:lvl1pPr marL="0" indent="169863" algn="l">
              <a:defRPr sz="5400" b="0" cap="all">
                <a:solidFill>
                  <a:schemeClr val="bg1"/>
                </a:solidFill>
              </a:defRPr>
            </a:lvl1pPr>
          </a:lstStyle>
          <a:p>
            <a:r>
              <a:rPr lang="en-US" dirty="0"/>
              <a:t>Divider slide</a:t>
            </a:r>
          </a:p>
        </p:txBody>
      </p:sp>
      <p:sp>
        <p:nvSpPr>
          <p:cNvPr id="9" name="Parallelogram 8"/>
          <p:cNvSpPr/>
          <p:nvPr userDrawn="1"/>
        </p:nvSpPr>
        <p:spPr>
          <a:xfrm>
            <a:off x="606425" y="4603138"/>
            <a:ext cx="465030" cy="1242401"/>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0"/>
            <a:ext cx="12188825" cy="68580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Slide Number Placeholder 5"/>
          <p:cNvSpPr txBox="1">
            <a:spLocks/>
          </p:cNvSpPr>
          <p:nvPr userDrawn="1"/>
        </p:nvSpPr>
        <p:spPr>
          <a:xfrm>
            <a:off x="11226370" y="6356361"/>
            <a:ext cx="391121" cy="365125"/>
          </a:xfrm>
          <a:prstGeom prst="rect">
            <a:avLst/>
          </a:prstGeom>
        </p:spPr>
        <p:txBody>
          <a:bodyPr vert="horz" wrap="square" lIns="0" tIns="0" rIns="0" bIns="0" rtlCol="0" anchor="ctr"/>
          <a:lstStyle>
            <a:defPPr>
              <a:defRPr lang="en-US"/>
            </a:defPPr>
            <a:lvl1pPr marL="0" algn="r" defTabSz="457200" rtl="0" eaLnBrk="1" latinLnBrk="0" hangingPunct="1">
              <a:defRPr sz="1000" kern="1200">
                <a:solidFill>
                  <a:schemeClr val="tx1">
                    <a:lumMod val="75000"/>
                    <a:lumOff val="25000"/>
                  </a:schemeClr>
                </a:solidFill>
                <a:latin typeface="Helvetica Neue Light"/>
                <a:ea typeface="+mn-ea"/>
                <a:cs typeface="Helvetica Neu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30F68AE-F22E-A74C-A37C-BFE3562AA2C7}" type="slidenum">
              <a:rPr lang="en-US" smtClean="0">
                <a:solidFill>
                  <a:schemeClr val="bg1"/>
                </a:solidFill>
              </a:rPr>
              <a:pPr/>
              <a:t>‹#›</a:t>
            </a:fld>
            <a:endParaRPr lang="en-US" dirty="0">
              <a:solidFill>
                <a:schemeClr val="bg1"/>
              </a:solidFill>
            </a:endParaRP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0504" y="517495"/>
            <a:ext cx="1304922" cy="375586"/>
          </a:xfrm>
          <a:prstGeom prst="rect">
            <a:avLst/>
          </a:prstGeom>
        </p:spPr>
      </p:pic>
    </p:spTree>
    <p:extLst>
      <p:ext uri="{BB962C8B-B14F-4D97-AF65-F5344CB8AC3E}">
        <p14:creationId xmlns:p14="http://schemas.microsoft.com/office/powerpoint/2010/main" val="1722760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er + Body">
    <p:spTree>
      <p:nvGrpSpPr>
        <p:cNvPr id="1" name=""/>
        <p:cNvGrpSpPr/>
        <p:nvPr/>
      </p:nvGrpSpPr>
      <p:grpSpPr>
        <a:xfrm>
          <a:off x="0" y="0"/>
          <a:ext cx="0" cy="0"/>
          <a:chOff x="0" y="0"/>
          <a:chExt cx="0" cy="0"/>
        </a:xfrm>
      </p:grpSpPr>
      <p:sp>
        <p:nvSpPr>
          <p:cNvPr id="13" name="Rectangle 12"/>
          <p:cNvSpPr/>
          <p:nvPr userDrawn="1"/>
        </p:nvSpPr>
        <p:spPr>
          <a:xfrm>
            <a:off x="0" y="0"/>
            <a:ext cx="12188825" cy="6858000"/>
          </a:xfrm>
          <a:prstGeom prst="rect">
            <a:avLst/>
          </a:prstGeom>
          <a:gradFill flip="none" rotWithShape="1">
            <a:gsLst>
              <a:gs pos="0">
                <a:schemeClr val="accent5">
                  <a:lumMod val="0"/>
                  <a:lumOff val="100000"/>
                </a:schemeClr>
              </a:gs>
              <a:gs pos="58000">
                <a:schemeClr val="accent5">
                  <a:lumMod val="0"/>
                  <a:lumOff val="100000"/>
                </a:schemeClr>
              </a:gs>
              <a:gs pos="100000">
                <a:schemeClr val="bg1">
                  <a:lumMod val="65000"/>
                </a:schemeClr>
              </a:gs>
            </a:gsLst>
            <a:path path="circle">
              <a:fillToRect l="50000" t="-80000" r="50000" b="18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Amsi Pro Regular"/>
              <a:cs typeface="Amsi Pro Regular"/>
            </a:endParaRPr>
          </a:p>
        </p:txBody>
      </p:sp>
      <p:sp>
        <p:nvSpPr>
          <p:cNvPr id="2" name="Title 1"/>
          <p:cNvSpPr>
            <a:spLocks noGrp="1"/>
          </p:cNvSpPr>
          <p:nvPr>
            <p:ph type="title"/>
          </p:nvPr>
        </p:nvSpPr>
        <p:spPr>
          <a:xfrm>
            <a:off x="986373" y="237598"/>
            <a:ext cx="7954433" cy="1143000"/>
          </a:xfrm>
        </p:spPr>
        <p:txBody>
          <a:bodyPr anchor="b" anchorCtr="0"/>
          <a:lstStyle/>
          <a:p>
            <a:r>
              <a:rPr lang="en-US" dirty="0"/>
              <a:t>Click to edit Master title style</a:t>
            </a:r>
          </a:p>
        </p:txBody>
      </p:sp>
      <p:sp>
        <p:nvSpPr>
          <p:cNvPr id="3" name="Content Placeholder 2"/>
          <p:cNvSpPr>
            <a:spLocks noGrp="1"/>
          </p:cNvSpPr>
          <p:nvPr>
            <p:ph idx="1"/>
          </p:nvPr>
        </p:nvSpPr>
        <p:spPr>
          <a:xfrm>
            <a:off x="986373" y="1600206"/>
            <a:ext cx="7954433" cy="4525963"/>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986367" y="6356361"/>
            <a:ext cx="9731484" cy="365125"/>
          </a:xfrm>
        </p:spPr>
        <p:txBody>
          <a:bodyPr/>
          <a:lstStyle/>
          <a:p>
            <a:endParaRPr lang="en-US" dirty="0"/>
          </a:p>
        </p:txBody>
      </p:sp>
      <p:sp>
        <p:nvSpPr>
          <p:cNvPr id="6" name="Slide Number Placeholder 5"/>
          <p:cNvSpPr>
            <a:spLocks noGrp="1"/>
          </p:cNvSpPr>
          <p:nvPr>
            <p:ph type="sldNum" sz="quarter" idx="12"/>
          </p:nvPr>
        </p:nvSpPr>
        <p:spPr>
          <a:xfrm>
            <a:off x="11226370" y="6356361"/>
            <a:ext cx="391121" cy="365125"/>
          </a:xfrm>
        </p:spPr>
        <p:txBody>
          <a:bodyPr/>
          <a:lstStyle/>
          <a:p>
            <a:fld id="{930F68AE-F22E-A74C-A37C-BFE3562AA2C7}" type="slidenum">
              <a:rPr lang="en-US" smtClean="0"/>
              <a:t>‹#›</a:t>
            </a:fld>
            <a:endParaRPr lang="en-US" dirty="0"/>
          </a:p>
        </p:txBody>
      </p:sp>
      <p:grpSp>
        <p:nvGrpSpPr>
          <p:cNvPr id="9" name="Group 8"/>
          <p:cNvGrpSpPr/>
          <p:nvPr userDrawn="1"/>
        </p:nvGrpSpPr>
        <p:grpSpPr>
          <a:xfrm>
            <a:off x="0" y="274638"/>
            <a:ext cx="495300" cy="1041400"/>
            <a:chOff x="0" y="274638"/>
            <a:chExt cx="495300" cy="1041400"/>
          </a:xfrm>
        </p:grpSpPr>
        <p:sp>
          <p:nvSpPr>
            <p:cNvPr id="10" name="Rectangle 9"/>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117143243"/>
      </p:ext>
    </p:extLst>
  </p:cSld>
  <p:clrMapOvr>
    <a:masterClrMapping/>
  </p:clrMapOvr>
  <p:extLst mod="1">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Header + 2 Column">
    <p:spTree>
      <p:nvGrpSpPr>
        <p:cNvPr id="1" name=""/>
        <p:cNvGrpSpPr/>
        <p:nvPr/>
      </p:nvGrpSpPr>
      <p:grpSpPr>
        <a:xfrm>
          <a:off x="0" y="0"/>
          <a:ext cx="0" cy="0"/>
          <a:chOff x="0" y="0"/>
          <a:chExt cx="0" cy="0"/>
        </a:xfrm>
      </p:grpSpPr>
      <p:sp>
        <p:nvSpPr>
          <p:cNvPr id="13" name="Rectangle 12"/>
          <p:cNvSpPr/>
          <p:nvPr userDrawn="1"/>
        </p:nvSpPr>
        <p:spPr>
          <a:xfrm>
            <a:off x="1525" y="0"/>
            <a:ext cx="12188825" cy="6858000"/>
          </a:xfrm>
          <a:prstGeom prst="rect">
            <a:avLst/>
          </a:prstGeom>
          <a:gradFill flip="none" rotWithShape="1">
            <a:gsLst>
              <a:gs pos="0">
                <a:schemeClr val="accent5">
                  <a:lumMod val="0"/>
                  <a:lumOff val="100000"/>
                </a:schemeClr>
              </a:gs>
              <a:gs pos="58000">
                <a:schemeClr val="accent5">
                  <a:lumMod val="0"/>
                  <a:lumOff val="100000"/>
                </a:schemeClr>
              </a:gs>
              <a:gs pos="100000">
                <a:schemeClr val="bg1">
                  <a:lumMod val="65000"/>
                </a:schemeClr>
              </a:gs>
            </a:gsLst>
            <a:path path="circle">
              <a:fillToRect l="50000" t="-80000" r="50000" b="18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Amsi Pro Regular"/>
              <a:cs typeface="Amsi Pro Regular"/>
            </a:endParaRPr>
          </a:p>
        </p:txBody>
      </p:sp>
      <p:sp>
        <p:nvSpPr>
          <p:cNvPr id="2" name="Title 1"/>
          <p:cNvSpPr>
            <a:spLocks noGrp="1"/>
          </p:cNvSpPr>
          <p:nvPr>
            <p:ph type="title"/>
          </p:nvPr>
        </p:nvSpPr>
        <p:spPr>
          <a:xfrm>
            <a:off x="986373" y="237598"/>
            <a:ext cx="7954433" cy="1143000"/>
          </a:xfrm>
        </p:spPr>
        <p:txBody>
          <a:bodyPr anchor="b" anchorCtr="0"/>
          <a:lstStyle/>
          <a:p>
            <a:r>
              <a:rPr lang="en-US" dirty="0"/>
              <a:t>Click to edit Master title style</a:t>
            </a:r>
          </a:p>
        </p:txBody>
      </p:sp>
      <p:sp>
        <p:nvSpPr>
          <p:cNvPr id="3" name="Content Placeholder 2"/>
          <p:cNvSpPr>
            <a:spLocks noGrp="1"/>
          </p:cNvSpPr>
          <p:nvPr>
            <p:ph idx="1"/>
          </p:nvPr>
        </p:nvSpPr>
        <p:spPr>
          <a:xfrm>
            <a:off x="986367" y="1600206"/>
            <a:ext cx="4792133"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986367" y="6356361"/>
            <a:ext cx="9731484" cy="365125"/>
          </a:xfrm>
        </p:spPr>
        <p:txBody>
          <a:bodyPr/>
          <a:lstStyle/>
          <a:p>
            <a:endParaRPr lang="en-US" dirty="0"/>
          </a:p>
        </p:txBody>
      </p:sp>
      <p:sp>
        <p:nvSpPr>
          <p:cNvPr id="6" name="Slide Number Placeholder 5"/>
          <p:cNvSpPr>
            <a:spLocks noGrp="1"/>
          </p:cNvSpPr>
          <p:nvPr>
            <p:ph type="sldNum" sz="quarter" idx="12"/>
          </p:nvPr>
        </p:nvSpPr>
        <p:spPr>
          <a:xfrm>
            <a:off x="11226370" y="6356361"/>
            <a:ext cx="391121" cy="365125"/>
          </a:xfrm>
        </p:spPr>
        <p:txBody>
          <a:bodyPr/>
          <a:lstStyle/>
          <a:p>
            <a:fld id="{930F68AE-F22E-A74C-A37C-BFE3562AA2C7}" type="slidenum">
              <a:rPr lang="en-US" smtClean="0"/>
              <a:t>‹#›</a:t>
            </a:fld>
            <a:endParaRPr lang="en-US" dirty="0"/>
          </a:p>
        </p:txBody>
      </p:sp>
      <p:sp>
        <p:nvSpPr>
          <p:cNvPr id="9" name="Content Placeholder 2"/>
          <p:cNvSpPr>
            <a:spLocks noGrp="1"/>
          </p:cNvSpPr>
          <p:nvPr>
            <p:ph idx="13"/>
          </p:nvPr>
        </p:nvSpPr>
        <p:spPr>
          <a:xfrm>
            <a:off x="6434232" y="1600206"/>
            <a:ext cx="4792133"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314356"/>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er + 3 Column">
    <p:spTree>
      <p:nvGrpSpPr>
        <p:cNvPr id="1" name=""/>
        <p:cNvGrpSpPr/>
        <p:nvPr/>
      </p:nvGrpSpPr>
      <p:grpSpPr>
        <a:xfrm>
          <a:off x="0" y="0"/>
          <a:ext cx="0" cy="0"/>
          <a:chOff x="0" y="0"/>
          <a:chExt cx="0" cy="0"/>
        </a:xfrm>
      </p:grpSpPr>
      <p:sp>
        <p:nvSpPr>
          <p:cNvPr id="13" name="Rectangle 12"/>
          <p:cNvSpPr/>
          <p:nvPr userDrawn="1"/>
        </p:nvSpPr>
        <p:spPr>
          <a:xfrm>
            <a:off x="1525" y="0"/>
            <a:ext cx="12188825" cy="6858000"/>
          </a:xfrm>
          <a:prstGeom prst="rect">
            <a:avLst/>
          </a:prstGeom>
          <a:gradFill flip="none" rotWithShape="1">
            <a:gsLst>
              <a:gs pos="0">
                <a:schemeClr val="accent5">
                  <a:lumMod val="0"/>
                  <a:lumOff val="100000"/>
                </a:schemeClr>
              </a:gs>
              <a:gs pos="58000">
                <a:schemeClr val="accent5">
                  <a:lumMod val="0"/>
                  <a:lumOff val="100000"/>
                </a:schemeClr>
              </a:gs>
              <a:gs pos="100000">
                <a:schemeClr val="bg1">
                  <a:lumMod val="65000"/>
                </a:schemeClr>
              </a:gs>
            </a:gsLst>
            <a:path path="circle">
              <a:fillToRect l="50000" t="-80000" r="50000" b="18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Amsi Pro Regular"/>
              <a:cs typeface="Amsi Pro Regular"/>
            </a:endParaRPr>
          </a:p>
        </p:txBody>
      </p:sp>
      <p:sp>
        <p:nvSpPr>
          <p:cNvPr id="2" name="Title 1"/>
          <p:cNvSpPr>
            <a:spLocks noGrp="1"/>
          </p:cNvSpPr>
          <p:nvPr>
            <p:ph type="title"/>
          </p:nvPr>
        </p:nvSpPr>
        <p:spPr>
          <a:xfrm>
            <a:off x="986373" y="237598"/>
            <a:ext cx="7954433" cy="1143000"/>
          </a:xfrm>
        </p:spPr>
        <p:txBody>
          <a:bodyPr anchor="b" anchorCtr="0"/>
          <a:lstStyle/>
          <a:p>
            <a:r>
              <a:rPr lang="en-US" dirty="0"/>
              <a:t>Click to edit Master title style</a:t>
            </a:r>
          </a:p>
        </p:txBody>
      </p:sp>
      <p:sp>
        <p:nvSpPr>
          <p:cNvPr id="3" name="Content Placeholder 2"/>
          <p:cNvSpPr>
            <a:spLocks noGrp="1"/>
          </p:cNvSpPr>
          <p:nvPr>
            <p:ph idx="1"/>
          </p:nvPr>
        </p:nvSpPr>
        <p:spPr>
          <a:xfrm>
            <a:off x="986370" y="1600206"/>
            <a:ext cx="308065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986367" y="6356361"/>
            <a:ext cx="9731484" cy="365125"/>
          </a:xfrm>
        </p:spPr>
        <p:txBody>
          <a:bodyPr/>
          <a:lstStyle/>
          <a:p>
            <a:endParaRPr lang="en-US" dirty="0"/>
          </a:p>
        </p:txBody>
      </p:sp>
      <p:sp>
        <p:nvSpPr>
          <p:cNvPr id="6" name="Slide Number Placeholder 5"/>
          <p:cNvSpPr>
            <a:spLocks noGrp="1"/>
          </p:cNvSpPr>
          <p:nvPr>
            <p:ph type="sldNum" sz="quarter" idx="12"/>
          </p:nvPr>
        </p:nvSpPr>
        <p:spPr>
          <a:xfrm>
            <a:off x="11226370" y="6356361"/>
            <a:ext cx="391121" cy="365125"/>
          </a:xfrm>
        </p:spPr>
        <p:txBody>
          <a:bodyPr/>
          <a:lstStyle/>
          <a:p>
            <a:fld id="{930F68AE-F22E-A74C-A37C-BFE3562AA2C7}" type="slidenum">
              <a:rPr lang="en-US" smtClean="0"/>
              <a:t>‹#›</a:t>
            </a:fld>
            <a:endParaRPr lang="en-US" dirty="0"/>
          </a:p>
        </p:txBody>
      </p:sp>
      <p:sp>
        <p:nvSpPr>
          <p:cNvPr id="10" name="Content Placeholder 2"/>
          <p:cNvSpPr>
            <a:spLocks noGrp="1"/>
          </p:cNvSpPr>
          <p:nvPr>
            <p:ph idx="13"/>
          </p:nvPr>
        </p:nvSpPr>
        <p:spPr>
          <a:xfrm>
            <a:off x="4761601" y="1600206"/>
            <a:ext cx="308065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4"/>
          </p:nvPr>
        </p:nvSpPr>
        <p:spPr>
          <a:xfrm>
            <a:off x="8536835" y="1600206"/>
            <a:ext cx="308065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 name="Group 3"/>
          <p:cNvGrpSpPr/>
          <p:nvPr userDrawn="1"/>
        </p:nvGrpSpPr>
        <p:grpSpPr>
          <a:xfrm>
            <a:off x="0" y="274638"/>
            <a:ext cx="495300" cy="1041400"/>
            <a:chOff x="0" y="274638"/>
            <a:chExt cx="495300" cy="1041400"/>
          </a:xfrm>
        </p:grpSpPr>
        <p:sp>
          <p:nvSpPr>
            <p:cNvPr id="12" name="Rectangle 11"/>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0549637"/>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 or Quotation - Gray">
    <p:spTree>
      <p:nvGrpSpPr>
        <p:cNvPr id="1" name=""/>
        <p:cNvGrpSpPr/>
        <p:nvPr/>
      </p:nvGrpSpPr>
      <p:grpSpPr>
        <a:xfrm>
          <a:off x="0" y="0"/>
          <a:ext cx="0" cy="0"/>
          <a:chOff x="0" y="0"/>
          <a:chExt cx="0" cy="0"/>
        </a:xfrm>
      </p:grpSpPr>
      <p:pic>
        <p:nvPicPr>
          <p:cNvPr id="12" name="Picture 11" descr="text_slide.jpg"/>
          <p:cNvPicPr>
            <a:picLocks noChangeAspect="1"/>
          </p:cNvPicPr>
          <p:nvPr userDrawn="1"/>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3" name="Content Placeholder 2"/>
          <p:cNvSpPr>
            <a:spLocks noGrp="1"/>
          </p:cNvSpPr>
          <p:nvPr>
            <p:ph idx="1"/>
          </p:nvPr>
        </p:nvSpPr>
        <p:spPr>
          <a:xfrm>
            <a:off x="938242" y="1316039"/>
            <a:ext cx="7733090" cy="4500562"/>
          </a:xfrm>
        </p:spPr>
        <p:txBody>
          <a:bodyPr anchor="b" anchorCtr="0"/>
          <a:lstStyle>
            <a:lvl1pPr>
              <a:defRPr sz="4000">
                <a:solidFill>
                  <a:schemeClr val="bg1"/>
                </a:solidFill>
              </a:defRPr>
            </a:lvl1pPr>
            <a:lvl2pPr>
              <a:defRPr sz="1800">
                <a:solidFill>
                  <a:schemeClr val="bg1"/>
                </a:solidFill>
              </a:defRPr>
            </a:lvl2pPr>
            <a:lvl3pPr>
              <a:defRPr sz="1400">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
        <p:nvSpPr>
          <p:cNvPr id="5" name="Footer Placeholder 4"/>
          <p:cNvSpPr>
            <a:spLocks noGrp="1"/>
          </p:cNvSpPr>
          <p:nvPr>
            <p:ph type="ftr" sz="quarter" idx="11"/>
          </p:nvPr>
        </p:nvSpPr>
        <p:spPr>
          <a:xfrm>
            <a:off x="938248" y="6356361"/>
            <a:ext cx="9779609" cy="365125"/>
          </a:xfrm>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a:xfrm>
            <a:off x="11226370" y="6356361"/>
            <a:ext cx="391121" cy="365125"/>
          </a:xfrm>
        </p:spPr>
        <p:txBody>
          <a:bodyPr/>
          <a:lstStyle>
            <a:lvl1pPr>
              <a:defRPr>
                <a:solidFill>
                  <a:schemeClr val="bg1"/>
                </a:solidFill>
              </a:defRPr>
            </a:lvl1pPr>
          </a:lstStyle>
          <a:p>
            <a:fld id="{930F68AE-F22E-A74C-A37C-BFE3562AA2C7}" type="slidenum">
              <a:rPr lang="en-US" smtClean="0"/>
              <a:pPr/>
              <a:t>‹#›</a:t>
            </a:fld>
            <a:endParaRPr lang="en-US" dirty="0"/>
          </a:p>
        </p:txBody>
      </p:sp>
      <p:pic>
        <p:nvPicPr>
          <p:cNvPr id="7" name="Picture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00504" y="517495"/>
            <a:ext cx="1304922" cy="375586"/>
          </a:xfrm>
          <a:prstGeom prst="rect">
            <a:avLst/>
          </a:prstGeom>
        </p:spPr>
      </p:pic>
    </p:spTree>
    <p:extLst>
      <p:ext uri="{BB962C8B-B14F-4D97-AF65-F5344CB8AC3E}">
        <p14:creationId xmlns:p14="http://schemas.microsoft.com/office/powerpoint/2010/main" val="2027586992"/>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ement or Quotation">
    <p:spTree>
      <p:nvGrpSpPr>
        <p:cNvPr id="1" name=""/>
        <p:cNvGrpSpPr/>
        <p:nvPr/>
      </p:nvGrpSpPr>
      <p:grpSpPr>
        <a:xfrm>
          <a:off x="0" y="0"/>
          <a:ext cx="0" cy="0"/>
          <a:chOff x="0" y="0"/>
          <a:chExt cx="0" cy="0"/>
        </a:xfrm>
      </p:grpSpPr>
      <p:pic>
        <p:nvPicPr>
          <p:cNvPr id="12" name="Picture 11" descr="text_slide.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3" name="Content Placeholder 2"/>
          <p:cNvSpPr>
            <a:spLocks noGrp="1"/>
          </p:cNvSpPr>
          <p:nvPr>
            <p:ph idx="1"/>
          </p:nvPr>
        </p:nvSpPr>
        <p:spPr>
          <a:xfrm>
            <a:off x="938239" y="1316039"/>
            <a:ext cx="7733090" cy="4500562"/>
          </a:xfrm>
        </p:spPr>
        <p:txBody>
          <a:bodyPr anchor="b" anchorCtr="0"/>
          <a:lstStyle>
            <a:lvl1pPr>
              <a:defRPr sz="4000">
                <a:solidFill>
                  <a:schemeClr val="bg1"/>
                </a:solidFill>
              </a:defRPr>
            </a:lvl1pPr>
            <a:lvl2pPr>
              <a:defRPr sz="1800">
                <a:solidFill>
                  <a:schemeClr val="bg1"/>
                </a:solidFill>
              </a:defRPr>
            </a:lvl2pPr>
            <a:lvl3pPr>
              <a:defRPr sz="1400">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
        <p:nvSpPr>
          <p:cNvPr id="5" name="Footer Placeholder 4"/>
          <p:cNvSpPr>
            <a:spLocks noGrp="1"/>
          </p:cNvSpPr>
          <p:nvPr>
            <p:ph type="ftr" sz="quarter" idx="11"/>
          </p:nvPr>
        </p:nvSpPr>
        <p:spPr>
          <a:xfrm>
            <a:off x="938247" y="6356361"/>
            <a:ext cx="9779611" cy="365125"/>
          </a:xfrm>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a:xfrm>
            <a:off x="11226370" y="6356361"/>
            <a:ext cx="391121" cy="365125"/>
          </a:xfrm>
        </p:spPr>
        <p:txBody>
          <a:bodyPr/>
          <a:lstStyle>
            <a:lvl1pPr>
              <a:defRPr>
                <a:solidFill>
                  <a:schemeClr val="bg1"/>
                </a:solidFill>
              </a:defRPr>
            </a:lvl1pPr>
          </a:lstStyle>
          <a:p>
            <a:fld id="{930F68AE-F22E-A74C-A37C-BFE3562AA2C7}"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0504" y="517495"/>
            <a:ext cx="1304922" cy="375586"/>
          </a:xfrm>
          <a:prstGeom prst="rect">
            <a:avLst/>
          </a:prstGeom>
        </p:spPr>
      </p:pic>
    </p:spTree>
    <p:extLst>
      <p:ext uri="{BB962C8B-B14F-4D97-AF65-F5344CB8AC3E}">
        <p14:creationId xmlns:p14="http://schemas.microsoft.com/office/powerpoint/2010/main" val="1073653898"/>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tement or Quotation - White">
    <p:spTree>
      <p:nvGrpSpPr>
        <p:cNvPr id="1" name=""/>
        <p:cNvGrpSpPr/>
        <p:nvPr/>
      </p:nvGrpSpPr>
      <p:grpSpPr>
        <a:xfrm>
          <a:off x="0" y="0"/>
          <a:ext cx="0" cy="0"/>
          <a:chOff x="0" y="0"/>
          <a:chExt cx="0" cy="0"/>
        </a:xfrm>
      </p:grpSpPr>
      <p:pic>
        <p:nvPicPr>
          <p:cNvPr id="15" name="Picture 14" descr="quote.png"/>
          <p:cNvPicPr>
            <a:picLocks noChangeAspect="1"/>
          </p:cNvPicPr>
          <p:nvPr userDrawn="1"/>
        </p:nvPicPr>
        <p:blipFill rotWithShape="1">
          <a:blip r:embed="rId2" cstate="email">
            <a:alphaModFix amt="20000"/>
            <a:extLst>
              <a:ext uri="{28A0092B-C50C-407E-A947-70E740481C1C}">
                <a14:useLocalDpi xmlns:a14="http://schemas.microsoft.com/office/drawing/2010/main"/>
              </a:ext>
            </a:extLst>
          </a:blip>
          <a:srcRect/>
          <a:stretch/>
        </p:blipFill>
        <p:spPr>
          <a:xfrm>
            <a:off x="0" y="0"/>
            <a:ext cx="12188825" cy="6856214"/>
          </a:xfrm>
          <a:prstGeom prst="rect">
            <a:avLst/>
          </a:prstGeom>
        </p:spPr>
      </p:pic>
      <p:sp>
        <p:nvSpPr>
          <p:cNvPr id="6" name="Slide Number Placeholder 5"/>
          <p:cNvSpPr>
            <a:spLocks noGrp="1"/>
          </p:cNvSpPr>
          <p:nvPr>
            <p:ph type="sldNum" sz="quarter" idx="12"/>
          </p:nvPr>
        </p:nvSpPr>
        <p:spPr>
          <a:xfrm>
            <a:off x="11226370" y="6356361"/>
            <a:ext cx="391121" cy="365125"/>
          </a:xfrm>
        </p:spPr>
        <p:txBody>
          <a:bodyPr/>
          <a:lstStyle>
            <a:lvl1pPr>
              <a:defRPr>
                <a:solidFill>
                  <a:schemeClr val="bg1"/>
                </a:solidFill>
              </a:defRPr>
            </a:lvl1pPr>
          </a:lstStyle>
          <a:p>
            <a:fld id="{930F68AE-F22E-A74C-A37C-BFE3562AA2C7}" type="slidenum">
              <a:rPr lang="en-US" smtClean="0"/>
              <a:pPr/>
              <a:t>‹#›</a:t>
            </a:fld>
            <a:endParaRPr lang="en-US" dirty="0"/>
          </a:p>
        </p:txBody>
      </p:sp>
      <p:sp>
        <p:nvSpPr>
          <p:cNvPr id="3" name="Content Placeholder 2"/>
          <p:cNvSpPr>
            <a:spLocks noGrp="1"/>
          </p:cNvSpPr>
          <p:nvPr>
            <p:ph idx="1"/>
          </p:nvPr>
        </p:nvSpPr>
        <p:spPr>
          <a:xfrm>
            <a:off x="938242" y="1768101"/>
            <a:ext cx="7733090" cy="4048505"/>
          </a:xfrm>
        </p:spPr>
        <p:txBody>
          <a:bodyPr anchor="b" anchorCtr="0"/>
          <a:lstStyle>
            <a:lvl1pPr>
              <a:defRPr sz="4000">
                <a:solidFill>
                  <a:schemeClr val="tx1">
                    <a:lumMod val="75000"/>
                    <a:lumOff val="25000"/>
                  </a:schemeClr>
                </a:solidFill>
              </a:defRPr>
            </a:lvl1pPr>
            <a:lvl2pPr>
              <a:defRPr sz="1800">
                <a:solidFill>
                  <a:schemeClr val="tx1">
                    <a:lumMod val="75000"/>
                    <a:lumOff val="25000"/>
                  </a:schemeClr>
                </a:solidFill>
              </a:defRPr>
            </a:lvl2pPr>
            <a:lvl3pPr>
              <a:defRPr sz="1400">
                <a:solidFill>
                  <a:schemeClr val="tx1">
                    <a:lumMod val="75000"/>
                    <a:lumOff val="25000"/>
                  </a:schemeClr>
                </a:solidFill>
              </a:defRPr>
            </a:lvl3pPr>
          </a:lstStyle>
          <a:p>
            <a:pPr lvl="0"/>
            <a:r>
              <a:rPr lang="en-US" dirty="0"/>
              <a:t>Click to edit Master text styles</a:t>
            </a:r>
          </a:p>
          <a:p>
            <a:pPr lvl="1"/>
            <a:r>
              <a:rPr lang="en-US" dirty="0"/>
              <a:t>Second level</a:t>
            </a:r>
          </a:p>
          <a:p>
            <a:pPr lvl="2"/>
            <a:r>
              <a:rPr lang="en-US" dirty="0"/>
              <a:t>Third level</a:t>
            </a:r>
          </a:p>
        </p:txBody>
      </p:sp>
      <p:sp>
        <p:nvSpPr>
          <p:cNvPr id="16" name="Rectangle 15"/>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7" name="Picture 1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3723365"/>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tement or Quotation - Photo">
    <p:bg>
      <p:bgPr>
        <a:solidFill>
          <a:schemeClr val="tx1"/>
        </a:solidFill>
        <a:effectLst/>
      </p:bgPr>
    </p:bg>
    <p:spTree>
      <p:nvGrpSpPr>
        <p:cNvPr id="1" name=""/>
        <p:cNvGrpSpPr/>
        <p:nvPr/>
      </p:nvGrpSpPr>
      <p:grpSpPr>
        <a:xfrm>
          <a:off x="0" y="0"/>
          <a:ext cx="0" cy="0"/>
          <a:chOff x="0" y="0"/>
          <a:chExt cx="0" cy="0"/>
        </a:xfrm>
      </p:grpSpPr>
      <p:pic>
        <p:nvPicPr>
          <p:cNvPr id="9" name="Picture 8" descr="quote.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9923"/>
            <a:ext cx="12188825" cy="6856214"/>
          </a:xfrm>
          <a:prstGeom prst="rect">
            <a:avLst/>
          </a:prstGeom>
        </p:spPr>
      </p:pic>
      <p:sp>
        <p:nvSpPr>
          <p:cNvPr id="3" name="Content Placeholder 2"/>
          <p:cNvSpPr>
            <a:spLocks noGrp="1"/>
          </p:cNvSpPr>
          <p:nvPr>
            <p:ph idx="1"/>
          </p:nvPr>
        </p:nvSpPr>
        <p:spPr>
          <a:xfrm>
            <a:off x="938242" y="1768101"/>
            <a:ext cx="7733090" cy="4048505"/>
          </a:xfrm>
        </p:spPr>
        <p:txBody>
          <a:bodyPr anchor="b" anchorCtr="0"/>
          <a:lstStyle>
            <a:lvl1pPr>
              <a:defRPr sz="4000">
                <a:solidFill>
                  <a:schemeClr val="bg1"/>
                </a:solidFill>
              </a:defRPr>
            </a:lvl1pPr>
            <a:lvl2pPr>
              <a:defRPr sz="1800">
                <a:solidFill>
                  <a:schemeClr val="bg1"/>
                </a:solidFill>
              </a:defRPr>
            </a:lvl2pPr>
            <a:lvl3pPr>
              <a:defRPr sz="1400">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12"/>
          </p:nvPr>
        </p:nvSpPr>
        <p:spPr>
          <a:xfrm>
            <a:off x="11226370" y="6356361"/>
            <a:ext cx="391121" cy="365125"/>
          </a:xfrm>
        </p:spPr>
        <p:txBody>
          <a:bodyPr/>
          <a:lstStyle>
            <a:lvl1pPr>
              <a:defRPr>
                <a:solidFill>
                  <a:schemeClr val="bg1"/>
                </a:solidFill>
              </a:defRPr>
            </a:lvl1pPr>
          </a:lstStyle>
          <a:p>
            <a:fld id="{930F68AE-F22E-A74C-A37C-BFE3562AA2C7}"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0504" y="517495"/>
            <a:ext cx="1304922" cy="375586"/>
          </a:xfrm>
          <a:prstGeom prst="rect">
            <a:avLst/>
          </a:prstGeom>
        </p:spPr>
      </p:pic>
    </p:spTree>
    <p:extLst>
      <p:ext uri="{BB962C8B-B14F-4D97-AF65-F5344CB8AC3E}">
        <p14:creationId xmlns:p14="http://schemas.microsoft.com/office/powerpoint/2010/main" val="308451585"/>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274638"/>
            <a:ext cx="10969943" cy="1143000"/>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609441" y="1600206"/>
            <a:ext cx="10969943" cy="452596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609441" y="6356361"/>
            <a:ext cx="10521963" cy="365125"/>
          </a:xfrm>
          <a:prstGeom prst="rect">
            <a:avLst/>
          </a:prstGeom>
        </p:spPr>
        <p:txBody>
          <a:bodyPr vert="horz" wrap="square" lIns="0" tIns="0" rIns="0" bIns="0" rtlCol="0" anchor="ctr"/>
          <a:lstStyle>
            <a:lvl1pPr algn="l">
              <a:defRPr sz="1000">
                <a:solidFill>
                  <a:schemeClr val="tx1">
                    <a:lumMod val="75000"/>
                    <a:lumOff val="25000"/>
                  </a:schemeClr>
                </a:solidFill>
                <a:latin typeface="Helvetica Neue Light"/>
                <a:cs typeface="Helvetica Neue Light"/>
              </a:defRPr>
            </a:lvl1pPr>
          </a:lstStyle>
          <a:p>
            <a:endParaRPr lang="en-US" dirty="0"/>
          </a:p>
        </p:txBody>
      </p:sp>
      <p:sp>
        <p:nvSpPr>
          <p:cNvPr id="6" name="Slide Number Placeholder 5"/>
          <p:cNvSpPr>
            <a:spLocks noGrp="1"/>
          </p:cNvSpPr>
          <p:nvPr>
            <p:ph type="sldNum" sz="quarter" idx="4"/>
          </p:nvPr>
        </p:nvSpPr>
        <p:spPr>
          <a:xfrm>
            <a:off x="11226370" y="6356361"/>
            <a:ext cx="353021" cy="365125"/>
          </a:xfrm>
          <a:prstGeom prst="rect">
            <a:avLst/>
          </a:prstGeom>
        </p:spPr>
        <p:txBody>
          <a:bodyPr vert="horz" wrap="square" lIns="0" tIns="0" rIns="0" bIns="0" rtlCol="0" anchor="ctr"/>
          <a:lstStyle>
            <a:lvl1pPr algn="r">
              <a:defRPr sz="1000">
                <a:solidFill>
                  <a:schemeClr val="tx1">
                    <a:lumMod val="75000"/>
                    <a:lumOff val="25000"/>
                  </a:schemeClr>
                </a:solidFill>
                <a:latin typeface="Helvetica Neue Light"/>
                <a:cs typeface="Helvetica Neue Light"/>
              </a:defRPr>
            </a:lvl1pPr>
          </a:lstStyle>
          <a:p>
            <a:fld id="{930F68AE-F22E-A74C-A37C-BFE3562AA2C7}" type="slidenum">
              <a:rPr lang="en-US" smtClean="0"/>
              <a:pPr/>
              <a:t>‹#›</a:t>
            </a:fld>
            <a:endParaRPr lang="en-US" dirty="0"/>
          </a:p>
        </p:txBody>
      </p:sp>
    </p:spTree>
    <p:extLst>
      <p:ext uri="{BB962C8B-B14F-4D97-AF65-F5344CB8AC3E}">
        <p14:creationId xmlns:p14="http://schemas.microsoft.com/office/powerpoint/2010/main" val="2132603124"/>
      </p:ext>
    </p:extLst>
  </p:cSld>
  <p:clrMap bg1="lt1" tx1="dk1" bg2="lt2" tx2="dk2" accent1="accent1" accent2="accent2" accent3="accent3" accent4="accent4" accent5="accent5" accent6="accent6" hlink="hlink" folHlink="folHlink"/>
  <p:sldLayoutIdLst>
    <p:sldLayoutId id="2147483651" r:id="rId1"/>
    <p:sldLayoutId id="2147483660" r:id="rId2"/>
    <p:sldLayoutId id="2147483650" r:id="rId3"/>
    <p:sldLayoutId id="2147483652" r:id="rId4"/>
    <p:sldLayoutId id="2147483653" r:id="rId5"/>
    <p:sldLayoutId id="2147483655" r:id="rId6"/>
    <p:sldLayoutId id="2147483654" r:id="rId7"/>
    <p:sldLayoutId id="2147483659" r:id="rId8"/>
    <p:sldLayoutId id="2147483661" r:id="rId9"/>
    <p:sldLayoutId id="2147483656" r:id="rId10"/>
    <p:sldLayoutId id="2147483657" r:id="rId11"/>
    <p:sldLayoutId id="2147483668" r:id="rId12"/>
    <p:sldLayoutId id="2147483669" r:id="rId13"/>
    <p:sldLayoutId id="2147483670" r:id="rId14"/>
  </p:sldLayoutIdLst>
  <p:hf hdr="0" ftr="0" dt="0"/>
  <p:txStyles>
    <p:titleStyle>
      <a:lvl1pPr algn="l" defTabSz="457200" rtl="0" eaLnBrk="1" latinLnBrk="0" hangingPunct="1">
        <a:lnSpc>
          <a:spcPct val="90000"/>
        </a:lnSpc>
        <a:spcBef>
          <a:spcPct val="0"/>
        </a:spcBef>
        <a:buNone/>
        <a:defRPr sz="2800" b="0" i="1" kern="1200">
          <a:solidFill>
            <a:schemeClr val="tx1"/>
          </a:solidFill>
          <a:latin typeface="Helvetica Neue Light"/>
          <a:ea typeface="+mj-ea"/>
          <a:cs typeface="Helvetica Neue Light"/>
        </a:defRPr>
      </a:lvl1pPr>
    </p:titleStyle>
    <p:body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cts.businesswire.com/ct/CT?id=smartlink&amp;url=http://www.isaca.org/Knowledge-Center/Research/ResearchDeliverables/Pages/Maintaining-Data-Protection-and-Privacy-Beyond-GDPR-Implementation.aspx?cid%3Dpr_1229560%26appeal%3Dpr&amp;esheet=51779564&amp;newsitemid=20180327005904&amp;lan=en-US&amp;anchor=Maintaining+Data+Protection+and+Privacy+Beyond+GDPR+Implementation&amp;index=4&amp;md5=0d5b2a192efe50a7024d4afab074f1da" TargetMode="External"/><Relationship Id="rId2" Type="http://schemas.openxmlformats.org/officeDocument/2006/relationships/hyperlink" Target="http://cts.businesswire.com/ct/CT?id=smartlink&amp;url=http://www.isaca.org/Knowledge-Center/Research/ResearchDeliverables/Pages/Implementing-the-General-Data-Protection-Regulation.aspx?cid%3Dpr_1229560%26appeal%3Dpr&amp;esheet=51779564&amp;newsitemid=20180327005904&amp;lan=en-US&amp;anchor=Implementing+the+General+Data+Protection+Regulation&amp;index=3&amp;md5=4c308db4b183b1e5d0c4e3d0f0f53da4" TargetMode="External"/><Relationship Id="rId1" Type="http://schemas.openxmlformats.org/officeDocument/2006/relationships/slideLayout" Target="../slideLayouts/slideLayout5.xml"/><Relationship Id="rId6" Type="http://schemas.openxmlformats.org/officeDocument/2006/relationships/hyperlink" Target="http://cts.businesswire.com/ct/CT?id=smartlink&amp;url=http://www.isaca.org/Knowledge-Center/Research/ResearchDeliverables/Pages/ISACA-CMMI-GDPR-Assessment.aspx?cid%3Dpr_1229560%26appeal%3Dpr&amp;esheet=51779564&amp;newsitemid=20180327005904&amp;lan=en-US&amp;anchor=www.isaca.org/gdpr-assessment&amp;index=7&amp;md5=ae3153fedf9762ede0fd1104ee863c66" TargetMode="External"/><Relationship Id="rId5" Type="http://schemas.openxmlformats.org/officeDocument/2006/relationships/hyperlink" Target="http://cts.businesswire.com/ct/CT?id=smartlink&amp;url=https://www.isaca.org/info/gdpr/index.html?cid%3Dpr_1229560%26appeal%3Dpr&amp;esheet=51779564&amp;newsitemid=20180327005904&amp;lan=en-US&amp;anchor=www.isaca.org/gdpr&amp;index=6&amp;md5=82341c5516babab081e12850ad96680f" TargetMode="External"/><Relationship Id="rId4" Type="http://schemas.openxmlformats.org/officeDocument/2006/relationships/hyperlink" Target="http://cts.businesswire.com/ct/CT?id=smartlink&amp;url=https://www.isaca.org/Knowledge-Center/Research/ResearchDeliverables/Pages/Adopting-GDPR-Using-COBIT-5.aspx?cid%3Dpr_1229560%26appeal%3Dpr&amp;esheet=51779564&amp;newsitemid=20180327005904&amp;lan=en-US&amp;anchor=Adopting+GDPR+Using+COBIT+5&amp;index=5&amp;md5=551d27d2349fe90628949c6576016cb1"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hyperlink" Target="mailto:Seeburn.k@gmail.com" TargetMode="Externa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hyperlink" Target="https://www.taylorwessing.com/globaldatahub/article-compliance-burden-under-gdpr-data-protection-officers.html" TargetMode="Externa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76" y="-1"/>
            <a:ext cx="12192002" cy="6858001"/>
          </a:xfrm>
          <a:prstGeom prst="rect">
            <a:avLst/>
          </a:prstGeom>
        </p:spPr>
      </p:pic>
      <p:sp>
        <p:nvSpPr>
          <p:cNvPr id="3" name="Text Placeholder 2"/>
          <p:cNvSpPr>
            <a:spLocks noGrp="1"/>
          </p:cNvSpPr>
          <p:nvPr>
            <p:ph type="body" idx="1"/>
          </p:nvPr>
        </p:nvSpPr>
        <p:spPr>
          <a:xfrm>
            <a:off x="629167" y="3074648"/>
            <a:ext cx="4812987" cy="582957"/>
          </a:xfrm>
        </p:spPr>
        <p:txBody>
          <a:bodyPr/>
          <a:lstStyle/>
          <a:p>
            <a:r>
              <a:rPr lang="en-US" sz="1800" b="1" i="0" dirty="0"/>
              <a:t>Prof. Dr. Kris Seeburn</a:t>
            </a:r>
            <a:r>
              <a:rPr lang="en-US" sz="1800" i="0" dirty="0"/>
              <a:t/>
            </a:r>
            <a:br>
              <a:rPr lang="en-US" sz="1800" i="0" dirty="0"/>
            </a:br>
            <a:r>
              <a:rPr lang="en-US" sz="1800" i="0" dirty="0"/>
              <a:t>ISACA – INTOSAI WGITA VOLUNTEER  LIASION</a:t>
            </a:r>
            <a:br>
              <a:rPr lang="en-US" sz="1800" i="0" dirty="0"/>
            </a:br>
            <a:endParaRPr lang="en-US" sz="1800" i="0" dirty="0"/>
          </a:p>
        </p:txBody>
      </p:sp>
      <p:sp>
        <p:nvSpPr>
          <p:cNvPr id="7" name="Text Placeholder 2"/>
          <p:cNvSpPr txBox="1">
            <a:spLocks/>
          </p:cNvSpPr>
          <p:nvPr/>
        </p:nvSpPr>
        <p:spPr>
          <a:xfrm>
            <a:off x="629168" y="3801244"/>
            <a:ext cx="3658372" cy="236594"/>
          </a:xfrm>
          <a:prstGeom prst="rect">
            <a:avLst/>
          </a:prstGeom>
        </p:spPr>
        <p:txBody>
          <a:bodyPr vert="horz" lIns="0" tIns="0" rIns="0" bIns="0" rtlCol="0" anchor="t" anchorCtr="0">
            <a:noAutofit/>
          </a:bodyPr>
          <a:lstStyle>
            <a:lvl1pPr marL="0" indent="0" algn="l" defTabSz="457200" rtl="0" eaLnBrk="1" latinLnBrk="0" hangingPunct="1">
              <a:spcBef>
                <a:spcPts val="2400"/>
              </a:spcBef>
              <a:buFont typeface="Arial"/>
              <a:buNone/>
              <a:defRPr sz="1400" b="0" i="1" kern="1200">
                <a:solidFill>
                  <a:srgbClr val="FFFFFF"/>
                </a:solidFill>
                <a:latin typeface="Helvetica Neue Light"/>
                <a:ea typeface="+mn-ea"/>
                <a:cs typeface="Helvetica Neue Light"/>
              </a:defRPr>
            </a:lvl1pPr>
            <a:lvl2pPr marL="457200" indent="0" algn="l" defTabSz="457200" rtl="0" eaLnBrk="1" latinLnBrk="0" hangingPunct="1">
              <a:spcBef>
                <a:spcPts val="900"/>
              </a:spcBef>
              <a:buFont typeface="Arial"/>
              <a:buNone/>
              <a:defRPr sz="1800" b="0" i="0" kern="1200">
                <a:solidFill>
                  <a:schemeClr val="tx1">
                    <a:tint val="75000"/>
                  </a:schemeClr>
                </a:solidFill>
                <a:latin typeface="Helvetica Neue Light"/>
                <a:ea typeface="+mn-ea"/>
                <a:cs typeface="Helvetica Neue Light"/>
              </a:defRPr>
            </a:lvl2pPr>
            <a:lvl3pPr marL="914400" indent="0" algn="l" defTabSz="457200" rtl="0" eaLnBrk="1" latinLnBrk="0" hangingPunct="1">
              <a:spcBef>
                <a:spcPts val="300"/>
              </a:spcBef>
              <a:buFont typeface="Lucida Grande"/>
              <a:buNone/>
              <a:defRPr sz="1600" b="0" i="0" kern="1200">
                <a:solidFill>
                  <a:schemeClr val="tx1">
                    <a:tint val="75000"/>
                  </a:schemeClr>
                </a:solidFill>
                <a:latin typeface="Helvetica Neue Light"/>
                <a:ea typeface="+mn-ea"/>
                <a:cs typeface="Helvetica Neue Light"/>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Wingdings" charset="2"/>
              <a:buNone/>
              <a:defRPr sz="1400" kern="1200">
                <a:solidFill>
                  <a:schemeClr val="tx1">
                    <a:tint val="75000"/>
                  </a:schemeClr>
                </a:solidFill>
                <a:latin typeface="Helvetica Neue Light"/>
                <a:ea typeface="+mn-ea"/>
                <a:cs typeface="Helvetica Neue Light"/>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i="0" dirty="0"/>
              <a:t>04/18//2018</a:t>
            </a:r>
          </a:p>
        </p:txBody>
      </p:sp>
      <p:pic>
        <p:nvPicPr>
          <p:cNvPr id="9" name="Picture 8" descr="Isaca white.pn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1460" y="5440990"/>
            <a:ext cx="1389146" cy="385431"/>
          </a:xfrm>
          <a:prstGeom prst="rect">
            <a:avLst/>
          </a:prstGeom>
        </p:spPr>
      </p:pic>
      <p:sp>
        <p:nvSpPr>
          <p:cNvPr id="22" name="Parallelogram 21"/>
          <p:cNvSpPr/>
          <p:nvPr/>
        </p:nvSpPr>
        <p:spPr>
          <a:xfrm>
            <a:off x="606425" y="1159196"/>
            <a:ext cx="465030" cy="1242401"/>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1253613" y="1034454"/>
            <a:ext cx="4472817" cy="1484829"/>
          </a:xfrm>
        </p:spPr>
        <p:txBody>
          <a:bodyPr anchor="ctr"/>
          <a:lstStyle/>
          <a:p>
            <a:pPr indent="0"/>
            <a:r>
              <a:rPr lang="en-US" sz="2800" dirty="0"/>
              <a:t>GDPR – why it matters and isaca impact assessment Solutions</a:t>
            </a:r>
          </a:p>
        </p:txBody>
      </p:sp>
      <p:grpSp>
        <p:nvGrpSpPr>
          <p:cNvPr id="11" name="Group 10">
            <a:extLst>
              <a:ext uri="{FF2B5EF4-FFF2-40B4-BE49-F238E27FC236}">
                <a16:creationId xmlns:a16="http://schemas.microsoft.com/office/drawing/2014/main" id="{800F09DE-4BE7-D346-B3CF-1FCB3FD760D5}"/>
              </a:ext>
            </a:extLst>
          </p:cNvPr>
          <p:cNvGrpSpPr/>
          <p:nvPr/>
        </p:nvGrpSpPr>
        <p:grpSpPr>
          <a:xfrm>
            <a:off x="376882" y="5906642"/>
            <a:ext cx="4306488" cy="714451"/>
            <a:chOff x="2201832" y="5685050"/>
            <a:chExt cx="5976060" cy="901406"/>
          </a:xfrm>
        </p:grpSpPr>
        <p:pic>
          <p:nvPicPr>
            <p:cNvPr id="12" name="Picture 11">
              <a:extLst>
                <a:ext uri="{FF2B5EF4-FFF2-40B4-BE49-F238E27FC236}">
                  <a16:creationId xmlns:a16="http://schemas.microsoft.com/office/drawing/2014/main" id="{D61C6D0A-D7BD-F54E-8762-C5B7D92B9F8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76145" y="5685050"/>
              <a:ext cx="768684" cy="901406"/>
            </a:xfrm>
            <a:prstGeom prst="rect">
              <a:avLst/>
            </a:prstGeom>
          </p:spPr>
        </p:pic>
        <p:pic>
          <p:nvPicPr>
            <p:cNvPr id="13" name="Picture 12">
              <a:extLst>
                <a:ext uri="{FF2B5EF4-FFF2-40B4-BE49-F238E27FC236}">
                  <a16:creationId xmlns:a16="http://schemas.microsoft.com/office/drawing/2014/main" id="{147E7906-6DB2-104A-98CB-F89C64895F3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8181" y="6014301"/>
              <a:ext cx="1669711" cy="524622"/>
            </a:xfrm>
            <a:prstGeom prst="rect">
              <a:avLst/>
            </a:prstGeom>
          </p:spPr>
        </p:pic>
        <p:sp>
          <p:nvSpPr>
            <p:cNvPr id="14" name="TextBox 13">
              <a:extLst>
                <a:ext uri="{FF2B5EF4-FFF2-40B4-BE49-F238E27FC236}">
                  <a16:creationId xmlns:a16="http://schemas.microsoft.com/office/drawing/2014/main" id="{8FAE5E43-9D85-C745-A95C-839306B2CA0C}"/>
                </a:ext>
              </a:extLst>
            </p:cNvPr>
            <p:cNvSpPr txBox="1"/>
            <p:nvPr/>
          </p:nvSpPr>
          <p:spPr>
            <a:xfrm>
              <a:off x="2201832" y="5981969"/>
              <a:ext cx="2825751" cy="504809"/>
            </a:xfrm>
            <a:prstGeom prst="rect">
              <a:avLst/>
            </a:prstGeom>
            <a:noFill/>
          </p:spPr>
          <p:txBody>
            <a:bodyPr wrap="square" rtlCol="0">
              <a:spAutoFit/>
            </a:bodyPr>
            <a:lstStyle/>
            <a:p>
              <a:r>
                <a:rPr lang="en-US" sz="1000" b="1" spc="100" dirty="0">
                  <a:solidFill>
                    <a:schemeClr val="bg1"/>
                  </a:solidFill>
                  <a:latin typeface="Helvetica Neue Condensed" charset="0"/>
                  <a:ea typeface="Helvetica Neue Condensed" charset="0"/>
                  <a:cs typeface="Helvetica Neue Condensed" charset="0"/>
                </a:rPr>
                <a:t>ADDITIONAL ISACA </a:t>
              </a:r>
              <a:br>
                <a:rPr lang="en-US" sz="1000" b="1" spc="100" dirty="0">
                  <a:solidFill>
                    <a:schemeClr val="bg1"/>
                  </a:solidFill>
                  <a:latin typeface="Helvetica Neue Condensed" charset="0"/>
                  <a:ea typeface="Helvetica Neue Condensed" charset="0"/>
                  <a:cs typeface="Helvetica Neue Condensed" charset="0"/>
                </a:rPr>
              </a:br>
              <a:r>
                <a:rPr lang="en-US" sz="1000" b="1" spc="100" dirty="0">
                  <a:solidFill>
                    <a:schemeClr val="bg1"/>
                  </a:solidFill>
                  <a:latin typeface="Helvetica Neue Condensed" charset="0"/>
                  <a:ea typeface="Helvetica Neue Condensed" charset="0"/>
                  <a:cs typeface="Helvetica Neue Condensed" charset="0"/>
                </a:rPr>
                <a:t>BUSINESSES AND BRANDS: </a:t>
              </a:r>
            </a:p>
          </p:txBody>
        </p:sp>
      </p:grpSp>
      <p:sp>
        <p:nvSpPr>
          <p:cNvPr id="15" name="Rectangle 14">
            <a:extLst>
              <a:ext uri="{FF2B5EF4-FFF2-40B4-BE49-F238E27FC236}">
                <a16:creationId xmlns:a16="http://schemas.microsoft.com/office/drawing/2014/main" id="{CD461AB3-B6F3-F94B-B70F-4E100751A1A0}"/>
              </a:ext>
            </a:extLst>
          </p:cNvPr>
          <p:cNvSpPr/>
          <p:nvPr/>
        </p:nvSpPr>
        <p:spPr>
          <a:xfrm>
            <a:off x="6000757" y="1188374"/>
            <a:ext cx="6092206" cy="5478423"/>
          </a:xfrm>
          <a:prstGeom prst="rect">
            <a:avLst/>
          </a:prstGeom>
        </p:spPr>
        <p:txBody>
          <a:bodyPr wrap="square">
            <a:spAutoFit/>
          </a:bodyPr>
          <a:lstStyle/>
          <a:p>
            <a:pPr marL="285750" indent="-285750">
              <a:buFont typeface="Arial" charset="0"/>
              <a:buChar char="•"/>
            </a:pPr>
            <a:r>
              <a:rPr lang="en-US" sz="1400" i="1" dirty="0">
                <a:solidFill>
                  <a:schemeClr val="bg1"/>
                </a:solidFill>
                <a:latin typeface="Helvetica Neue" charset="0"/>
              </a:rPr>
              <a:t>ISACA Member of New Technology Identification Working Group</a:t>
            </a:r>
          </a:p>
          <a:p>
            <a:pPr marL="285750" indent="-285750">
              <a:buFont typeface="Arial" charset="0"/>
              <a:buChar char="•"/>
            </a:pPr>
            <a:r>
              <a:rPr lang="en-US" sz="1400" i="1" dirty="0">
                <a:solidFill>
                  <a:schemeClr val="bg1"/>
                </a:solidFill>
                <a:latin typeface="Helvetica Neue" charset="0"/>
              </a:rPr>
              <a:t>ISACA Member of </a:t>
            </a:r>
            <a:r>
              <a:rPr lang="en-US" sz="14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Vision:  Learning Solutions for IT and IT Audit Professionals WG</a:t>
            </a:r>
          </a:p>
          <a:p>
            <a:pPr marL="285750" indent="-285750">
              <a:buFont typeface="Arial" charset="0"/>
              <a:buChar char="•"/>
            </a:pPr>
            <a:r>
              <a:rPr lang="en-US" sz="14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ISACA Member Vision: Learning for Organizations- WG</a:t>
            </a:r>
            <a:endParaRPr lang="en-US" sz="1400" i="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endParaRPr>
          </a:p>
          <a:p>
            <a:pPr marL="285750" indent="-285750">
              <a:buFont typeface="Arial" charset="0"/>
              <a:buChar char="•"/>
            </a:pPr>
            <a:r>
              <a:rPr lang="en-US" sz="1400" i="1" dirty="0">
                <a:solidFill>
                  <a:schemeClr val="bg1"/>
                </a:solidFill>
                <a:latin typeface="Helvetica Neue" charset="0"/>
              </a:rPr>
              <a:t>ISACA Member Chapter Formation Working Group</a:t>
            </a:r>
          </a:p>
          <a:p>
            <a:pPr marL="285750" indent="-285750">
              <a:buFont typeface="Arial" charset="0"/>
              <a:buChar char="•"/>
            </a:pPr>
            <a:r>
              <a:rPr lang="en-US" sz="1400" i="1" dirty="0">
                <a:solidFill>
                  <a:schemeClr val="bg1"/>
                </a:solidFill>
                <a:latin typeface="Helvetica Neue" charset="0"/>
              </a:rPr>
              <a:t>ISACA Member CSXP Job Analysis Working Group</a:t>
            </a:r>
          </a:p>
          <a:p>
            <a:pPr marL="285750" indent="-285750">
              <a:buFont typeface="Arial" charset="0"/>
              <a:buChar char="•"/>
            </a:pPr>
            <a:r>
              <a:rPr lang="en-US" sz="1400" i="1" dirty="0">
                <a:solidFill>
                  <a:schemeClr val="bg1"/>
                </a:solidFill>
                <a:latin typeface="Helvetica Neue" charset="0"/>
              </a:rPr>
              <a:t>Co-Chair - JTC1 </a:t>
            </a:r>
            <a:r>
              <a:rPr lang="mr-IN" sz="1400" i="1" dirty="0">
                <a:solidFill>
                  <a:schemeClr val="bg1"/>
                </a:solidFill>
                <a:latin typeface="Helvetica Neue" charset="0"/>
              </a:rPr>
              <a:t>–</a:t>
            </a:r>
            <a:r>
              <a:rPr lang="en-US" sz="1400" i="1" dirty="0">
                <a:solidFill>
                  <a:schemeClr val="bg1"/>
                </a:solidFill>
                <a:latin typeface="Helvetica Neue" charset="0"/>
              </a:rPr>
              <a:t> ISO International (ANSI)</a:t>
            </a:r>
          </a:p>
          <a:p>
            <a:pPr marL="285750" indent="-285750">
              <a:buFont typeface="Arial" charset="0"/>
              <a:buChar char="•"/>
            </a:pPr>
            <a:r>
              <a:rPr lang="en-US" sz="1400" i="1" dirty="0">
                <a:solidFill>
                  <a:schemeClr val="bg1"/>
                </a:solidFill>
                <a:latin typeface="Helvetica Neue" charset="0"/>
              </a:rPr>
              <a:t>US Cyber command/</a:t>
            </a:r>
            <a:r>
              <a:rPr lang="en-US" sz="1400" i="1" dirty="0" err="1">
                <a:solidFill>
                  <a:schemeClr val="bg1"/>
                </a:solidFill>
                <a:latin typeface="Helvetica Neue" charset="0"/>
              </a:rPr>
              <a:t>Stratcom</a:t>
            </a:r>
            <a:r>
              <a:rPr lang="en-US" sz="1400" i="1" dirty="0">
                <a:solidFill>
                  <a:schemeClr val="bg1"/>
                </a:solidFill>
                <a:latin typeface="Helvetica Neue" charset="0"/>
              </a:rPr>
              <a:t> – Liaison (Cyberwarfare /Cybersecurity)</a:t>
            </a:r>
          </a:p>
          <a:p>
            <a:pPr marL="285750" indent="-285750">
              <a:buFont typeface="Arial" charset="0"/>
              <a:buChar char="•"/>
            </a:pPr>
            <a:r>
              <a:rPr lang="en-US" sz="1400" i="1" dirty="0">
                <a:solidFill>
                  <a:schemeClr val="bg1"/>
                </a:solidFill>
                <a:latin typeface="Helvetica Neue" charset="0"/>
              </a:rPr>
              <a:t>US National </a:t>
            </a:r>
            <a:r>
              <a:rPr lang="en-US" sz="1400" i="1" dirty="0" err="1">
                <a:solidFill>
                  <a:schemeClr val="bg1"/>
                </a:solidFill>
                <a:latin typeface="Helvetica Neue" charset="0"/>
              </a:rPr>
              <a:t>Cyberwatch</a:t>
            </a:r>
            <a:r>
              <a:rPr lang="en-US" sz="1400" i="1" dirty="0">
                <a:solidFill>
                  <a:schemeClr val="bg1"/>
                </a:solidFill>
                <a:latin typeface="Helvetica Neue" charset="0"/>
              </a:rPr>
              <a:t> Centre – Curriculum Standard Panel Member</a:t>
            </a:r>
          </a:p>
          <a:p>
            <a:pPr marL="285750" indent="-285750">
              <a:buFont typeface="Arial" charset="0"/>
              <a:buChar char="•"/>
            </a:pPr>
            <a:r>
              <a:rPr lang="en-US" sz="1400" i="1" dirty="0">
                <a:solidFill>
                  <a:schemeClr val="bg1"/>
                </a:solidFill>
                <a:latin typeface="Helvetica Neue" charset="0"/>
              </a:rPr>
              <a:t>GNSO - NCUC-NCSG - ICANN Member to RDP</a:t>
            </a:r>
          </a:p>
          <a:p>
            <a:pPr marL="285750" indent="-285750">
              <a:buFont typeface="Arial" charset="0"/>
              <a:buChar char="•"/>
            </a:pPr>
            <a:r>
              <a:rPr lang="en-US" sz="1400" i="1" dirty="0">
                <a:solidFill>
                  <a:schemeClr val="bg1"/>
                </a:solidFill>
                <a:latin typeface="Helvetica Neue" charset="0"/>
              </a:rPr>
              <a:t>NCUC – ICANN Member to WT5- </a:t>
            </a:r>
            <a:r>
              <a:rPr lang="en-US" sz="1400" i="1" dirty="0" err="1">
                <a:solidFill>
                  <a:schemeClr val="bg1"/>
                </a:solidFill>
                <a:latin typeface="Helvetica Neue" charset="0"/>
              </a:rPr>
              <a:t>Geonames</a:t>
            </a:r>
            <a:endParaRPr lang="en-US" sz="1400" i="1" dirty="0">
              <a:solidFill>
                <a:schemeClr val="bg1"/>
              </a:solidFill>
              <a:latin typeface="Helvetica Neue" charset="0"/>
            </a:endParaRPr>
          </a:p>
          <a:p>
            <a:pPr marL="285750" indent="-285750">
              <a:buFont typeface="Arial" charset="0"/>
              <a:buChar char="•"/>
            </a:pPr>
            <a:r>
              <a:rPr lang="en-US" sz="1400" i="1" dirty="0">
                <a:solidFill>
                  <a:schemeClr val="bg1"/>
                </a:solidFill>
                <a:latin typeface="Helvetica Neue" charset="0"/>
              </a:rPr>
              <a:t>Working ICANN  Member on GDPR</a:t>
            </a:r>
            <a:endParaRPr lang="en-US" sz="1400" i="1" dirty="0">
              <a:solidFill>
                <a:schemeClr val="bg1"/>
              </a:solidFill>
              <a:effectLst/>
              <a:latin typeface="Helvetica Neue" charset="0"/>
            </a:endParaRPr>
          </a:p>
          <a:p>
            <a:pPr marL="285750" indent="-285750">
              <a:buFont typeface="Arial" charset="0"/>
              <a:buChar char="•"/>
            </a:pPr>
            <a:r>
              <a:rPr lang="en-US" sz="1400" i="1" dirty="0">
                <a:solidFill>
                  <a:schemeClr val="bg1"/>
                </a:solidFill>
                <a:effectLst/>
                <a:latin typeface="Helvetica Neue" charset="0"/>
              </a:rPr>
              <a:t>Cloud Advise </a:t>
            </a:r>
            <a:r>
              <a:rPr lang="mr-IN" sz="1400" i="1" dirty="0">
                <a:solidFill>
                  <a:schemeClr val="bg1"/>
                </a:solidFill>
                <a:effectLst/>
                <a:latin typeface="Helvetica Neue" charset="0"/>
              </a:rPr>
              <a:t>–</a:t>
            </a:r>
            <a:r>
              <a:rPr lang="en-US" sz="1400" i="1" dirty="0">
                <a:solidFill>
                  <a:schemeClr val="bg1"/>
                </a:solidFill>
                <a:effectLst/>
                <a:latin typeface="Helvetica Neue" charset="0"/>
              </a:rPr>
              <a:t>  Founding Member and Advisory Councilor</a:t>
            </a:r>
          </a:p>
          <a:p>
            <a:pPr marL="285750" indent="-285750">
              <a:buFont typeface="Arial" charset="0"/>
              <a:buChar char="•"/>
            </a:pPr>
            <a:r>
              <a:rPr lang="en-US" sz="1400" i="1" dirty="0">
                <a:solidFill>
                  <a:schemeClr val="bg1"/>
                </a:solidFill>
                <a:latin typeface="Helvetica Neue" charset="0"/>
              </a:rPr>
              <a:t>Internet Governance Forum</a:t>
            </a:r>
            <a:r>
              <a:rPr lang="mr-IN" sz="1400" i="1" dirty="0">
                <a:solidFill>
                  <a:schemeClr val="bg1"/>
                </a:solidFill>
                <a:latin typeface="Helvetica Neue" charset="0"/>
              </a:rPr>
              <a:t>–</a:t>
            </a:r>
            <a:r>
              <a:rPr lang="en-US" sz="1400" i="1" dirty="0">
                <a:solidFill>
                  <a:schemeClr val="bg1"/>
                </a:solidFill>
                <a:latin typeface="Helvetica Neue" charset="0"/>
              </a:rPr>
              <a:t>  Member </a:t>
            </a:r>
          </a:p>
          <a:p>
            <a:pPr marL="285750" indent="-285750">
              <a:buFont typeface="Arial" charset="0"/>
              <a:buChar char="•"/>
            </a:pPr>
            <a:r>
              <a:rPr lang="en-US" sz="1400" i="1" dirty="0">
                <a:solidFill>
                  <a:schemeClr val="bg1"/>
                </a:solidFill>
                <a:latin typeface="Helvetica Neue" charset="0"/>
              </a:rPr>
              <a:t>Advisory member </a:t>
            </a:r>
            <a:r>
              <a:rPr lang="mr-IN" sz="1400" i="1" dirty="0">
                <a:solidFill>
                  <a:schemeClr val="bg1"/>
                </a:solidFill>
                <a:latin typeface="Helvetica Neue" charset="0"/>
              </a:rPr>
              <a:t>–</a:t>
            </a:r>
            <a:r>
              <a:rPr lang="en-US" sz="1400" i="1" dirty="0">
                <a:solidFill>
                  <a:schemeClr val="bg1"/>
                </a:solidFill>
                <a:latin typeface="Helvetica Neue" charset="0"/>
              </a:rPr>
              <a:t>ENISA Cyber Europe</a:t>
            </a:r>
          </a:p>
          <a:p>
            <a:pPr marL="285750" indent="-285750">
              <a:buFont typeface="Arial" charset="0"/>
              <a:buChar char="•"/>
            </a:pPr>
            <a:r>
              <a:rPr lang="en-US" sz="1400" i="1" dirty="0">
                <a:solidFill>
                  <a:schemeClr val="bg1"/>
                </a:solidFill>
                <a:latin typeface="Helvetica Neue" charset="0"/>
              </a:rPr>
              <a:t>Advisory trustee/member </a:t>
            </a:r>
            <a:r>
              <a:rPr lang="mr-IN" sz="1400" i="1" dirty="0">
                <a:solidFill>
                  <a:schemeClr val="bg1"/>
                </a:solidFill>
                <a:latin typeface="Helvetica Neue" charset="0"/>
              </a:rPr>
              <a:t>–</a:t>
            </a:r>
            <a:r>
              <a:rPr lang="en-US" sz="1400" i="1" dirty="0">
                <a:solidFill>
                  <a:schemeClr val="bg1"/>
                </a:solidFill>
                <a:latin typeface="Helvetica Neue" charset="0"/>
              </a:rPr>
              <a:t> IOT Security foundation</a:t>
            </a:r>
          </a:p>
          <a:p>
            <a:pPr marL="285750" indent="-285750">
              <a:buFont typeface="Arial" charset="0"/>
              <a:buChar char="•"/>
            </a:pPr>
            <a:r>
              <a:rPr lang="en-US" sz="1400" i="1" dirty="0">
                <a:solidFill>
                  <a:schemeClr val="bg1"/>
                </a:solidFill>
                <a:latin typeface="Helvetica Neue" charset="0"/>
              </a:rPr>
              <a:t>Co-Chair </a:t>
            </a:r>
            <a:r>
              <a:rPr lang="mr-IN" sz="1400" i="1" dirty="0">
                <a:solidFill>
                  <a:schemeClr val="bg1"/>
                </a:solidFill>
                <a:latin typeface="Helvetica Neue" charset="0"/>
              </a:rPr>
              <a:t>–</a:t>
            </a:r>
            <a:r>
              <a:rPr lang="en-US" sz="1400" i="1" dirty="0">
                <a:solidFill>
                  <a:schemeClr val="bg1"/>
                </a:solidFill>
                <a:latin typeface="Helvetica Neue" charset="0"/>
              </a:rPr>
              <a:t> </a:t>
            </a:r>
            <a:r>
              <a:rPr lang="en-US" sz="1400" i="1" dirty="0" err="1">
                <a:solidFill>
                  <a:schemeClr val="bg1"/>
                </a:solidFill>
                <a:latin typeface="Helvetica Neue" charset="0"/>
              </a:rPr>
              <a:t>FWasS</a:t>
            </a:r>
            <a:r>
              <a:rPr lang="en-US" sz="1400" i="1" dirty="0">
                <a:solidFill>
                  <a:schemeClr val="bg1"/>
                </a:solidFill>
                <a:latin typeface="Helvetica Neue" charset="0"/>
              </a:rPr>
              <a:t> </a:t>
            </a:r>
            <a:r>
              <a:rPr lang="mr-IN" sz="1400" i="1" dirty="0">
                <a:solidFill>
                  <a:schemeClr val="bg1"/>
                </a:solidFill>
                <a:latin typeface="Helvetica Neue" charset="0"/>
              </a:rPr>
              <a:t>–</a:t>
            </a:r>
            <a:r>
              <a:rPr lang="en-US" sz="1400" i="1" dirty="0">
                <a:solidFill>
                  <a:schemeClr val="bg1"/>
                </a:solidFill>
                <a:latin typeface="Helvetica Neue" charset="0"/>
              </a:rPr>
              <a:t> Cloud Security Alliance</a:t>
            </a:r>
          </a:p>
          <a:p>
            <a:pPr marL="285750" indent="-285750">
              <a:buFont typeface="Arial" charset="0"/>
              <a:buChar char="•"/>
            </a:pPr>
            <a:r>
              <a:rPr lang="en-US" sz="1400" i="1" dirty="0">
                <a:solidFill>
                  <a:schemeClr val="bg1"/>
                </a:solidFill>
                <a:latin typeface="Helvetica Neue" charset="0"/>
              </a:rPr>
              <a:t>Bank of America  - Advisory Board Member</a:t>
            </a:r>
          </a:p>
          <a:p>
            <a:pPr marL="285750" indent="-285750">
              <a:buFont typeface="Arial" charset="0"/>
              <a:buChar char="•"/>
            </a:pPr>
            <a:r>
              <a:rPr lang="en-US" sz="1400" i="1" dirty="0">
                <a:solidFill>
                  <a:schemeClr val="bg1"/>
                </a:solidFill>
                <a:latin typeface="Helvetica Neue" charset="0"/>
              </a:rPr>
              <a:t>Chartered Institute of IT- BCS – SFIA 7 Audit ,security &amp; business reviewer </a:t>
            </a:r>
          </a:p>
          <a:p>
            <a:pPr marL="285750" indent="-285750">
              <a:buFont typeface="Arial" charset="0"/>
              <a:buChar char="•"/>
            </a:pPr>
            <a:r>
              <a:rPr lang="en-US" sz="1400" i="1" dirty="0">
                <a:solidFill>
                  <a:schemeClr val="bg2"/>
                </a:solidFill>
                <a:latin typeface="Helvetica Neue" charset="0"/>
                <a:ea typeface="Helvetica Neue" charset="0"/>
                <a:cs typeface="Helvetica Neue" charset="0"/>
              </a:rPr>
              <a:t>DZB Bank International </a:t>
            </a:r>
            <a:r>
              <a:rPr lang="mr-IN" sz="1400" i="1" dirty="0">
                <a:solidFill>
                  <a:schemeClr val="bg2"/>
                </a:solidFill>
                <a:latin typeface="Helvetica Neue" charset="0"/>
                <a:ea typeface="Helvetica Neue" charset="0"/>
                <a:cs typeface="Helvetica Neue" charset="0"/>
              </a:rPr>
              <a:t>–</a:t>
            </a:r>
            <a:r>
              <a:rPr lang="en-US" sz="1400" i="1" dirty="0">
                <a:solidFill>
                  <a:schemeClr val="bg2"/>
                </a:solidFill>
                <a:latin typeface="Helvetica Neue" charset="0"/>
                <a:ea typeface="Helvetica Neue" charset="0"/>
                <a:cs typeface="Helvetica Neue" charset="0"/>
              </a:rPr>
              <a:t> Blockchain Advisory</a:t>
            </a:r>
          </a:p>
          <a:p>
            <a:pPr marL="285750" indent="-285750">
              <a:buFont typeface="Arial" charset="0"/>
              <a:buChar char="•"/>
            </a:pPr>
            <a:r>
              <a:rPr lang="en-US" sz="1400" i="1" dirty="0">
                <a:solidFill>
                  <a:schemeClr val="bg2"/>
                </a:solidFill>
                <a:latin typeface="Helvetica Neue" charset="0"/>
                <a:ea typeface="Helvetica Neue" charset="0"/>
                <a:cs typeface="Helvetica Neue" charset="0"/>
              </a:rPr>
              <a:t>NATO – Chair of Cyber watch and Intelligence Committee</a:t>
            </a:r>
          </a:p>
          <a:p>
            <a:pPr marL="285750" indent="-285750">
              <a:buFont typeface="Arial" charset="0"/>
              <a:buChar char="•"/>
            </a:pPr>
            <a:r>
              <a:rPr lang="en-US" sz="1400" i="1" dirty="0">
                <a:solidFill>
                  <a:schemeClr val="bg2"/>
                </a:solidFill>
                <a:latin typeface="Helvetica Neue" charset="0"/>
                <a:ea typeface="Helvetica Neue" charset="0"/>
                <a:cs typeface="Helvetica Neue" charset="0"/>
              </a:rPr>
              <a:t>Internet of Things Institute </a:t>
            </a:r>
            <a:r>
              <a:rPr lang="mr-IN" sz="1400" i="1" dirty="0">
                <a:solidFill>
                  <a:schemeClr val="bg2"/>
                </a:solidFill>
                <a:latin typeface="Helvetica Neue" charset="0"/>
                <a:ea typeface="Helvetica Neue" charset="0"/>
                <a:cs typeface="Helvetica Neue" charset="0"/>
              </a:rPr>
              <a:t>–</a:t>
            </a:r>
            <a:r>
              <a:rPr lang="en-US" sz="1400" i="1" dirty="0">
                <a:solidFill>
                  <a:schemeClr val="bg2"/>
                </a:solidFill>
                <a:latin typeface="Helvetica Neue" charset="0"/>
                <a:ea typeface="Helvetica Neue" charset="0"/>
                <a:cs typeface="Helvetica Neue" charset="0"/>
              </a:rPr>
              <a:t> Member</a:t>
            </a:r>
          </a:p>
          <a:p>
            <a:pPr marL="285750" indent="-285750">
              <a:buFont typeface="Arial" charset="0"/>
              <a:buChar char="•"/>
            </a:pPr>
            <a:r>
              <a:rPr lang="en-US" sz="1400" i="1" dirty="0">
                <a:solidFill>
                  <a:schemeClr val="bg1"/>
                </a:solidFill>
                <a:latin typeface="Helvetica Neue" charset="0"/>
              </a:rPr>
              <a:t>Professor Cyberwarfare - National Defense University - D.C</a:t>
            </a:r>
          </a:p>
          <a:p>
            <a:pPr marL="285750" indent="-285750">
              <a:buFont typeface="Arial" charset="0"/>
              <a:buChar char="•"/>
            </a:pPr>
            <a:r>
              <a:rPr lang="en-US" sz="1400" i="1" dirty="0">
                <a:solidFill>
                  <a:schemeClr val="bg2"/>
                </a:solidFill>
                <a:latin typeface="Helvetica Neue" charset="0"/>
                <a:ea typeface="Helvetica Neue" charset="0"/>
                <a:cs typeface="Helvetica Neue" charset="0"/>
              </a:rPr>
              <a:t>Visiting Professor </a:t>
            </a:r>
            <a:r>
              <a:rPr lang="mr-IN" sz="1400" i="1" dirty="0">
                <a:solidFill>
                  <a:schemeClr val="bg2"/>
                </a:solidFill>
                <a:latin typeface="Helvetica Neue" charset="0"/>
                <a:ea typeface="Helvetica Neue" charset="0"/>
                <a:cs typeface="Helvetica Neue" charset="0"/>
              </a:rPr>
              <a:t>–</a:t>
            </a:r>
            <a:r>
              <a:rPr lang="en-US" sz="1400" i="1" dirty="0">
                <a:solidFill>
                  <a:schemeClr val="bg2"/>
                </a:solidFill>
                <a:latin typeface="Helvetica Neue" charset="0"/>
                <a:ea typeface="Helvetica Neue" charset="0"/>
                <a:cs typeface="Helvetica Neue" charset="0"/>
              </a:rPr>
              <a:t> MIT, Princeton, UCHICAGO  &amp; Yale</a:t>
            </a:r>
          </a:p>
        </p:txBody>
      </p:sp>
      <p:pic>
        <p:nvPicPr>
          <p:cNvPr id="4" name="Picture 3">
            <a:extLst>
              <a:ext uri="{FF2B5EF4-FFF2-40B4-BE49-F238E27FC236}">
                <a16:creationId xmlns:a16="http://schemas.microsoft.com/office/drawing/2014/main" id="{061AC150-664C-8F4F-8081-81FD48ECF880}"/>
              </a:ext>
            </a:extLst>
          </p:cNvPr>
          <p:cNvPicPr>
            <a:picLocks noChangeAspect="1"/>
          </p:cNvPicPr>
          <p:nvPr/>
        </p:nvPicPr>
        <p:blipFill>
          <a:blip r:embed="rId7"/>
          <a:stretch>
            <a:fillRect/>
          </a:stretch>
        </p:blipFill>
        <p:spPr>
          <a:xfrm>
            <a:off x="1922120" y="3840125"/>
            <a:ext cx="1272492" cy="1307674"/>
          </a:xfrm>
          <a:prstGeom prst="rect">
            <a:avLst/>
          </a:prstGeom>
        </p:spPr>
      </p:pic>
      <p:pic>
        <p:nvPicPr>
          <p:cNvPr id="6" name="Picture 5">
            <a:extLst>
              <a:ext uri="{FF2B5EF4-FFF2-40B4-BE49-F238E27FC236}">
                <a16:creationId xmlns:a16="http://schemas.microsoft.com/office/drawing/2014/main" id="{47A79654-0BCB-8E48-B3FF-50D0088E9D48}"/>
              </a:ext>
            </a:extLst>
          </p:cNvPr>
          <p:cNvPicPr>
            <a:picLocks noChangeAspect="1"/>
          </p:cNvPicPr>
          <p:nvPr/>
        </p:nvPicPr>
        <p:blipFill>
          <a:blip r:embed="rId8"/>
          <a:stretch>
            <a:fillRect/>
          </a:stretch>
        </p:blipFill>
        <p:spPr>
          <a:xfrm>
            <a:off x="3194612" y="3836426"/>
            <a:ext cx="1317387" cy="1276191"/>
          </a:xfrm>
          <a:prstGeom prst="rect">
            <a:avLst/>
          </a:prstGeom>
        </p:spPr>
      </p:pic>
    </p:spTree>
    <p:extLst>
      <p:ext uri="{BB962C8B-B14F-4D97-AF65-F5344CB8AC3E}">
        <p14:creationId xmlns:p14="http://schemas.microsoft.com/office/powerpoint/2010/main" val="3590679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05ED904-1C10-DF44-9938-8E64CDEDD29F}"/>
              </a:ext>
            </a:extLst>
          </p:cNvPr>
          <p:cNvSpPr>
            <a:spLocks noGrp="1"/>
          </p:cNvSpPr>
          <p:nvPr>
            <p:ph type="sldNum" sz="quarter" idx="12"/>
          </p:nvPr>
        </p:nvSpPr>
        <p:spPr/>
        <p:txBody>
          <a:bodyPr/>
          <a:lstStyle/>
          <a:p>
            <a:fld id="{930F68AE-F22E-A74C-A37C-BFE3562AA2C7}" type="slidenum">
              <a:rPr lang="en-US" smtClean="0"/>
              <a:t>10</a:t>
            </a:fld>
            <a:endParaRPr lang="en-US" dirty="0"/>
          </a:p>
        </p:txBody>
      </p:sp>
      <p:pic>
        <p:nvPicPr>
          <p:cNvPr id="5" name="Picture 4">
            <a:extLst>
              <a:ext uri="{FF2B5EF4-FFF2-40B4-BE49-F238E27FC236}">
                <a16:creationId xmlns:a16="http://schemas.microsoft.com/office/drawing/2014/main" id="{59487CD7-B14F-0A40-9D2D-F250FE41A7DE}"/>
              </a:ext>
            </a:extLst>
          </p:cNvPr>
          <p:cNvPicPr>
            <a:picLocks noChangeAspect="1"/>
          </p:cNvPicPr>
          <p:nvPr/>
        </p:nvPicPr>
        <p:blipFill>
          <a:blip r:embed="rId2"/>
          <a:stretch>
            <a:fillRect/>
          </a:stretch>
        </p:blipFill>
        <p:spPr>
          <a:xfrm>
            <a:off x="1150374" y="250723"/>
            <a:ext cx="9877144" cy="6363595"/>
          </a:xfrm>
          <a:prstGeom prst="rect">
            <a:avLst/>
          </a:prstGeom>
        </p:spPr>
      </p:pic>
    </p:spTree>
    <p:extLst>
      <p:ext uri="{BB962C8B-B14F-4D97-AF65-F5344CB8AC3E}">
        <p14:creationId xmlns:p14="http://schemas.microsoft.com/office/powerpoint/2010/main" val="25619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2B0D5-102E-8748-8411-0843EB3C63DB}"/>
              </a:ext>
            </a:extLst>
          </p:cNvPr>
          <p:cNvSpPr>
            <a:spLocks noGrp="1"/>
          </p:cNvSpPr>
          <p:nvPr>
            <p:ph type="title"/>
          </p:nvPr>
        </p:nvSpPr>
        <p:spPr>
          <a:xfrm>
            <a:off x="986373" y="237598"/>
            <a:ext cx="10620608" cy="1143000"/>
          </a:xfrm>
        </p:spPr>
        <p:txBody>
          <a:bodyPr>
            <a:normAutofit/>
          </a:bodyPr>
          <a:lstStyle/>
          <a:p>
            <a:r>
              <a:rPr lang="en-US" b="1" i="0" dirty="0"/>
              <a:t>Is Your Enterprise/ </a:t>
            </a:r>
            <a:r>
              <a:rPr lang="en-US" b="1" i="0" dirty="0" err="1"/>
              <a:t>Govt</a:t>
            </a:r>
            <a:r>
              <a:rPr lang="en-US" b="1" i="0" dirty="0"/>
              <a:t> Ready for the GDPR Compliance Deadline?</a:t>
            </a:r>
            <a:endParaRPr lang="en-US" dirty="0"/>
          </a:p>
        </p:txBody>
      </p:sp>
      <p:sp>
        <p:nvSpPr>
          <p:cNvPr id="7" name="Rectangle 6">
            <a:extLst>
              <a:ext uri="{FF2B5EF4-FFF2-40B4-BE49-F238E27FC236}">
                <a16:creationId xmlns:a16="http://schemas.microsoft.com/office/drawing/2014/main" id="{C26EF237-7AA7-BA49-AAB6-70043C38592E}"/>
              </a:ext>
            </a:extLst>
          </p:cNvPr>
          <p:cNvSpPr/>
          <p:nvPr/>
        </p:nvSpPr>
        <p:spPr>
          <a:xfrm>
            <a:off x="1611606" y="1690314"/>
            <a:ext cx="9370142" cy="4401205"/>
          </a:xfrm>
          <a:prstGeom prst="rect">
            <a:avLst/>
          </a:prstGeom>
        </p:spPr>
        <p:txBody>
          <a:bodyPr wrap="square">
            <a:spAutoFit/>
          </a:bodyPr>
          <a:lstStyle/>
          <a:p>
            <a:pPr marL="285750" indent="-285750">
              <a:buFont typeface="Arial" panose="020B0604020202020204" pitchFamily="34" charset="0"/>
              <a:buChar char="•"/>
            </a:pPr>
            <a:r>
              <a:rPr lang="en-US" sz="2000" b="1" dirty="0">
                <a:solidFill>
                  <a:srgbClr val="A30046"/>
                </a:solidFill>
                <a:latin typeface="Roboto"/>
              </a:rPr>
              <a:t>WHO:</a:t>
            </a:r>
            <a:r>
              <a:rPr lang="en-US" sz="2000" dirty="0">
                <a:solidFill>
                  <a:srgbClr val="16191C"/>
                </a:solidFill>
                <a:latin typeface="Roboto"/>
              </a:rPr>
              <a:t> Enterprises that offer goods or services (regardless if payment is required) within the EU as well as enterprises that monitor EU subjects' behavior within the EU.</a:t>
            </a:r>
          </a:p>
          <a:p>
            <a:pPr marL="285750" indent="-285750">
              <a:buFont typeface="Arial" panose="020B0604020202020204" pitchFamily="34" charset="0"/>
              <a:buChar char="•"/>
            </a:pPr>
            <a:r>
              <a:rPr lang="en-US" sz="2000" b="1" dirty="0">
                <a:solidFill>
                  <a:srgbClr val="A30046"/>
                </a:solidFill>
                <a:latin typeface="Roboto"/>
              </a:rPr>
              <a:t>WHAT:</a:t>
            </a:r>
            <a:r>
              <a:rPr lang="en-US" sz="2000" dirty="0">
                <a:solidFill>
                  <a:srgbClr val="16191C"/>
                </a:solidFill>
                <a:latin typeface="Roboto"/>
              </a:rPr>
              <a:t> New data privacy mandates have been issued by European Union regulation.</a:t>
            </a:r>
          </a:p>
          <a:p>
            <a:pPr marL="285750" indent="-285750">
              <a:buFont typeface="Arial" panose="020B0604020202020204" pitchFamily="34" charset="0"/>
              <a:buChar char="•"/>
            </a:pPr>
            <a:r>
              <a:rPr lang="en-US" sz="2000" b="1" dirty="0">
                <a:solidFill>
                  <a:srgbClr val="A30046"/>
                </a:solidFill>
                <a:latin typeface="Roboto"/>
              </a:rPr>
              <a:t>WHEN:</a:t>
            </a:r>
            <a:r>
              <a:rPr lang="en-US" sz="2000" dirty="0">
                <a:solidFill>
                  <a:srgbClr val="16191C"/>
                </a:solidFill>
                <a:latin typeface="Roboto"/>
              </a:rPr>
              <a:t> GDPR compliance must be achieved by 25 May 2018.</a:t>
            </a:r>
          </a:p>
          <a:p>
            <a:pPr marL="285750" indent="-285750">
              <a:buFont typeface="Arial" panose="020B0604020202020204" pitchFamily="34" charset="0"/>
              <a:buChar char="•"/>
            </a:pPr>
            <a:r>
              <a:rPr lang="en-US" sz="2000" b="1" dirty="0">
                <a:solidFill>
                  <a:srgbClr val="A30046"/>
                </a:solidFill>
                <a:latin typeface="Roboto"/>
              </a:rPr>
              <a:t>WHERE:</a:t>
            </a:r>
            <a:r>
              <a:rPr lang="en-US" sz="2000" dirty="0">
                <a:solidFill>
                  <a:srgbClr val="16191C"/>
                </a:solidFill>
                <a:latin typeface="Roboto"/>
              </a:rPr>
              <a:t> Includes any organization in the world if it retains or processes information on any citizen in the EU.</a:t>
            </a:r>
          </a:p>
          <a:p>
            <a:pPr marL="285750" indent="-285750">
              <a:buFont typeface="Arial" panose="020B0604020202020204" pitchFamily="34" charset="0"/>
              <a:buChar char="•"/>
            </a:pPr>
            <a:r>
              <a:rPr lang="en-US" sz="2000" b="1" dirty="0">
                <a:solidFill>
                  <a:srgbClr val="A30046"/>
                </a:solidFill>
                <a:latin typeface="Roboto"/>
              </a:rPr>
              <a:t>WHY:</a:t>
            </a:r>
            <a:r>
              <a:rPr lang="en-US" sz="2000" dirty="0">
                <a:solidFill>
                  <a:srgbClr val="16191C"/>
                </a:solidFill>
                <a:latin typeface="Roboto"/>
              </a:rPr>
              <a:t> To better protect any individual's personal information, to secure rights for the individual over that collected information, and to force enterprises to follow a uniform scheme for data protection.</a:t>
            </a:r>
          </a:p>
          <a:p>
            <a:pPr marL="285750" indent="-285750">
              <a:buFont typeface="Arial" panose="020B0604020202020204" pitchFamily="34" charset="0"/>
              <a:buChar char="•"/>
            </a:pPr>
            <a:r>
              <a:rPr lang="en-US" sz="2000" b="1" dirty="0">
                <a:solidFill>
                  <a:srgbClr val="A30046"/>
                </a:solidFill>
                <a:latin typeface="Roboto"/>
              </a:rPr>
              <a:t>HOW:</a:t>
            </a:r>
            <a:r>
              <a:rPr lang="en-US" sz="2000" dirty="0">
                <a:solidFill>
                  <a:srgbClr val="16191C"/>
                </a:solidFill>
                <a:latin typeface="Roboto"/>
              </a:rPr>
              <a:t> Follow ISACA's privacy guidance on how best for your enterprise and its staff to assess your unique data protection needs and meet the GDPR compliance standards set by the EU.</a:t>
            </a:r>
            <a:endParaRPr lang="en-US" sz="2000" b="0" i="0" dirty="0">
              <a:solidFill>
                <a:srgbClr val="16191C"/>
              </a:solidFill>
              <a:effectLst/>
              <a:latin typeface="Roboto"/>
            </a:endParaRPr>
          </a:p>
        </p:txBody>
      </p:sp>
    </p:spTree>
    <p:extLst>
      <p:ext uri="{BB962C8B-B14F-4D97-AF65-F5344CB8AC3E}">
        <p14:creationId xmlns:p14="http://schemas.microsoft.com/office/powerpoint/2010/main" val="3424729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FA9C5-57DC-BD4A-9F1F-D00CF1C3CAC3}"/>
              </a:ext>
            </a:extLst>
          </p:cNvPr>
          <p:cNvSpPr>
            <a:spLocks noGrp="1"/>
          </p:cNvSpPr>
          <p:nvPr>
            <p:ph type="title"/>
          </p:nvPr>
        </p:nvSpPr>
        <p:spPr/>
        <p:txBody>
          <a:bodyPr/>
          <a:lstStyle/>
          <a:p>
            <a:r>
              <a:rPr lang="en-US" b="1" dirty="0"/>
              <a:t>What is GDPR?</a:t>
            </a:r>
          </a:p>
        </p:txBody>
      </p:sp>
      <p:sp>
        <p:nvSpPr>
          <p:cNvPr id="3" name="Content Placeholder 2">
            <a:extLst>
              <a:ext uri="{FF2B5EF4-FFF2-40B4-BE49-F238E27FC236}">
                <a16:creationId xmlns:a16="http://schemas.microsoft.com/office/drawing/2014/main" id="{DF0968FC-66D6-FB46-9983-487824029167}"/>
              </a:ext>
            </a:extLst>
          </p:cNvPr>
          <p:cNvSpPr>
            <a:spLocks noGrp="1"/>
          </p:cNvSpPr>
          <p:nvPr>
            <p:ph idx="1"/>
          </p:nvPr>
        </p:nvSpPr>
        <p:spPr>
          <a:xfrm>
            <a:off x="986373" y="1600206"/>
            <a:ext cx="8909795" cy="4525963"/>
          </a:xfrm>
        </p:spPr>
        <p:txBody>
          <a:bodyPr/>
          <a:lstStyle/>
          <a:p>
            <a:r>
              <a:rPr lang="en-US" sz="2000" i="0" dirty="0"/>
              <a:t>GDPR – or the General Data Protection Regulation – replaces the Data Protection Act 1998, which itself followed the 1995 EU Data Protection Directive.</a:t>
            </a:r>
          </a:p>
          <a:p>
            <a:r>
              <a:rPr lang="en-US" sz="2800" b="1" dirty="0"/>
              <a:t>When does it apply?</a:t>
            </a:r>
          </a:p>
          <a:p>
            <a:r>
              <a:rPr lang="en-US" sz="2000" i="0" dirty="0"/>
              <a:t>The regulation came into force on 24 May 2016 but the law will not apply to businesses and organisations until 25 May 2018. Because it’s a regulation rather than a directive, it will apply automatically after this date, subject to any “derogations”. It’s not anticipated that these derogations will change the impact of GDPR on businesses or accountancy practices.</a:t>
            </a:r>
            <a:endParaRPr lang="en-US" sz="2800" dirty="0"/>
          </a:p>
        </p:txBody>
      </p:sp>
      <p:sp>
        <p:nvSpPr>
          <p:cNvPr id="4" name="Slide Number Placeholder 3">
            <a:extLst>
              <a:ext uri="{FF2B5EF4-FFF2-40B4-BE49-F238E27FC236}">
                <a16:creationId xmlns:a16="http://schemas.microsoft.com/office/drawing/2014/main" id="{AA22EDD1-9639-9441-8916-BC87F987D504}"/>
              </a:ext>
            </a:extLst>
          </p:cNvPr>
          <p:cNvSpPr>
            <a:spLocks noGrp="1"/>
          </p:cNvSpPr>
          <p:nvPr>
            <p:ph type="sldNum" sz="quarter" idx="12"/>
          </p:nvPr>
        </p:nvSpPr>
        <p:spPr/>
        <p:txBody>
          <a:bodyPr/>
          <a:lstStyle/>
          <a:p>
            <a:fld id="{930F68AE-F22E-A74C-A37C-BFE3562AA2C7}" type="slidenum">
              <a:rPr lang="en-US" smtClean="0"/>
              <a:t>12</a:t>
            </a:fld>
            <a:endParaRPr lang="en-US" dirty="0"/>
          </a:p>
        </p:txBody>
      </p:sp>
    </p:spTree>
    <p:extLst>
      <p:ext uri="{BB962C8B-B14F-4D97-AF65-F5344CB8AC3E}">
        <p14:creationId xmlns:p14="http://schemas.microsoft.com/office/powerpoint/2010/main" val="1652904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0E651-6D84-6A4B-BD71-400130AC1804}"/>
              </a:ext>
            </a:extLst>
          </p:cNvPr>
          <p:cNvSpPr>
            <a:spLocks noGrp="1"/>
          </p:cNvSpPr>
          <p:nvPr>
            <p:ph type="title"/>
          </p:nvPr>
        </p:nvSpPr>
        <p:spPr/>
        <p:txBody>
          <a:bodyPr/>
          <a:lstStyle/>
          <a:p>
            <a:r>
              <a:rPr lang="en-US" b="1" dirty="0"/>
              <a:t>Why is it needed?</a:t>
            </a:r>
          </a:p>
        </p:txBody>
      </p:sp>
      <p:sp>
        <p:nvSpPr>
          <p:cNvPr id="3" name="Content Placeholder 2">
            <a:extLst>
              <a:ext uri="{FF2B5EF4-FFF2-40B4-BE49-F238E27FC236}">
                <a16:creationId xmlns:a16="http://schemas.microsoft.com/office/drawing/2014/main" id="{18CD0B7E-1EC1-BA41-976E-7B93A084B86B}"/>
              </a:ext>
            </a:extLst>
          </p:cNvPr>
          <p:cNvSpPr>
            <a:spLocks noGrp="1"/>
          </p:cNvSpPr>
          <p:nvPr>
            <p:ph idx="1"/>
          </p:nvPr>
        </p:nvSpPr>
        <p:spPr/>
        <p:txBody>
          <a:bodyPr/>
          <a:lstStyle/>
          <a:p>
            <a:pPr marL="285750" indent="-285750">
              <a:buFont typeface="Arial" panose="020B0604020202020204" pitchFamily="34" charset="0"/>
              <a:buChar char="•"/>
            </a:pPr>
            <a:r>
              <a:rPr lang="en-US" sz="2000" i="0" dirty="0"/>
              <a:t>Internet and cloud technologies have grown rapidly since the EU Data Protection Directive of 1995, giving companies new ways of using and sharing the personal data that they collect. </a:t>
            </a:r>
          </a:p>
          <a:p>
            <a:pPr marL="285750" indent="-285750">
              <a:buFont typeface="Arial" panose="020B0604020202020204" pitchFamily="34" charset="0"/>
              <a:buChar char="•"/>
            </a:pPr>
            <a:r>
              <a:rPr lang="en-US" sz="2000" i="0" dirty="0"/>
              <a:t>As well as providing individuals with greater protection in this changed landscape, the EU also want to make data protection law identical across the single market.</a:t>
            </a:r>
          </a:p>
          <a:p>
            <a:r>
              <a:rPr lang="en-US" sz="2400" b="1" dirty="0"/>
              <a:t>What are the penalties for non-compliance?</a:t>
            </a:r>
          </a:p>
          <a:p>
            <a:r>
              <a:rPr lang="en-US" sz="2000" i="0" dirty="0"/>
              <a:t>There are fines of up to 4% of annual worldwide turnover or €20 million, whichever is greater.</a:t>
            </a:r>
          </a:p>
          <a:p>
            <a:r>
              <a:rPr lang="en-US" dirty="0"/>
              <a:t/>
            </a:r>
            <a:br>
              <a:rPr lang="en-US" dirty="0"/>
            </a:br>
            <a:endParaRPr lang="en-US" dirty="0"/>
          </a:p>
        </p:txBody>
      </p:sp>
      <p:sp>
        <p:nvSpPr>
          <p:cNvPr id="4" name="Slide Number Placeholder 3">
            <a:extLst>
              <a:ext uri="{FF2B5EF4-FFF2-40B4-BE49-F238E27FC236}">
                <a16:creationId xmlns:a16="http://schemas.microsoft.com/office/drawing/2014/main" id="{DBC682A8-6D9A-7447-858B-0C94349FF7D8}"/>
              </a:ext>
            </a:extLst>
          </p:cNvPr>
          <p:cNvSpPr>
            <a:spLocks noGrp="1"/>
          </p:cNvSpPr>
          <p:nvPr>
            <p:ph type="sldNum" sz="quarter" idx="12"/>
          </p:nvPr>
        </p:nvSpPr>
        <p:spPr/>
        <p:txBody>
          <a:bodyPr/>
          <a:lstStyle/>
          <a:p>
            <a:fld id="{930F68AE-F22E-A74C-A37C-BFE3562AA2C7}" type="slidenum">
              <a:rPr lang="en-US" smtClean="0"/>
              <a:t>13</a:t>
            </a:fld>
            <a:endParaRPr lang="en-US" dirty="0"/>
          </a:p>
        </p:txBody>
      </p:sp>
    </p:spTree>
    <p:extLst>
      <p:ext uri="{BB962C8B-B14F-4D97-AF65-F5344CB8AC3E}">
        <p14:creationId xmlns:p14="http://schemas.microsoft.com/office/powerpoint/2010/main" val="1679787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2E568-7F4D-644B-876A-4AD4A299EBD4}"/>
              </a:ext>
            </a:extLst>
          </p:cNvPr>
          <p:cNvSpPr>
            <a:spLocks noGrp="1"/>
          </p:cNvSpPr>
          <p:nvPr>
            <p:ph type="title"/>
          </p:nvPr>
        </p:nvSpPr>
        <p:spPr/>
        <p:txBody>
          <a:bodyPr/>
          <a:lstStyle/>
          <a:p>
            <a:r>
              <a:rPr lang="en-US" b="1" dirty="0"/>
              <a:t>How will GDPR affect accountancy practices?</a:t>
            </a:r>
          </a:p>
        </p:txBody>
      </p:sp>
      <p:sp>
        <p:nvSpPr>
          <p:cNvPr id="3" name="Content Placeholder 2">
            <a:extLst>
              <a:ext uri="{FF2B5EF4-FFF2-40B4-BE49-F238E27FC236}">
                <a16:creationId xmlns:a16="http://schemas.microsoft.com/office/drawing/2014/main" id="{B87F1596-C12A-854C-ACEF-BCAAA14CA4C8}"/>
              </a:ext>
            </a:extLst>
          </p:cNvPr>
          <p:cNvSpPr>
            <a:spLocks noGrp="1"/>
          </p:cNvSpPr>
          <p:nvPr>
            <p:ph idx="1"/>
          </p:nvPr>
        </p:nvSpPr>
        <p:spPr>
          <a:xfrm>
            <a:off x="986373" y="1600206"/>
            <a:ext cx="10239997" cy="4525963"/>
          </a:xfrm>
        </p:spPr>
        <p:txBody>
          <a:bodyPr/>
          <a:lstStyle/>
          <a:p>
            <a:pPr algn="just"/>
            <a:r>
              <a:rPr lang="en-US" sz="1600" dirty="0"/>
              <a:t>GDPR will apply to all organisations of any size that are resident in the EU, carry out business with EU residents or process any EU citizen’s personal information.</a:t>
            </a:r>
          </a:p>
          <a:p>
            <a:pPr algn="just"/>
            <a:r>
              <a:rPr lang="en-US" sz="1600" dirty="0"/>
              <a:t>For an accountancy practice, here are just a few of the types of data that will be covered by the regulations:</a:t>
            </a:r>
          </a:p>
          <a:p>
            <a:pPr marL="285750" indent="-285750">
              <a:buFont typeface="Arial" panose="020B0604020202020204" pitchFamily="34" charset="0"/>
              <a:buChar char="•"/>
            </a:pPr>
            <a:r>
              <a:rPr lang="en-US" i="0" dirty="0"/>
              <a:t>Data you hold in order to service your clients, for example:</a:t>
            </a:r>
          </a:p>
          <a:p>
            <a:pPr marL="569913" lvl="3" indent="-285750">
              <a:buFont typeface="Arial" panose="020B0604020202020204" pitchFamily="34" charset="0"/>
              <a:buChar char="•"/>
            </a:pPr>
            <a:r>
              <a:rPr lang="en-US" sz="2000" dirty="0"/>
              <a:t>Data in your practice management systems</a:t>
            </a:r>
          </a:p>
          <a:p>
            <a:pPr marL="569913" lvl="3" indent="-285750">
              <a:buFont typeface="Arial" panose="020B0604020202020204" pitchFamily="34" charset="0"/>
              <a:buChar char="•"/>
            </a:pPr>
            <a:r>
              <a:rPr lang="en-US" sz="2000" dirty="0"/>
              <a:t>Data in your compliance systems, including personal tax, bookkeeping, payroll and accounting data</a:t>
            </a:r>
          </a:p>
          <a:p>
            <a:pPr marL="569913" lvl="3" indent="-285750">
              <a:buFont typeface="Arial" panose="020B0604020202020204" pitchFamily="34" charset="0"/>
              <a:buChar char="•"/>
            </a:pPr>
            <a:r>
              <a:rPr lang="en-US" sz="2000" dirty="0"/>
              <a:t>Any working papers that support your compliance work which contain personal data</a:t>
            </a:r>
          </a:p>
          <a:p>
            <a:pPr marL="285750" indent="-285750">
              <a:buFont typeface="Arial" panose="020B0604020202020204" pitchFamily="34" charset="0"/>
              <a:buChar char="•"/>
            </a:pPr>
            <a:r>
              <a:rPr lang="en-US" i="0" dirty="0"/>
              <a:t>Any data you hold for marketing purposes</a:t>
            </a:r>
          </a:p>
          <a:p>
            <a:pPr marL="285750" indent="-285750">
              <a:buFont typeface="Arial" panose="020B0604020202020204" pitchFamily="34" charset="0"/>
              <a:buChar char="•"/>
            </a:pPr>
            <a:r>
              <a:rPr lang="en-US" i="0" dirty="0"/>
              <a:t>Emails and correspondence, both internal and external, since many of these will relate to clients and to their employees and will therefore contain personal data.</a:t>
            </a:r>
          </a:p>
          <a:p>
            <a:r>
              <a:rPr lang="en-US" dirty="0"/>
              <a:t/>
            </a:r>
            <a:br>
              <a:rPr lang="en-US" dirty="0"/>
            </a:br>
            <a:endParaRPr lang="en-US" sz="2300" dirty="0"/>
          </a:p>
          <a:p>
            <a:r>
              <a:rPr lang="en-US" dirty="0"/>
              <a:t/>
            </a:r>
            <a:br>
              <a:rPr lang="en-US" dirty="0"/>
            </a:br>
            <a:endParaRPr lang="en-US" dirty="0"/>
          </a:p>
          <a:p>
            <a:endParaRPr lang="en-US" dirty="0"/>
          </a:p>
        </p:txBody>
      </p:sp>
      <p:sp>
        <p:nvSpPr>
          <p:cNvPr id="4" name="Slide Number Placeholder 3">
            <a:extLst>
              <a:ext uri="{FF2B5EF4-FFF2-40B4-BE49-F238E27FC236}">
                <a16:creationId xmlns:a16="http://schemas.microsoft.com/office/drawing/2014/main" id="{D5C786B3-BAED-5A46-9640-811E3C3F34FF}"/>
              </a:ext>
            </a:extLst>
          </p:cNvPr>
          <p:cNvSpPr>
            <a:spLocks noGrp="1"/>
          </p:cNvSpPr>
          <p:nvPr>
            <p:ph type="sldNum" sz="quarter" idx="12"/>
          </p:nvPr>
        </p:nvSpPr>
        <p:spPr/>
        <p:txBody>
          <a:bodyPr/>
          <a:lstStyle/>
          <a:p>
            <a:fld id="{930F68AE-F22E-A74C-A37C-BFE3562AA2C7}" type="slidenum">
              <a:rPr lang="en-US" smtClean="0"/>
              <a:t>14</a:t>
            </a:fld>
            <a:endParaRPr lang="en-US" dirty="0"/>
          </a:p>
        </p:txBody>
      </p:sp>
    </p:spTree>
    <p:extLst>
      <p:ext uri="{BB962C8B-B14F-4D97-AF65-F5344CB8AC3E}">
        <p14:creationId xmlns:p14="http://schemas.microsoft.com/office/powerpoint/2010/main" val="2073757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90A63-9667-0944-BEA9-627F120DC0C7}"/>
              </a:ext>
            </a:extLst>
          </p:cNvPr>
          <p:cNvSpPr>
            <a:spLocks noGrp="1"/>
          </p:cNvSpPr>
          <p:nvPr>
            <p:ph type="title"/>
          </p:nvPr>
        </p:nvSpPr>
        <p:spPr/>
        <p:txBody>
          <a:bodyPr/>
          <a:lstStyle/>
          <a:p>
            <a:r>
              <a:rPr lang="en-US" b="1" dirty="0"/>
              <a:t>How will GDPR affect accountancy practices?</a:t>
            </a:r>
          </a:p>
        </p:txBody>
      </p:sp>
      <p:sp>
        <p:nvSpPr>
          <p:cNvPr id="3" name="Content Placeholder 2">
            <a:extLst>
              <a:ext uri="{FF2B5EF4-FFF2-40B4-BE49-F238E27FC236}">
                <a16:creationId xmlns:a16="http://schemas.microsoft.com/office/drawing/2014/main" id="{1848D7D5-93D4-E147-88BA-F7BB07B28830}"/>
              </a:ext>
            </a:extLst>
          </p:cNvPr>
          <p:cNvSpPr>
            <a:spLocks noGrp="1"/>
          </p:cNvSpPr>
          <p:nvPr>
            <p:ph idx="1"/>
          </p:nvPr>
        </p:nvSpPr>
        <p:spPr>
          <a:xfrm>
            <a:off x="986373" y="1600206"/>
            <a:ext cx="10517369" cy="4525963"/>
          </a:xfrm>
        </p:spPr>
        <p:txBody>
          <a:bodyPr/>
          <a:lstStyle/>
          <a:p>
            <a:r>
              <a:rPr lang="en-US" i="0" dirty="0"/>
              <a:t>GDPR imposes a number of obligations on you in relation to this data. In summary, they are:</a:t>
            </a:r>
          </a:p>
          <a:p>
            <a:pPr marL="285750" indent="-285750">
              <a:buFont typeface="Arial" panose="020B0604020202020204" pitchFamily="34" charset="0"/>
              <a:buChar char="•"/>
            </a:pPr>
            <a:r>
              <a:rPr lang="en-US" i="0" dirty="0"/>
              <a:t>You must have precise knowledge of the data you hold and process, its geography, security usage and composition:</a:t>
            </a:r>
          </a:p>
          <a:p>
            <a:pPr marL="569913" lvl="3" indent="-285750">
              <a:buFont typeface="Arial" panose="020B0604020202020204" pitchFamily="34" charset="0"/>
              <a:buChar char="•"/>
            </a:pPr>
            <a:r>
              <a:rPr lang="en-US" sz="1900" dirty="0"/>
              <a:t>Is it personal, prohibited, client-related or employee-related?</a:t>
            </a:r>
          </a:p>
          <a:p>
            <a:pPr marL="569913" lvl="3" indent="-285750">
              <a:buFont typeface="Arial" panose="020B0604020202020204" pitchFamily="34" charset="0"/>
              <a:buChar char="•"/>
            </a:pPr>
            <a:r>
              <a:rPr lang="en-US" sz="1900" dirty="0"/>
              <a:t>How is it captured - is it permitted by law or by the client?</a:t>
            </a:r>
          </a:p>
          <a:p>
            <a:pPr marL="285750" indent="-285750">
              <a:buFont typeface="Arial" panose="020B0604020202020204" pitchFamily="34" charset="0"/>
              <a:buChar char="•"/>
            </a:pPr>
            <a:r>
              <a:rPr lang="en-US" i="0" dirty="0"/>
              <a:t>You must be able to provide information on how the data is used and on the rights of individuals regarding their data</a:t>
            </a:r>
          </a:p>
          <a:p>
            <a:pPr marL="285750" indent="-285750">
              <a:buFont typeface="Arial" panose="020B0604020202020204" pitchFamily="34" charset="0"/>
              <a:buChar char="•"/>
            </a:pPr>
            <a:r>
              <a:rPr lang="en-US" i="0" dirty="0"/>
              <a:t>You must demonstrate that you are managing personal data in a manner compliant with the regulations and be able to supply, on request, the details of the data you hold and how it has been used</a:t>
            </a:r>
          </a:p>
          <a:p>
            <a:pPr marL="285750" indent="-285750">
              <a:buFont typeface="Arial" panose="020B0604020202020204" pitchFamily="34" charset="0"/>
              <a:buChar char="•"/>
            </a:pPr>
            <a:r>
              <a:rPr lang="en-US" i="0" dirty="0"/>
              <a:t>You have to be able to erase every instance of an individual’s data in compliance with the right to be forgotten (including data held in backups)</a:t>
            </a:r>
          </a:p>
          <a:p>
            <a:pPr marL="285750" indent="-285750">
              <a:buFont typeface="Arial" panose="020B0604020202020204" pitchFamily="34" charset="0"/>
              <a:buChar char="•"/>
            </a:pPr>
            <a:r>
              <a:rPr lang="en-US" i="0" dirty="0"/>
              <a:t>You must offer storage or conversion of data in a format that allows portability to other data processors</a:t>
            </a:r>
          </a:p>
          <a:p>
            <a:endParaRPr lang="en-US" dirty="0"/>
          </a:p>
        </p:txBody>
      </p:sp>
      <p:sp>
        <p:nvSpPr>
          <p:cNvPr id="4" name="Slide Number Placeholder 3">
            <a:extLst>
              <a:ext uri="{FF2B5EF4-FFF2-40B4-BE49-F238E27FC236}">
                <a16:creationId xmlns:a16="http://schemas.microsoft.com/office/drawing/2014/main" id="{AF336E8B-1A77-8945-8456-40CBF076FC46}"/>
              </a:ext>
            </a:extLst>
          </p:cNvPr>
          <p:cNvSpPr>
            <a:spLocks noGrp="1"/>
          </p:cNvSpPr>
          <p:nvPr>
            <p:ph type="sldNum" sz="quarter" idx="12"/>
          </p:nvPr>
        </p:nvSpPr>
        <p:spPr/>
        <p:txBody>
          <a:bodyPr/>
          <a:lstStyle/>
          <a:p>
            <a:fld id="{930F68AE-F22E-A74C-A37C-BFE3562AA2C7}" type="slidenum">
              <a:rPr lang="en-US" smtClean="0"/>
              <a:t>15</a:t>
            </a:fld>
            <a:endParaRPr lang="en-US" dirty="0"/>
          </a:p>
        </p:txBody>
      </p:sp>
    </p:spTree>
    <p:extLst>
      <p:ext uri="{BB962C8B-B14F-4D97-AF65-F5344CB8AC3E}">
        <p14:creationId xmlns:p14="http://schemas.microsoft.com/office/powerpoint/2010/main" val="1089522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16</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9971679" cy="5047536"/>
          </a:xfrm>
          <a:prstGeom prst="rect">
            <a:avLst/>
          </a:prstGeom>
        </p:spPr>
        <p:txBody>
          <a:bodyPr wrap="square">
            <a:spAutoFit/>
          </a:bodyPr>
          <a:lstStyle/>
          <a:p>
            <a:r>
              <a:rPr lang="en-US" sz="2400" b="1" dirty="0">
                <a:solidFill>
                  <a:srgbClr val="B4305B"/>
                </a:solidFill>
                <a:latin typeface="Helvetica" pitchFamily="2" charset="0"/>
              </a:rPr>
              <a:t>Defining High-risk Data and Impact Assessments</a:t>
            </a:r>
          </a:p>
          <a:p>
            <a:r>
              <a:rPr lang="en-US" sz="2000" dirty="0">
                <a:latin typeface="Helvetica" pitchFamily="2" charset="0"/>
              </a:rPr>
              <a:t>Companies must conduct data protection impact assessments (DPIAs) when using new technologies for any data deemed of high risk to the rights and freedoms of EU citizens. Those assessments also must describe how the company is addressing the risk through systematic and extensive processing or monitoring activities. This is akin to a risk assessment, which assesses the risk and measures in place to address it. </a:t>
            </a:r>
          </a:p>
          <a:p>
            <a:endParaRPr lang="en-US" sz="2000" dirty="0">
              <a:latin typeface="Helvetica" pitchFamily="2" charset="0"/>
            </a:endParaRPr>
          </a:p>
          <a:p>
            <a:r>
              <a:rPr lang="en-US" sz="2000" dirty="0">
                <a:latin typeface="Helvetica" pitchFamily="2" charset="0"/>
              </a:rPr>
              <a:t>These are the primary COBIT processes to consider:</a:t>
            </a:r>
          </a:p>
          <a:p>
            <a:r>
              <a:rPr lang="en-US" sz="2000" dirty="0">
                <a:latin typeface="Helvetica" pitchFamily="2" charset="0"/>
              </a:rPr>
              <a:t>• EDM02 Ensure Benefits Delivery</a:t>
            </a:r>
          </a:p>
          <a:p>
            <a:r>
              <a:rPr lang="en-US" sz="2000" dirty="0">
                <a:latin typeface="Helvetica" pitchFamily="2" charset="0"/>
              </a:rPr>
              <a:t>• EDM04 Ensure Risk Optimization</a:t>
            </a:r>
          </a:p>
          <a:p>
            <a:r>
              <a:rPr lang="en-US" sz="2000" dirty="0">
                <a:latin typeface="Helvetica" pitchFamily="2" charset="0"/>
              </a:rPr>
              <a:t>• APO11 Manage Quality</a:t>
            </a:r>
          </a:p>
          <a:p>
            <a:r>
              <a:rPr lang="en-US" sz="2000" dirty="0">
                <a:latin typeface="Helvetica" pitchFamily="2" charset="0"/>
              </a:rPr>
              <a:t>• APO12 Manage Risk</a:t>
            </a:r>
          </a:p>
          <a:p>
            <a:r>
              <a:rPr lang="en-US" sz="2000" dirty="0">
                <a:latin typeface="Helvetica" pitchFamily="2" charset="0"/>
              </a:rPr>
              <a:t>• APO13 Manage Security</a:t>
            </a:r>
          </a:p>
          <a:p>
            <a:r>
              <a:rPr lang="en-US" sz="2000" dirty="0">
                <a:latin typeface="Helvetica" pitchFamily="2" charset="0"/>
              </a:rPr>
              <a:t>• DSS05 Manage Security Services</a:t>
            </a:r>
          </a:p>
          <a:p>
            <a:r>
              <a:rPr lang="en-US" sz="2000" dirty="0">
                <a:latin typeface="Helvetica" pitchFamily="2" charset="0"/>
              </a:rPr>
              <a:t>• DSS06 Manage Business Process Controls</a:t>
            </a:r>
          </a:p>
          <a:p>
            <a:endParaRPr lang="en-US" dirty="0">
              <a:solidFill>
                <a:srgbClr val="76777A"/>
              </a:solidFill>
              <a:effectLst/>
              <a:latin typeface="Helvetica" pitchFamily="2" charset="0"/>
            </a:endParaRPr>
          </a:p>
        </p:txBody>
      </p:sp>
    </p:spTree>
    <p:extLst>
      <p:ext uri="{BB962C8B-B14F-4D97-AF65-F5344CB8AC3E}">
        <p14:creationId xmlns:p14="http://schemas.microsoft.com/office/powerpoint/2010/main" val="2337439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17</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7109639"/>
          </a:xfrm>
          <a:prstGeom prst="rect">
            <a:avLst/>
          </a:prstGeom>
        </p:spPr>
        <p:txBody>
          <a:bodyPr wrap="square">
            <a:spAutoFit/>
          </a:bodyPr>
          <a:lstStyle/>
          <a:p>
            <a:r>
              <a:rPr lang="en-US" sz="2400" b="1" dirty="0">
                <a:solidFill>
                  <a:schemeClr val="accent2"/>
                </a:solidFill>
              </a:rPr>
              <a:t>Protection, Processing and Storing of Personal Data</a:t>
            </a:r>
          </a:p>
          <a:p>
            <a:r>
              <a:rPr lang="en-US" dirty="0"/>
              <a:t>For each individual, all personal data must be processed transparently, and only for the purpose specified. Companies must provide a “reasonable” level of data protection and privacy. Data must be processed securely to protect against unauthorized access, loss or damage. This must be done using appropriate technical/organizational measures.</a:t>
            </a:r>
          </a:p>
          <a:p>
            <a:endParaRPr lang="en-US" dirty="0"/>
          </a:p>
          <a:p>
            <a:r>
              <a:rPr lang="en-US" dirty="0"/>
              <a:t>GDPR does not define what that means, but it is safe to presume that if the data are lost or stolen, the enterprise is clearly in breach of compliance. These are the primary</a:t>
            </a:r>
          </a:p>
          <a:p>
            <a:r>
              <a:rPr lang="en-US" dirty="0"/>
              <a:t>COBIT processes to consider:</a:t>
            </a:r>
          </a:p>
          <a:p>
            <a:r>
              <a:rPr lang="en-US" dirty="0"/>
              <a:t>• EDM05 Ensure Stakeholder Transparency</a:t>
            </a:r>
          </a:p>
          <a:p>
            <a:r>
              <a:rPr lang="en-US" dirty="0"/>
              <a:t>• APO01 Manage the IT Management Framework</a:t>
            </a:r>
          </a:p>
          <a:p>
            <a:r>
              <a:rPr lang="en-US" dirty="0"/>
              <a:t>• APO02 Manage Strategy</a:t>
            </a:r>
          </a:p>
          <a:p>
            <a:r>
              <a:rPr lang="en-US" dirty="0"/>
              <a:t>• APO03 Manage Enterprise Architecture</a:t>
            </a:r>
          </a:p>
          <a:p>
            <a:r>
              <a:rPr lang="en-US" dirty="0"/>
              <a:t>• APO10 Manage Suppliers</a:t>
            </a:r>
          </a:p>
          <a:p>
            <a:r>
              <a:rPr lang="en-US" dirty="0"/>
              <a:t>• BAI01 Manage Programs and Projects</a:t>
            </a:r>
          </a:p>
          <a:p>
            <a:r>
              <a:rPr lang="en-US" dirty="0"/>
              <a:t>• BAI02 Manage Requirements Definition</a:t>
            </a:r>
          </a:p>
          <a:p>
            <a:r>
              <a:rPr lang="en-US" dirty="0"/>
              <a:t>• BAI03 Manage Solutions Identification and Build</a:t>
            </a:r>
          </a:p>
          <a:p>
            <a:r>
              <a:rPr lang="en-US" dirty="0"/>
              <a:t>• BAI04 Manage Availability and Capacity</a:t>
            </a:r>
          </a:p>
          <a:p>
            <a:r>
              <a:rPr lang="en-US" dirty="0"/>
              <a:t>• BAI06 Manage Changes</a:t>
            </a:r>
          </a:p>
          <a:p>
            <a:r>
              <a:rPr lang="en-US" dirty="0"/>
              <a:t>• BAI07 Manage Change Acceptance and Transitioning</a:t>
            </a:r>
          </a:p>
          <a:p>
            <a:r>
              <a:rPr lang="en-US" dirty="0"/>
              <a:t>• BAI08 Manage Knowledge</a:t>
            </a:r>
          </a:p>
          <a:p>
            <a:r>
              <a:rPr lang="en-US" dirty="0"/>
              <a:t>• BAI09 Manage Assets</a:t>
            </a:r>
          </a:p>
          <a:p>
            <a:r>
              <a:rPr lang="en-US" dirty="0"/>
              <a:t>• BAI10 Manage Configuration</a:t>
            </a:r>
          </a:p>
          <a:p>
            <a:endParaRPr lang="en-US" dirty="0"/>
          </a:p>
          <a:p>
            <a:endParaRPr lang="en-US" dirty="0">
              <a:solidFill>
                <a:srgbClr val="76777A"/>
              </a:solidFill>
              <a:effectLst/>
              <a:latin typeface="Helvetica" pitchFamily="2" charset="0"/>
            </a:endParaRPr>
          </a:p>
        </p:txBody>
      </p:sp>
    </p:spTree>
    <p:extLst>
      <p:ext uri="{BB962C8B-B14F-4D97-AF65-F5344CB8AC3E}">
        <p14:creationId xmlns:p14="http://schemas.microsoft.com/office/powerpoint/2010/main" val="1741337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18</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5078313"/>
          </a:xfrm>
          <a:prstGeom prst="rect">
            <a:avLst/>
          </a:prstGeom>
        </p:spPr>
        <p:txBody>
          <a:bodyPr wrap="square">
            <a:spAutoFit/>
          </a:bodyPr>
          <a:lstStyle/>
          <a:p>
            <a:r>
              <a:rPr lang="en-US" sz="2400" b="1" dirty="0">
                <a:solidFill>
                  <a:schemeClr val="accent2"/>
                </a:solidFill>
                <a:latin typeface="Helvetica" pitchFamily="2" charset="0"/>
              </a:rPr>
              <a:t>Consent, Portability, Right to Access and Right To Be Forgotten</a:t>
            </a:r>
          </a:p>
          <a:p>
            <a:r>
              <a:rPr lang="en-US" sz="2000" dirty="0">
                <a:latin typeface="Helvetica" pitchFamily="2" charset="0"/>
              </a:rPr>
              <a:t>Individuals must provide consent regarding the personal data being stored, and those individuals have the right to know, upon request, what personal data a company is using and how the data are being used. An EU citizen may transfer his/her personal data from one company to another upon request in a machine-readable format. Furthermore, companies will stop processing and/or delete personal data upon an EU citizen’s request. This requirement goes one step further: allowing the EU citizen the right to be forgotten by having personal data deleted upon request. These are the primary COBIT processes</a:t>
            </a:r>
          </a:p>
          <a:p>
            <a:r>
              <a:rPr lang="en-US" sz="2000" dirty="0">
                <a:latin typeface="Helvetica" pitchFamily="2" charset="0"/>
              </a:rPr>
              <a:t>to consider:</a:t>
            </a:r>
          </a:p>
          <a:p>
            <a:r>
              <a:rPr lang="en-US" sz="2000" dirty="0">
                <a:latin typeface="Helvetica" pitchFamily="2" charset="0"/>
              </a:rPr>
              <a:t>• EDM05 Ensure Stakeholder Transparency</a:t>
            </a:r>
          </a:p>
          <a:p>
            <a:r>
              <a:rPr lang="en-US" sz="2000" dirty="0">
                <a:latin typeface="Helvetica" pitchFamily="2" charset="0"/>
              </a:rPr>
              <a:t>• APO01 Manage the IT Management Framework</a:t>
            </a:r>
          </a:p>
          <a:p>
            <a:r>
              <a:rPr lang="en-US" sz="2000" dirty="0">
                <a:latin typeface="Helvetica" pitchFamily="2" charset="0"/>
              </a:rPr>
              <a:t>• APO08 Manage Relationships</a:t>
            </a:r>
          </a:p>
          <a:p>
            <a:r>
              <a:rPr lang="en-US" sz="2000" dirty="0">
                <a:latin typeface="Helvetica" pitchFamily="2" charset="0"/>
              </a:rPr>
              <a:t>• APO09 Manage Service Agreements</a:t>
            </a:r>
          </a:p>
          <a:p>
            <a:r>
              <a:rPr lang="en-US" sz="2000" dirty="0">
                <a:latin typeface="Helvetica" pitchFamily="2" charset="0"/>
              </a:rPr>
              <a:t>• APO10 Manage Suppliers</a:t>
            </a:r>
          </a:p>
          <a:p>
            <a:r>
              <a:rPr lang="en-US" sz="2000" dirty="0">
                <a:latin typeface="Helvetica" pitchFamily="2" charset="0"/>
              </a:rPr>
              <a:t>• BAI08 Manage Knowledge</a:t>
            </a:r>
          </a:p>
          <a:p>
            <a:endParaRPr lang="en-US" sz="2000" dirty="0">
              <a:solidFill>
                <a:srgbClr val="76777A"/>
              </a:solidFill>
              <a:effectLst/>
              <a:latin typeface="Helvetica" pitchFamily="2" charset="0"/>
            </a:endParaRPr>
          </a:p>
        </p:txBody>
      </p:sp>
    </p:spTree>
    <p:extLst>
      <p:ext uri="{BB962C8B-B14F-4D97-AF65-F5344CB8AC3E}">
        <p14:creationId xmlns:p14="http://schemas.microsoft.com/office/powerpoint/2010/main" val="3024522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19</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3231654"/>
          </a:xfrm>
          <a:prstGeom prst="rect">
            <a:avLst/>
          </a:prstGeom>
        </p:spPr>
        <p:txBody>
          <a:bodyPr wrap="square">
            <a:spAutoFit/>
          </a:bodyPr>
          <a:lstStyle/>
          <a:p>
            <a:r>
              <a:rPr lang="en-US" sz="2400" b="1" dirty="0">
                <a:solidFill>
                  <a:schemeClr val="accent2"/>
                </a:solidFill>
                <a:latin typeface="Helvetica" pitchFamily="2" charset="0"/>
              </a:rPr>
              <a:t>Appointment of Data Protection Officers</a:t>
            </a:r>
          </a:p>
          <a:p>
            <a:r>
              <a:rPr lang="en-US" sz="2000" dirty="0"/>
              <a:t>Some companies must appoint a data protection officer (DPO), who oversees the company’s data security strategy and overall GDPR compliance. Which enterprises are required to have a DPO? The requirement applies to those that process or store large amounts of EU citizen data, process or store personal data, regularly monitor data subjects, or are public authorities.</a:t>
            </a:r>
          </a:p>
          <a:p>
            <a:r>
              <a:rPr lang="en-US" sz="2000" dirty="0"/>
              <a:t>These are the primary COBIT processes to consider:</a:t>
            </a:r>
          </a:p>
          <a:p>
            <a:r>
              <a:rPr lang="en-US" sz="2000" dirty="0"/>
              <a:t>• EDM01 Ensure Governance Framework Setting and Maintenance</a:t>
            </a:r>
          </a:p>
          <a:p>
            <a:r>
              <a:rPr lang="en-US" sz="2000" dirty="0"/>
              <a:t>• APO07 Manage Human Resources</a:t>
            </a:r>
          </a:p>
          <a:p>
            <a:r>
              <a:rPr lang="en-US" sz="2000" dirty="0"/>
              <a:t>• BAI05 Manage Organizational Change Enablement</a:t>
            </a:r>
          </a:p>
          <a:p>
            <a:endParaRPr lang="en-US" sz="2000" dirty="0">
              <a:solidFill>
                <a:srgbClr val="76777A"/>
              </a:solidFill>
              <a:effectLst/>
              <a:latin typeface="Helvetica" pitchFamily="2" charset="0"/>
            </a:endParaRPr>
          </a:p>
        </p:txBody>
      </p:sp>
    </p:spTree>
    <p:extLst>
      <p:ext uri="{BB962C8B-B14F-4D97-AF65-F5344CB8AC3E}">
        <p14:creationId xmlns:p14="http://schemas.microsoft.com/office/powerpoint/2010/main" val="235016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AP.png"/>
          <p:cNvPicPr>
            <a:picLocks noChangeAspect="1"/>
          </p:cNvPicPr>
          <p:nvPr/>
        </p:nvPicPr>
        <p:blipFill rotWithShape="1">
          <a:blip r:embed="rId3">
            <a:alphaModFix amt="23000"/>
            <a:extLst>
              <a:ext uri="{28A0092B-C50C-407E-A947-70E740481C1C}">
                <a14:useLocalDpi xmlns:a14="http://schemas.microsoft.com/office/drawing/2010/main"/>
              </a:ext>
            </a:extLst>
          </a:blip>
          <a:stretch/>
        </p:blipFill>
        <p:spPr>
          <a:xfrm>
            <a:off x="5443886" y="8803"/>
            <a:ext cx="6744939" cy="3883042"/>
          </a:xfrm>
          <a:prstGeom prst="rect">
            <a:avLst/>
          </a:prstGeom>
          <a:effectLst/>
        </p:spPr>
      </p:pic>
      <p:sp>
        <p:nvSpPr>
          <p:cNvPr id="2" name="Title 1"/>
          <p:cNvSpPr>
            <a:spLocks noGrp="1"/>
          </p:cNvSpPr>
          <p:nvPr>
            <p:ph type="title"/>
          </p:nvPr>
        </p:nvSpPr>
        <p:spPr/>
        <p:txBody>
          <a:bodyPr anchor="ctr"/>
          <a:lstStyle/>
          <a:p>
            <a:r>
              <a:rPr lang="en-US" dirty="0"/>
              <a:t>FOOD FOR THOUGHT AS AUDITORS NOT ONLY AS IFRS AUDITORS</a:t>
            </a:r>
          </a:p>
        </p:txBody>
      </p:sp>
      <p:sp>
        <p:nvSpPr>
          <p:cNvPr id="5" name="Content Placeholder 2"/>
          <p:cNvSpPr>
            <a:spLocks noGrp="1"/>
          </p:cNvSpPr>
          <p:nvPr>
            <p:ph idx="1"/>
          </p:nvPr>
        </p:nvSpPr>
        <p:spPr>
          <a:xfrm>
            <a:off x="986372" y="1600206"/>
            <a:ext cx="10473315" cy="4525963"/>
          </a:xfrm>
        </p:spPr>
        <p:txBody>
          <a:bodyPr anchor="ctr"/>
          <a:lstStyle/>
          <a:p>
            <a:r>
              <a:rPr lang="en-US" sz="3200" dirty="0"/>
              <a:t>“People don’t usually talk about auditing and innovation in the same breath. But, if we are going to continue to be an important function we need to think innovatively about how we adapt given the pace of change.”</a:t>
            </a:r>
          </a:p>
          <a:p>
            <a:pPr>
              <a:spcBef>
                <a:spcPts val="1200"/>
              </a:spcBef>
              <a:spcAft>
                <a:spcPts val="1200"/>
              </a:spcAft>
            </a:pPr>
            <a:endParaRPr lang="en-US" dirty="0"/>
          </a:p>
        </p:txBody>
      </p:sp>
      <p:sp>
        <p:nvSpPr>
          <p:cNvPr id="4" name="Slide Number Placeholder 3"/>
          <p:cNvSpPr>
            <a:spLocks noGrp="1"/>
          </p:cNvSpPr>
          <p:nvPr>
            <p:ph type="sldNum" sz="quarter" idx="12"/>
          </p:nvPr>
        </p:nvSpPr>
        <p:spPr/>
        <p:txBody>
          <a:bodyPr/>
          <a:lstStyle/>
          <a:p>
            <a:fld id="{930F68AE-F22E-A74C-A37C-BFE3562AA2C7}" type="slidenum">
              <a:rPr lang="en-US" smtClean="0"/>
              <a:pPr/>
              <a:t>2</a:t>
            </a:fld>
            <a:endParaRPr lang="en-US" dirty="0"/>
          </a:p>
        </p:txBody>
      </p:sp>
      <p:sp>
        <p:nvSpPr>
          <p:cNvPr id="6" name="Content Placeholder 2"/>
          <p:cNvSpPr>
            <a:spLocks noGrp="1"/>
          </p:cNvSpPr>
          <p:nvPr/>
        </p:nvSpPr>
        <p:spPr>
          <a:xfrm>
            <a:off x="986372" y="2505609"/>
            <a:ext cx="7954433" cy="4352391"/>
          </a:xfrm>
          <a:prstGeom prst="rect">
            <a:avLst/>
          </a:prstGeom>
        </p:spPr>
        <p:txBody>
          <a:bodyPr vert="horz" lIns="0" tIns="0" rIns="0" bIns="0" rtlCol="0">
            <a:normAutofit/>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spcBef>
                <a:spcPts val="0"/>
              </a:spcBef>
            </a:pPr>
            <a:endParaRPr lang="en-US" sz="1600" dirty="0">
              <a:solidFill>
                <a:schemeClr val="tx1">
                  <a:lumMod val="75000"/>
                  <a:lumOff val="25000"/>
                </a:schemeClr>
              </a:solidFill>
              <a:cs typeface="Gotham-Book"/>
            </a:endParaRPr>
          </a:p>
        </p:txBody>
      </p:sp>
    </p:spTree>
    <p:extLst>
      <p:ext uri="{BB962C8B-B14F-4D97-AF65-F5344CB8AC3E}">
        <p14:creationId xmlns:p14="http://schemas.microsoft.com/office/powerpoint/2010/main" val="1539702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20</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4154984"/>
          </a:xfrm>
          <a:prstGeom prst="rect">
            <a:avLst/>
          </a:prstGeom>
        </p:spPr>
        <p:txBody>
          <a:bodyPr wrap="square">
            <a:spAutoFit/>
          </a:bodyPr>
          <a:lstStyle/>
          <a:p>
            <a:r>
              <a:rPr lang="en-US" sz="2400" b="1" dirty="0">
                <a:solidFill>
                  <a:srgbClr val="931141"/>
                </a:solidFill>
              </a:rPr>
              <a:t>Reporting Data Breaches</a:t>
            </a:r>
          </a:p>
          <a:p>
            <a:r>
              <a:rPr lang="en-US" sz="2000" dirty="0"/>
              <a:t>Enterprises (more specifically, data controllers) are required to notify data protection authorities within 72 hours of discovering a breach. Data processors would typically discover a breach and would be responsible for notifying the controller. Many organizations already have these procedures in place, but few actually conduct tests to ensure the standards are met. These are the primary COBIT processes to consider:</a:t>
            </a:r>
          </a:p>
          <a:p>
            <a:r>
              <a:rPr lang="en-US" sz="2000" dirty="0"/>
              <a:t>• DSS01 Manage Operations</a:t>
            </a:r>
          </a:p>
          <a:p>
            <a:r>
              <a:rPr lang="en-US" sz="2000" dirty="0"/>
              <a:t>• DSS02 Manage Service Requests and Incidents</a:t>
            </a:r>
          </a:p>
          <a:p>
            <a:r>
              <a:rPr lang="en-US" sz="2000" dirty="0"/>
              <a:t>• DSS03 Manage Problems</a:t>
            </a:r>
          </a:p>
          <a:p>
            <a:r>
              <a:rPr lang="en-US" sz="2000" dirty="0"/>
              <a:t>• DSS04 Manage Continuity</a:t>
            </a:r>
          </a:p>
          <a:p>
            <a:r>
              <a:rPr lang="en-US" sz="2000" dirty="0"/>
              <a:t>• DSS05 Manage Security Services</a:t>
            </a:r>
          </a:p>
          <a:p>
            <a:r>
              <a:rPr lang="en-US" sz="2000" dirty="0"/>
              <a:t>• DSS06 Manage Business Process Controls</a:t>
            </a:r>
          </a:p>
          <a:p>
            <a:endParaRPr lang="en-US" sz="2000" dirty="0">
              <a:solidFill>
                <a:srgbClr val="76777A"/>
              </a:solidFill>
              <a:effectLst/>
              <a:latin typeface="Helvetica" pitchFamily="2" charset="0"/>
            </a:endParaRPr>
          </a:p>
        </p:txBody>
      </p:sp>
    </p:spTree>
    <p:extLst>
      <p:ext uri="{BB962C8B-B14F-4D97-AF65-F5344CB8AC3E}">
        <p14:creationId xmlns:p14="http://schemas.microsoft.com/office/powerpoint/2010/main" val="1123458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21</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3847207"/>
          </a:xfrm>
          <a:prstGeom prst="rect">
            <a:avLst/>
          </a:prstGeom>
        </p:spPr>
        <p:txBody>
          <a:bodyPr wrap="square">
            <a:spAutoFit/>
          </a:bodyPr>
          <a:lstStyle/>
          <a:p>
            <a:r>
              <a:rPr lang="en-US" sz="2400" b="1" dirty="0">
                <a:solidFill>
                  <a:srgbClr val="931141"/>
                </a:solidFill>
              </a:rPr>
              <a:t>Ensuring Regulatory Compliance</a:t>
            </a:r>
          </a:p>
          <a:p>
            <a:r>
              <a:rPr lang="en-US" sz="2000" dirty="0"/>
              <a:t>To ensure proper compliance to the legislation, organizations need to constantly monitor, evaluate and assess their controls and continually investigate improvements in terms of innovative technologies and ideas. Organizations must provide assurance that they follow the stated requirements. These are the primary COBIT processes to consider:</a:t>
            </a:r>
          </a:p>
          <a:p>
            <a:r>
              <a:rPr lang="en-US" sz="2000" dirty="0"/>
              <a:t>• APO04 Manage Innovation</a:t>
            </a:r>
          </a:p>
          <a:p>
            <a:r>
              <a:rPr lang="en-US" sz="2000" dirty="0"/>
              <a:t>• APO05 Manage Portfolio</a:t>
            </a:r>
          </a:p>
          <a:p>
            <a:r>
              <a:rPr lang="en-US" sz="2000" dirty="0"/>
              <a:t>• APO06 Manage Budget and Costs</a:t>
            </a:r>
          </a:p>
          <a:p>
            <a:r>
              <a:rPr lang="en-US" sz="2000" dirty="0"/>
              <a:t>• MEA01 Monitor, Evaluate and Assess Performance and Conformance</a:t>
            </a:r>
          </a:p>
          <a:p>
            <a:r>
              <a:rPr lang="en-US" sz="2000" dirty="0"/>
              <a:t>• MEA02 Monitor, Evaluate and Assess the System of Internal Control</a:t>
            </a:r>
          </a:p>
          <a:p>
            <a:r>
              <a:rPr lang="en-US" sz="2000" dirty="0"/>
              <a:t>• MEA03 Monitor, Evaluate and Assess Compliance With External Requirements</a:t>
            </a:r>
          </a:p>
          <a:p>
            <a:endParaRPr lang="en-US" sz="2000" dirty="0">
              <a:solidFill>
                <a:srgbClr val="76777A"/>
              </a:solidFill>
              <a:effectLst/>
              <a:latin typeface="Helvetica" pitchFamily="2" charset="0"/>
            </a:endParaRPr>
          </a:p>
        </p:txBody>
      </p:sp>
    </p:spTree>
    <p:extLst>
      <p:ext uri="{BB962C8B-B14F-4D97-AF65-F5344CB8AC3E}">
        <p14:creationId xmlns:p14="http://schemas.microsoft.com/office/powerpoint/2010/main" val="8614675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blip>
          <a:stretch>
            <a:fillRect/>
          </a:stretch>
        </p:blipFill>
        <p:spPr>
          <a:xfrm>
            <a:off x="0" y="-1"/>
            <a:ext cx="12188825" cy="8125883"/>
          </a:xfrm>
          <a:prstGeom prst="rect">
            <a:avLst/>
          </a:prstGeom>
        </p:spPr>
      </p:pic>
      <p:sp>
        <p:nvSpPr>
          <p:cNvPr id="2" name="Title 1"/>
          <p:cNvSpPr>
            <a:spLocks noGrp="1"/>
          </p:cNvSpPr>
          <p:nvPr>
            <p:ph type="title"/>
          </p:nvPr>
        </p:nvSpPr>
        <p:spPr/>
        <p:txBody>
          <a:bodyPr anchor="ctr"/>
          <a:lstStyle/>
          <a:p>
            <a:r>
              <a:rPr lang="en-US" dirty="0"/>
              <a:t>How COBIT Can Help With GDPR Compliance</a:t>
            </a:r>
          </a:p>
        </p:txBody>
      </p:sp>
      <p:sp>
        <p:nvSpPr>
          <p:cNvPr id="4" name="Slide Number Placeholder 3"/>
          <p:cNvSpPr>
            <a:spLocks noGrp="1"/>
          </p:cNvSpPr>
          <p:nvPr>
            <p:ph type="sldNum" sz="quarter" idx="12"/>
          </p:nvPr>
        </p:nvSpPr>
        <p:spPr/>
        <p:txBody>
          <a:bodyPr/>
          <a:lstStyle/>
          <a:p>
            <a:fld id="{930F68AE-F22E-A74C-A37C-BFE3562AA2C7}" type="slidenum">
              <a:rPr lang="en-US" smtClean="0"/>
              <a:t>22</a:t>
            </a:fld>
            <a:endParaRPr lang="en-US" dirty="0"/>
          </a:p>
        </p:txBody>
      </p:sp>
      <p:grpSp>
        <p:nvGrpSpPr>
          <p:cNvPr id="8" name="Group 7"/>
          <p:cNvGrpSpPr/>
          <p:nvPr/>
        </p:nvGrpSpPr>
        <p:grpSpPr>
          <a:xfrm>
            <a:off x="0" y="274638"/>
            <a:ext cx="495300" cy="1041400"/>
            <a:chOff x="0" y="274638"/>
            <a:chExt cx="495300" cy="1041400"/>
          </a:xfrm>
        </p:grpSpPr>
        <p:sp>
          <p:nvSpPr>
            <p:cNvPr id="9" name="Rectangle 8"/>
            <p:cNvSpPr/>
            <p:nvPr userDrawn="1"/>
          </p:nvSpPr>
          <p:spPr>
            <a:xfrm>
              <a:off x="0" y="274638"/>
              <a:ext cx="495300" cy="1041400"/>
            </a:xfrm>
            <a:prstGeom prst="rect">
              <a:avLst/>
            </a:prstGeom>
            <a:solidFill>
              <a:srgbClr val="A31C55"/>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spcBef>
                  <a:spcPts val="1200"/>
                </a:spcBef>
              </a:pPr>
              <a:endParaRPr lang="en-US" dirty="0">
                <a:solidFill>
                  <a:srgbClr val="FFFFFF"/>
                </a:solidFill>
                <a:latin typeface="Helvetica Neue"/>
                <a:cs typeface="Helvetica Neue"/>
              </a:endParaRPr>
            </a:p>
          </p:txBody>
        </p:sp>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bwMode="auto">
            <a:xfrm rot="16200000">
              <a:off x="-141643" y="703223"/>
              <a:ext cx="753422" cy="21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5">
            <a:extLst>
              <a:ext uri="{FF2B5EF4-FFF2-40B4-BE49-F238E27FC236}">
                <a16:creationId xmlns:a16="http://schemas.microsoft.com/office/drawing/2014/main" id="{E22F6F4E-2453-3046-AF4A-AA44CCA0807A}"/>
              </a:ext>
            </a:extLst>
          </p:cNvPr>
          <p:cNvSpPr/>
          <p:nvPr/>
        </p:nvSpPr>
        <p:spPr>
          <a:xfrm>
            <a:off x="986373" y="1316038"/>
            <a:ext cx="10631118" cy="3847207"/>
          </a:xfrm>
          <a:prstGeom prst="rect">
            <a:avLst/>
          </a:prstGeom>
        </p:spPr>
        <p:txBody>
          <a:bodyPr wrap="square">
            <a:spAutoFit/>
          </a:bodyPr>
          <a:lstStyle/>
          <a:p>
            <a:r>
              <a:rPr lang="en-US" sz="2400" b="1" dirty="0">
                <a:solidFill>
                  <a:srgbClr val="931141"/>
                </a:solidFill>
              </a:rPr>
              <a:t>Ensuring Regulatory Compliance</a:t>
            </a:r>
          </a:p>
          <a:p>
            <a:r>
              <a:rPr lang="en-US" sz="2000" dirty="0"/>
              <a:t>To ensure proper compliance to the legislation, organizations need to constantly monitor, evaluate and assess their controls and continually investigate improvements in terms of innovative technologies and ideas. Organizations must provide assurance that they follow the stated requirements. These are the primary COBIT processes to consider:</a:t>
            </a:r>
          </a:p>
          <a:p>
            <a:r>
              <a:rPr lang="en-US" sz="2000" dirty="0"/>
              <a:t>• APO04 Manage Innovation</a:t>
            </a:r>
          </a:p>
          <a:p>
            <a:r>
              <a:rPr lang="en-US" sz="2000" dirty="0"/>
              <a:t>• APO05 Manage Portfolio</a:t>
            </a:r>
          </a:p>
          <a:p>
            <a:r>
              <a:rPr lang="en-US" sz="2000" dirty="0"/>
              <a:t>• APO06 Manage Budget and Costs</a:t>
            </a:r>
          </a:p>
          <a:p>
            <a:r>
              <a:rPr lang="en-US" sz="2000" dirty="0"/>
              <a:t>• MEA01 Monitor, Evaluate and Assess Performance and Conformance</a:t>
            </a:r>
          </a:p>
          <a:p>
            <a:r>
              <a:rPr lang="en-US" sz="2000" dirty="0"/>
              <a:t>• MEA02 Monitor, Evaluate and Assess the System of Internal Control</a:t>
            </a:r>
          </a:p>
          <a:p>
            <a:r>
              <a:rPr lang="en-US" sz="2000" dirty="0"/>
              <a:t>• MEA03 Monitor, Evaluate and Assess Compliance With External Requirements</a:t>
            </a:r>
          </a:p>
          <a:p>
            <a:endParaRPr lang="en-US" sz="2000" dirty="0">
              <a:solidFill>
                <a:srgbClr val="76777A"/>
              </a:solidFill>
              <a:effectLst/>
              <a:latin typeface="Helvetica" pitchFamily="2" charset="0"/>
            </a:endParaRPr>
          </a:p>
        </p:txBody>
      </p:sp>
    </p:spTree>
    <p:extLst>
      <p:ext uri="{BB962C8B-B14F-4D97-AF65-F5344CB8AC3E}">
        <p14:creationId xmlns:p14="http://schemas.microsoft.com/office/powerpoint/2010/main" val="1194403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E8C43-D768-F347-BB96-84338889B1E8}"/>
              </a:ext>
            </a:extLst>
          </p:cNvPr>
          <p:cNvSpPr>
            <a:spLocks noGrp="1"/>
          </p:cNvSpPr>
          <p:nvPr>
            <p:ph type="title"/>
          </p:nvPr>
        </p:nvSpPr>
        <p:spPr/>
        <p:txBody>
          <a:bodyPr>
            <a:normAutofit fontScale="90000"/>
          </a:bodyPr>
          <a:lstStyle/>
          <a:p>
            <a:r>
              <a:rPr lang="en-US" b="1" dirty="0"/>
              <a:t>What does this mean for your Auditing and Reporting Capabilities?</a:t>
            </a:r>
            <a:r>
              <a:rPr lang="en-US" dirty="0"/>
              <a:t/>
            </a:r>
            <a:br>
              <a:rPr lang="en-US" dirty="0"/>
            </a:br>
            <a:endParaRPr lang="en-US" dirty="0"/>
          </a:p>
        </p:txBody>
      </p:sp>
      <p:sp>
        <p:nvSpPr>
          <p:cNvPr id="7" name="Rectangle 6">
            <a:extLst>
              <a:ext uri="{FF2B5EF4-FFF2-40B4-BE49-F238E27FC236}">
                <a16:creationId xmlns:a16="http://schemas.microsoft.com/office/drawing/2014/main" id="{9FD3C7C6-595B-9F44-AE53-15B6BDE14376}"/>
              </a:ext>
            </a:extLst>
          </p:cNvPr>
          <p:cNvSpPr/>
          <p:nvPr/>
        </p:nvSpPr>
        <p:spPr>
          <a:xfrm>
            <a:off x="191729" y="1525378"/>
            <a:ext cx="11864359" cy="4524315"/>
          </a:xfrm>
          <a:prstGeom prst="rect">
            <a:avLst/>
          </a:prstGeom>
        </p:spPr>
        <p:txBody>
          <a:bodyPr wrap="square">
            <a:spAutoFit/>
          </a:bodyPr>
          <a:lstStyle/>
          <a:p>
            <a:pPr marL="285750" indent="-285750">
              <a:buFont typeface="Arial" panose="020B0604020202020204" pitchFamily="34" charset="0"/>
              <a:buChar char="•"/>
            </a:pPr>
            <a:r>
              <a:rPr lang="en-US" b="1" dirty="0">
                <a:solidFill>
                  <a:srgbClr val="585858"/>
                </a:solidFill>
                <a:latin typeface="Arial" panose="020B0604020202020204" pitchFamily="34" charset="0"/>
              </a:rPr>
              <a:t>Responsibilities</a:t>
            </a:r>
            <a:r>
              <a:rPr lang="en-US" dirty="0">
                <a:solidFill>
                  <a:srgbClr val="585858"/>
                </a:solidFill>
                <a:latin typeface="Arial" panose="020B0604020202020204" pitchFamily="34" charset="0"/>
              </a:rPr>
              <a:t> - Data protection doesn't just lie with the IT department. There appears to be growing tension within certain organizations around where this responsibility lies. Our opinion is that it's everyone's responsibility, with the board responsible for leading and implementing a security culture from the top down. IT security teams are increasingly stretched, and often just don’t know where the Crown Jewels of the organization are because they’re simply not tasked with working in the business. Which leads us to Assets.</a:t>
            </a:r>
          </a:p>
          <a:p>
            <a:pPr marL="285750" indent="-285750">
              <a:buFont typeface="Arial" panose="020B0604020202020204" pitchFamily="34" charset="0"/>
              <a:buChar char="•"/>
            </a:pPr>
            <a:r>
              <a:rPr lang="en-US" b="1" dirty="0">
                <a:solidFill>
                  <a:srgbClr val="585858"/>
                </a:solidFill>
                <a:latin typeface="Arial" panose="020B0604020202020204" pitchFamily="34" charset="0"/>
              </a:rPr>
              <a:t>Assets Assets Assets</a:t>
            </a:r>
            <a:r>
              <a:rPr lang="en-US" dirty="0">
                <a:solidFill>
                  <a:srgbClr val="585858"/>
                </a:solidFill>
                <a:latin typeface="Arial" panose="020B0604020202020204" pitchFamily="34" charset="0"/>
              </a:rPr>
              <a:t> - Your logical and physical assets are your crown jewels. You need to know where these are. This is a challenge, but there are some good tools on the market that will allow you to discover and classify where you critical information is held.  Once you know where it is, you need to understand why you have and how it's being accessed by both internal and external actors.</a:t>
            </a:r>
          </a:p>
          <a:p>
            <a:pPr marL="285750" indent="-285750">
              <a:buFont typeface="Arial" panose="020B0604020202020204" pitchFamily="34" charset="0"/>
              <a:buChar char="•"/>
            </a:pPr>
            <a:r>
              <a:rPr lang="en-US" b="1" dirty="0">
                <a:solidFill>
                  <a:srgbClr val="585858"/>
                </a:solidFill>
                <a:latin typeface="Arial" panose="020B0604020202020204" pitchFamily="34" charset="0"/>
              </a:rPr>
              <a:t>Risk Assessment</a:t>
            </a:r>
            <a:r>
              <a:rPr lang="en-US" dirty="0">
                <a:solidFill>
                  <a:srgbClr val="585858"/>
                </a:solidFill>
                <a:latin typeface="Arial" panose="020B0604020202020204" pitchFamily="34" charset="0"/>
              </a:rPr>
              <a:t> - In order to monitoring effectively, and therefore know if you're winning, you’ll need to have deployed policies, processes and technologies. To derive these, you'll also need to perform a risk assessment. This will inform you of where you need to focus your limited resources on mitigating the top risks to your organisation.</a:t>
            </a:r>
          </a:p>
          <a:p>
            <a:pPr marL="285750" indent="-285750">
              <a:buFont typeface="Arial" panose="020B0604020202020204" pitchFamily="34" charset="0"/>
              <a:buChar char="•"/>
            </a:pPr>
            <a:r>
              <a:rPr lang="en-US" b="1" dirty="0">
                <a:solidFill>
                  <a:srgbClr val="585858"/>
                </a:solidFill>
                <a:latin typeface="Arial" panose="020B0604020202020204" pitchFamily="34" charset="0"/>
              </a:rPr>
              <a:t>Education</a:t>
            </a:r>
            <a:r>
              <a:rPr lang="en-US" dirty="0">
                <a:solidFill>
                  <a:srgbClr val="585858"/>
                </a:solidFill>
                <a:latin typeface="Arial" panose="020B0604020202020204" pitchFamily="34" charset="0"/>
              </a:rPr>
              <a:t> - We can't say this enough, and this relates to the need to ensure everyone knows their responsibilities and the reasons why certain policies and processes are in place. Without everyone on-watch, your task is going to be a lot harder.</a:t>
            </a:r>
            <a:endParaRPr lang="en-US" dirty="0">
              <a:solidFill>
                <a:srgbClr val="585858"/>
              </a:solidFill>
              <a:effectLst/>
              <a:latin typeface="Arial" panose="020B0604020202020204" pitchFamily="34" charset="0"/>
            </a:endParaRPr>
          </a:p>
        </p:txBody>
      </p:sp>
    </p:spTree>
    <p:extLst>
      <p:ext uri="{BB962C8B-B14F-4D97-AF65-F5344CB8AC3E}">
        <p14:creationId xmlns:p14="http://schemas.microsoft.com/office/powerpoint/2010/main" val="4075377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B1F80CC-1316-7943-A5B9-9007D5454CD1}"/>
              </a:ext>
            </a:extLst>
          </p:cNvPr>
          <p:cNvSpPr/>
          <p:nvPr/>
        </p:nvSpPr>
        <p:spPr>
          <a:xfrm>
            <a:off x="942128" y="904592"/>
            <a:ext cx="10414130" cy="3416320"/>
          </a:xfrm>
          <a:prstGeom prst="rect">
            <a:avLst/>
          </a:prstGeom>
        </p:spPr>
        <p:txBody>
          <a:bodyPr wrap="square">
            <a:spAutoFit/>
          </a:bodyPr>
          <a:lstStyle/>
          <a:p>
            <a:r>
              <a:rPr lang="en-US" dirty="0">
                <a:solidFill>
                  <a:srgbClr val="FF0000"/>
                </a:solidFill>
                <a:latin typeface="Helvetica Neue Light" panose="02000403000000020004" pitchFamily="2" charset="0"/>
              </a:rPr>
              <a:t>The GDPR Audit will:</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Cover all of the areas of GDPR and determine their applicability to your business.</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Help your business navigate the GDPR  in order to answer the audit questions from an informed perspective.</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Make every effort to elicit all the required information from the appropriate areas of your business in order to complete the audit in one visit.</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Convey our findings at the end of audit presentation.</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Explain the final report as well as show you how use it as part of your GDPR </a:t>
            </a:r>
            <a:r>
              <a:rPr lang="en-US" dirty="0" err="1">
                <a:solidFill>
                  <a:srgbClr val="333333"/>
                </a:solidFill>
                <a:latin typeface="Helvetica Neue" panose="02000503000000020004" pitchFamily="2" charset="0"/>
              </a:rPr>
              <a:t>programme</a:t>
            </a:r>
            <a:r>
              <a:rPr lang="en-US" dirty="0">
                <a:solidFill>
                  <a:srgbClr val="333333"/>
                </a:solidFill>
                <a:latin typeface="Helvetica Neue" panose="02000503000000020004" pitchFamily="2" charset="0"/>
              </a:rPr>
              <a:t>.</a:t>
            </a:r>
          </a:p>
          <a:p>
            <a:pPr marL="285750" indent="-285750">
              <a:buFont typeface="Arial" panose="020B0604020202020204" pitchFamily="34" charset="0"/>
              <a:buChar char="•"/>
            </a:pPr>
            <a:r>
              <a:rPr lang="en-US" dirty="0">
                <a:solidFill>
                  <a:srgbClr val="333333"/>
                </a:solidFill>
                <a:latin typeface="Helvetica Neue" panose="02000503000000020004" pitchFamily="2" charset="0"/>
              </a:rPr>
              <a:t>Outline what the next steps should be at the end of the audit period.</a:t>
            </a:r>
          </a:p>
          <a:p>
            <a:r>
              <a:rPr lang="en-US" dirty="0">
                <a:solidFill>
                  <a:srgbClr val="FF0000"/>
                </a:solidFill>
                <a:latin typeface="Helvetica Neue Light" panose="02000403000000020004" pitchFamily="2" charset="0"/>
              </a:rPr>
              <a:t>Audit Report</a:t>
            </a:r>
          </a:p>
          <a:p>
            <a:r>
              <a:rPr lang="en-US" dirty="0">
                <a:solidFill>
                  <a:srgbClr val="333333"/>
                </a:solidFill>
                <a:latin typeface="Helvetica Neue" panose="02000503000000020004" pitchFamily="2" charset="0"/>
              </a:rPr>
              <a:t>The audit report will be full and frank as well as providing you with a </a:t>
            </a:r>
            <a:r>
              <a:rPr lang="en-US" dirty="0" err="1">
                <a:solidFill>
                  <a:srgbClr val="333333"/>
                </a:solidFill>
                <a:latin typeface="Helvetica Neue" panose="02000503000000020004" pitchFamily="2" charset="0"/>
              </a:rPr>
              <a:t>prioritised</a:t>
            </a:r>
            <a:r>
              <a:rPr lang="en-US" dirty="0">
                <a:solidFill>
                  <a:srgbClr val="333333"/>
                </a:solidFill>
                <a:latin typeface="Helvetica Neue" panose="02000503000000020004" pitchFamily="2" charset="0"/>
              </a:rPr>
              <a:t> list of detailed recommendations.  It will  also show you where your business stands against the GDPR.</a:t>
            </a:r>
            <a:endParaRPr lang="en-US" dirty="0">
              <a:solidFill>
                <a:srgbClr val="333333"/>
              </a:solidFill>
              <a:effectLst/>
              <a:latin typeface="Helvetica Neue" panose="02000503000000020004" pitchFamily="2" charset="0"/>
            </a:endParaRPr>
          </a:p>
        </p:txBody>
      </p:sp>
    </p:spTree>
    <p:extLst>
      <p:ext uri="{BB962C8B-B14F-4D97-AF65-F5344CB8AC3E}">
        <p14:creationId xmlns:p14="http://schemas.microsoft.com/office/powerpoint/2010/main" val="602099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D3CD7AB-786F-FC40-A89B-1F74958E24C8}"/>
              </a:ext>
            </a:extLst>
          </p:cNvPr>
          <p:cNvPicPr>
            <a:picLocks noChangeAspect="1"/>
          </p:cNvPicPr>
          <p:nvPr/>
        </p:nvPicPr>
        <p:blipFill>
          <a:blip r:embed="rId2"/>
          <a:stretch>
            <a:fillRect/>
          </a:stretch>
        </p:blipFill>
        <p:spPr>
          <a:xfrm>
            <a:off x="619433" y="0"/>
            <a:ext cx="9940412" cy="6858000"/>
          </a:xfrm>
          <a:prstGeom prst="rect">
            <a:avLst/>
          </a:prstGeom>
        </p:spPr>
      </p:pic>
    </p:spTree>
    <p:extLst>
      <p:ext uri="{BB962C8B-B14F-4D97-AF65-F5344CB8AC3E}">
        <p14:creationId xmlns:p14="http://schemas.microsoft.com/office/powerpoint/2010/main" val="3236897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EDA3B6-C8BE-1E49-B46D-87C61DB34B2B}"/>
              </a:ext>
            </a:extLst>
          </p:cNvPr>
          <p:cNvPicPr>
            <a:picLocks noChangeAspect="1"/>
          </p:cNvPicPr>
          <p:nvPr/>
        </p:nvPicPr>
        <p:blipFill>
          <a:blip r:embed="rId2"/>
          <a:stretch>
            <a:fillRect/>
          </a:stretch>
        </p:blipFill>
        <p:spPr>
          <a:xfrm>
            <a:off x="0" y="0"/>
            <a:ext cx="12188825" cy="6858000"/>
          </a:xfrm>
          <a:prstGeom prst="rect">
            <a:avLst/>
          </a:prstGeom>
        </p:spPr>
      </p:pic>
      <p:sp>
        <p:nvSpPr>
          <p:cNvPr id="2" name="Rectangle 1">
            <a:extLst>
              <a:ext uri="{FF2B5EF4-FFF2-40B4-BE49-F238E27FC236}">
                <a16:creationId xmlns:a16="http://schemas.microsoft.com/office/drawing/2014/main" id="{17B2904D-C661-D841-B471-B27F9B573BB2}"/>
              </a:ext>
            </a:extLst>
          </p:cNvPr>
          <p:cNvSpPr/>
          <p:nvPr/>
        </p:nvSpPr>
        <p:spPr>
          <a:xfrm>
            <a:off x="295672" y="6311999"/>
            <a:ext cx="5167184" cy="369332"/>
          </a:xfrm>
          <a:prstGeom prst="rect">
            <a:avLst/>
          </a:prstGeom>
        </p:spPr>
        <p:txBody>
          <a:bodyPr wrap="none">
            <a:spAutoFit/>
          </a:bodyPr>
          <a:lstStyle/>
          <a:p>
            <a:r>
              <a:rPr lang="en-US" dirty="0"/>
              <a:t>https://</a:t>
            </a:r>
            <a:r>
              <a:rPr lang="en-US" dirty="0" err="1"/>
              <a:t>www.dlapiperdataprotection.com</a:t>
            </a:r>
            <a:r>
              <a:rPr lang="en-US" dirty="0"/>
              <a:t>/</a:t>
            </a:r>
            <a:r>
              <a:rPr lang="en-US" dirty="0" err="1"/>
              <a:t>index.html</a:t>
            </a:r>
            <a:endParaRPr lang="en-US" dirty="0"/>
          </a:p>
        </p:txBody>
      </p:sp>
    </p:spTree>
    <p:extLst>
      <p:ext uri="{BB962C8B-B14F-4D97-AF65-F5344CB8AC3E}">
        <p14:creationId xmlns:p14="http://schemas.microsoft.com/office/powerpoint/2010/main" val="3183458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F6FE3DA-EF26-4C44-AB59-4D7E018CA92A}"/>
              </a:ext>
            </a:extLst>
          </p:cNvPr>
          <p:cNvPicPr>
            <a:picLocks noChangeAspect="1"/>
          </p:cNvPicPr>
          <p:nvPr/>
        </p:nvPicPr>
        <p:blipFill>
          <a:blip r:embed="rId2"/>
          <a:stretch>
            <a:fillRect/>
          </a:stretch>
        </p:blipFill>
        <p:spPr>
          <a:xfrm>
            <a:off x="2109019" y="653320"/>
            <a:ext cx="8067368" cy="2193119"/>
          </a:xfrm>
          <a:prstGeom prst="rect">
            <a:avLst/>
          </a:prstGeom>
        </p:spPr>
      </p:pic>
      <p:sp>
        <p:nvSpPr>
          <p:cNvPr id="2" name="Title 1">
            <a:extLst>
              <a:ext uri="{FF2B5EF4-FFF2-40B4-BE49-F238E27FC236}">
                <a16:creationId xmlns:a16="http://schemas.microsoft.com/office/drawing/2014/main" id="{717D6A09-2346-7145-8375-A18B6DB9A523}"/>
              </a:ext>
            </a:extLst>
          </p:cNvPr>
          <p:cNvSpPr>
            <a:spLocks noGrp="1"/>
          </p:cNvSpPr>
          <p:nvPr>
            <p:ph type="title"/>
          </p:nvPr>
        </p:nvSpPr>
        <p:spPr>
          <a:xfrm>
            <a:off x="956876" y="447655"/>
            <a:ext cx="7954433" cy="411330"/>
          </a:xfrm>
        </p:spPr>
        <p:txBody>
          <a:bodyPr/>
          <a:lstStyle/>
          <a:p>
            <a:r>
              <a:rPr lang="en-US" dirty="0"/>
              <a:t>ISACA Resources</a:t>
            </a:r>
          </a:p>
        </p:txBody>
      </p:sp>
      <p:sp>
        <p:nvSpPr>
          <p:cNvPr id="4" name="Slide Number Placeholder 3">
            <a:extLst>
              <a:ext uri="{FF2B5EF4-FFF2-40B4-BE49-F238E27FC236}">
                <a16:creationId xmlns:a16="http://schemas.microsoft.com/office/drawing/2014/main" id="{CD612E35-7F19-2549-9EE5-A1C8EEC0E21A}"/>
              </a:ext>
            </a:extLst>
          </p:cNvPr>
          <p:cNvSpPr>
            <a:spLocks noGrp="1"/>
          </p:cNvSpPr>
          <p:nvPr>
            <p:ph type="sldNum" sz="quarter" idx="12"/>
          </p:nvPr>
        </p:nvSpPr>
        <p:spPr>
          <a:xfrm>
            <a:off x="11226370" y="6046648"/>
            <a:ext cx="391121" cy="365125"/>
          </a:xfrm>
        </p:spPr>
        <p:txBody>
          <a:bodyPr/>
          <a:lstStyle/>
          <a:p>
            <a:fld id="{930F68AE-F22E-A74C-A37C-BFE3562AA2C7}" type="slidenum">
              <a:rPr lang="en-US" smtClean="0"/>
              <a:t>27</a:t>
            </a:fld>
            <a:endParaRPr lang="en-US" dirty="0"/>
          </a:p>
        </p:txBody>
      </p:sp>
      <p:sp>
        <p:nvSpPr>
          <p:cNvPr id="7" name="Rectangle 6">
            <a:extLst>
              <a:ext uri="{FF2B5EF4-FFF2-40B4-BE49-F238E27FC236}">
                <a16:creationId xmlns:a16="http://schemas.microsoft.com/office/drawing/2014/main" id="{00A724ED-3A89-5A41-BF26-AABA8D7EF3C6}"/>
              </a:ext>
            </a:extLst>
          </p:cNvPr>
          <p:cNvSpPr/>
          <p:nvPr/>
        </p:nvSpPr>
        <p:spPr>
          <a:xfrm>
            <a:off x="877195" y="2665603"/>
            <a:ext cx="6745565" cy="523220"/>
          </a:xfrm>
          <a:prstGeom prst="rect">
            <a:avLst/>
          </a:prstGeom>
        </p:spPr>
        <p:txBody>
          <a:bodyPr wrap="none">
            <a:spAutoFit/>
          </a:bodyPr>
          <a:lstStyle/>
          <a:p>
            <a:r>
              <a:rPr lang="en-US" sz="2800" b="1" dirty="0"/>
              <a:t>http://</a:t>
            </a:r>
            <a:r>
              <a:rPr lang="en-US" sz="2800" b="1" dirty="0" err="1"/>
              <a:t>www.isaca.org</a:t>
            </a:r>
            <a:r>
              <a:rPr lang="en-US" sz="2800" b="1" dirty="0"/>
              <a:t>/info/</a:t>
            </a:r>
            <a:r>
              <a:rPr lang="en-US" sz="2800" b="1" dirty="0" err="1"/>
              <a:t>gdpr</a:t>
            </a:r>
            <a:r>
              <a:rPr lang="en-US" sz="2800" b="1" dirty="0"/>
              <a:t>/</a:t>
            </a:r>
            <a:r>
              <a:rPr lang="en-US" sz="2800" b="1" dirty="0" err="1"/>
              <a:t>index.html</a:t>
            </a:r>
            <a:endParaRPr lang="en-US" sz="2800" b="1" dirty="0"/>
          </a:p>
        </p:txBody>
      </p:sp>
      <p:sp>
        <p:nvSpPr>
          <p:cNvPr id="10" name="Rectangle 9">
            <a:extLst>
              <a:ext uri="{FF2B5EF4-FFF2-40B4-BE49-F238E27FC236}">
                <a16:creationId xmlns:a16="http://schemas.microsoft.com/office/drawing/2014/main" id="{458AEA57-C9A0-BF4E-B148-8F4C47E76E55}"/>
              </a:ext>
            </a:extLst>
          </p:cNvPr>
          <p:cNvSpPr/>
          <p:nvPr/>
        </p:nvSpPr>
        <p:spPr>
          <a:xfrm>
            <a:off x="956876" y="3208400"/>
            <a:ext cx="10718930" cy="1477328"/>
          </a:xfrm>
          <a:prstGeom prst="rect">
            <a:avLst/>
          </a:prstGeom>
        </p:spPr>
        <p:txBody>
          <a:bodyPr wrap="square">
            <a:spAutoFit/>
          </a:bodyPr>
          <a:lstStyle/>
          <a:p>
            <a:r>
              <a:rPr lang="en-US" b="1" dirty="0">
                <a:solidFill>
                  <a:srgbClr val="931141"/>
                </a:solidFill>
                <a:latin typeface="Arial" panose="020B0604020202020204" pitchFamily="34" charset="0"/>
              </a:rPr>
              <a:t>Next Steps</a:t>
            </a:r>
            <a:endParaRPr lang="en-US" dirty="0">
              <a:solidFill>
                <a:srgbClr val="931141"/>
              </a:solidFill>
              <a:latin typeface="Arial" panose="020B0604020202020204" pitchFamily="34" charset="0"/>
            </a:endParaRPr>
          </a:p>
          <a:p>
            <a:r>
              <a:rPr lang="en-US" dirty="0">
                <a:solidFill>
                  <a:srgbClr val="931141"/>
                </a:solidFill>
                <a:latin typeface="Arial" panose="020B0604020202020204" pitchFamily="34" charset="0"/>
              </a:rPr>
              <a:t>It’s not a case of if the GDPR will be implemented, but when. </a:t>
            </a:r>
          </a:p>
          <a:p>
            <a:r>
              <a:rPr lang="en-US" dirty="0">
                <a:solidFill>
                  <a:srgbClr val="931141"/>
                </a:solidFill>
                <a:latin typeface="Arial" panose="020B0604020202020204" pitchFamily="34" charset="0"/>
              </a:rPr>
              <a:t>As of February 2016, we had 2 years to get your cyber security capabilities up to spec. </a:t>
            </a:r>
          </a:p>
          <a:p>
            <a:r>
              <a:rPr lang="en-US" dirty="0">
                <a:solidFill>
                  <a:srgbClr val="931141"/>
                </a:solidFill>
                <a:latin typeface="Arial" panose="020B0604020202020204" pitchFamily="34" charset="0"/>
              </a:rPr>
              <a:t>It does seem like a daunting task but my advice to you is to remember how to eat an elephant; a bit at a time. Start slow and build on your smaller achievements and successes.</a:t>
            </a:r>
            <a:endParaRPr lang="en-US" dirty="0">
              <a:solidFill>
                <a:srgbClr val="931141"/>
              </a:solidFill>
              <a:effectLst/>
              <a:latin typeface="Arial" panose="020B0604020202020204" pitchFamily="34" charset="0"/>
            </a:endParaRPr>
          </a:p>
        </p:txBody>
      </p:sp>
      <p:sp>
        <p:nvSpPr>
          <p:cNvPr id="11" name="Rectangle 10">
            <a:extLst>
              <a:ext uri="{FF2B5EF4-FFF2-40B4-BE49-F238E27FC236}">
                <a16:creationId xmlns:a16="http://schemas.microsoft.com/office/drawing/2014/main" id="{26A99FBE-DB0B-4745-BA38-52F05A22343B}"/>
              </a:ext>
            </a:extLst>
          </p:cNvPr>
          <p:cNvSpPr/>
          <p:nvPr/>
        </p:nvSpPr>
        <p:spPr>
          <a:xfrm>
            <a:off x="939936" y="4657447"/>
            <a:ext cx="10677555" cy="1754326"/>
          </a:xfrm>
          <a:prstGeom prst="rect">
            <a:avLst/>
          </a:prstGeom>
        </p:spPr>
        <p:txBody>
          <a:bodyPr wrap="square">
            <a:spAutoFit/>
          </a:bodyPr>
          <a:lstStyle/>
          <a:p>
            <a:r>
              <a:rPr lang="en-US" b="1" dirty="0">
                <a:solidFill>
                  <a:srgbClr val="931141"/>
                </a:solidFill>
                <a:latin typeface="Helvetica" pitchFamily="2" charset="0"/>
              </a:rPr>
              <a:t>GDPR global effect</a:t>
            </a:r>
          </a:p>
          <a:p>
            <a:r>
              <a:rPr lang="en-US" dirty="0">
                <a:solidFill>
                  <a:srgbClr val="931141"/>
                </a:solidFill>
                <a:latin typeface="Helvetica" pitchFamily="2" charset="0"/>
              </a:rPr>
              <a:t>Although it’s the EU’s legal act, the new regulation will have extraterritorial application. It will apply to any entity or data controller — inside or outside the EU — that offers goods or services to, or monitors the behavior of, EU residents, and therefore processes any of their personal data. Fines for non-compliance with the GDPR can reach 4% of the company’s annual worldwide turnover or €20 million, whichever is higher.</a:t>
            </a:r>
            <a:endParaRPr lang="en-US" dirty="0">
              <a:solidFill>
                <a:srgbClr val="931141"/>
              </a:solidFill>
              <a:effectLst/>
              <a:latin typeface="Helvetica" pitchFamily="2" charset="0"/>
            </a:endParaRPr>
          </a:p>
        </p:txBody>
      </p:sp>
    </p:spTree>
    <p:extLst>
      <p:ext uri="{BB962C8B-B14F-4D97-AF65-F5344CB8AC3E}">
        <p14:creationId xmlns:p14="http://schemas.microsoft.com/office/powerpoint/2010/main" val="4146505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D4BB8BB-FA61-3348-B893-BB094681FF93}"/>
              </a:ext>
            </a:extLst>
          </p:cNvPr>
          <p:cNvSpPr>
            <a:spLocks noGrp="1"/>
          </p:cNvSpPr>
          <p:nvPr>
            <p:ph type="sldNum" sz="quarter" idx="12"/>
          </p:nvPr>
        </p:nvSpPr>
        <p:spPr/>
        <p:txBody>
          <a:bodyPr/>
          <a:lstStyle/>
          <a:p>
            <a:fld id="{930F68AE-F22E-A74C-A37C-BFE3562AA2C7}" type="slidenum">
              <a:rPr lang="en-US" smtClean="0"/>
              <a:t>28</a:t>
            </a:fld>
            <a:endParaRPr lang="en-US" dirty="0"/>
          </a:p>
        </p:txBody>
      </p:sp>
      <p:sp>
        <p:nvSpPr>
          <p:cNvPr id="7" name="Rectangle 6">
            <a:extLst>
              <a:ext uri="{FF2B5EF4-FFF2-40B4-BE49-F238E27FC236}">
                <a16:creationId xmlns:a16="http://schemas.microsoft.com/office/drawing/2014/main" id="{BEA2B5DE-EFE6-424F-A926-7E6F9EF1295F}"/>
              </a:ext>
            </a:extLst>
          </p:cNvPr>
          <p:cNvSpPr/>
          <p:nvPr/>
        </p:nvSpPr>
        <p:spPr>
          <a:xfrm>
            <a:off x="663677" y="1443841"/>
            <a:ext cx="9601199" cy="3416320"/>
          </a:xfrm>
          <a:prstGeom prst="rect">
            <a:avLst/>
          </a:prstGeom>
        </p:spPr>
        <p:txBody>
          <a:bodyPr wrap="square">
            <a:spAutoFit/>
          </a:bodyPr>
          <a:lstStyle/>
          <a:p>
            <a:r>
              <a:rPr lang="en-US" dirty="0">
                <a:solidFill>
                  <a:srgbClr val="444444"/>
                </a:solidFill>
                <a:latin typeface="Helvetica Neue" panose="02000503000000020004" pitchFamily="2" charset="0"/>
              </a:rPr>
              <a:t>ISACA remains committed to providing the industry with resources and tools to ensure that their organizations are ready and compliant. For additional resources on GDPR, ISACA recommends:</a:t>
            </a:r>
          </a:p>
          <a:p>
            <a:endParaRPr lang="en-US" dirty="0">
              <a:solidFill>
                <a:srgbClr val="444444"/>
              </a:solidFill>
              <a:latin typeface="Helvetica Neue" panose="02000503000000020004" pitchFamily="2" charset="0"/>
            </a:endParaRPr>
          </a:p>
          <a:p>
            <a:pPr marL="742950" lvl="1" indent="-285750">
              <a:buFont typeface="Arial" panose="020B0604020202020204" pitchFamily="34" charset="0"/>
              <a:buChar char="•"/>
            </a:pPr>
            <a:r>
              <a:rPr lang="en-US" dirty="0">
                <a:solidFill>
                  <a:srgbClr val="79A2BD"/>
                </a:solidFill>
                <a:latin typeface="Helvetica Neue" panose="02000503000000020004" pitchFamily="2" charset="0"/>
                <a:hlinkClick r:id="rId2"/>
              </a:rPr>
              <a:t>Implementing the General Data Protection Regulation</a:t>
            </a:r>
            <a:endParaRPr lang="en-US" dirty="0">
              <a:solidFill>
                <a:srgbClr val="444444"/>
              </a:solidFill>
              <a:latin typeface="Helvetica Neue" panose="02000503000000020004" pitchFamily="2" charset="0"/>
            </a:endParaRPr>
          </a:p>
          <a:p>
            <a:pPr marL="742950" lvl="1" indent="-285750">
              <a:buFont typeface="Arial" panose="020B0604020202020204" pitchFamily="34" charset="0"/>
              <a:buChar char="•"/>
            </a:pPr>
            <a:r>
              <a:rPr lang="en-US" dirty="0">
                <a:solidFill>
                  <a:srgbClr val="79A2BD"/>
                </a:solidFill>
                <a:latin typeface="Helvetica Neue" panose="02000503000000020004" pitchFamily="2" charset="0"/>
                <a:hlinkClick r:id="rId3"/>
              </a:rPr>
              <a:t>Maintaining Data Protection and Privacy Beyond GDPR Implementation</a:t>
            </a:r>
            <a:endParaRPr lang="en-US" dirty="0">
              <a:solidFill>
                <a:srgbClr val="444444"/>
              </a:solidFill>
              <a:latin typeface="Helvetica Neue" panose="02000503000000020004" pitchFamily="2" charset="0"/>
            </a:endParaRPr>
          </a:p>
          <a:p>
            <a:pPr marL="742950" lvl="1" indent="-285750">
              <a:buFont typeface="Arial" panose="020B0604020202020204" pitchFamily="34" charset="0"/>
              <a:buChar char="•"/>
            </a:pPr>
            <a:r>
              <a:rPr lang="en-US" dirty="0">
                <a:solidFill>
                  <a:srgbClr val="79A2BD"/>
                </a:solidFill>
                <a:latin typeface="Helvetica Neue" panose="02000503000000020004" pitchFamily="2" charset="0"/>
                <a:hlinkClick r:id="rId4"/>
              </a:rPr>
              <a:t>Adopting GDPR Using COBIT 5</a:t>
            </a:r>
            <a:endParaRPr lang="en-US" dirty="0">
              <a:solidFill>
                <a:srgbClr val="444444"/>
              </a:solidFill>
              <a:latin typeface="Helvetica Neue" panose="02000503000000020004" pitchFamily="2" charset="0"/>
            </a:endParaRPr>
          </a:p>
          <a:p>
            <a:endParaRPr lang="en-US" dirty="0">
              <a:solidFill>
                <a:srgbClr val="444444"/>
              </a:solidFill>
              <a:latin typeface="Helvetica Neue" panose="02000503000000020004" pitchFamily="2" charset="0"/>
            </a:endParaRPr>
          </a:p>
          <a:p>
            <a:r>
              <a:rPr lang="en-US" dirty="0">
                <a:solidFill>
                  <a:srgbClr val="444444"/>
                </a:solidFill>
                <a:latin typeface="Helvetica Neue" panose="02000503000000020004" pitchFamily="2" charset="0"/>
              </a:rPr>
              <a:t>More resources are available at </a:t>
            </a:r>
            <a:r>
              <a:rPr lang="en-US" dirty="0">
                <a:solidFill>
                  <a:srgbClr val="79A2BD"/>
                </a:solidFill>
                <a:latin typeface="Helvetica Neue" panose="02000503000000020004" pitchFamily="2" charset="0"/>
                <a:hlinkClick r:id="rId5"/>
              </a:rPr>
              <a:t>www.isaca.org/gdpr</a:t>
            </a:r>
            <a:r>
              <a:rPr lang="en-US" dirty="0">
                <a:solidFill>
                  <a:srgbClr val="444444"/>
                </a:solidFill>
                <a:latin typeface="Helvetica Neue" panose="02000503000000020004" pitchFamily="2" charset="0"/>
              </a:rPr>
              <a:t> and will be updated as ISACA continues to expand its GDPR portfolio, including an upcoming GDPR audit program. The GDPR Assessment is available for complimentary download today and can be found at </a:t>
            </a:r>
            <a:r>
              <a:rPr lang="en-US" dirty="0">
                <a:solidFill>
                  <a:srgbClr val="79A2BD"/>
                </a:solidFill>
                <a:latin typeface="Helvetica Neue" panose="02000503000000020004" pitchFamily="2" charset="0"/>
                <a:hlinkClick r:id="rId6"/>
              </a:rPr>
              <a:t>www.isaca.org/gdpr-assessment</a:t>
            </a:r>
            <a:r>
              <a:rPr lang="en-US" dirty="0">
                <a:solidFill>
                  <a:srgbClr val="444444"/>
                </a:solidFill>
                <a:latin typeface="Helvetica Neue" panose="02000503000000020004" pitchFamily="2" charset="0"/>
              </a:rPr>
              <a:t>.</a:t>
            </a:r>
            <a:endParaRPr lang="en-US" b="0" i="0" dirty="0">
              <a:solidFill>
                <a:srgbClr val="444444"/>
              </a:solidFill>
              <a:effectLst/>
              <a:latin typeface="Helvetica Neue" panose="02000503000000020004" pitchFamily="2" charset="0"/>
            </a:endParaRPr>
          </a:p>
        </p:txBody>
      </p:sp>
      <p:sp>
        <p:nvSpPr>
          <p:cNvPr id="8" name="Title 1">
            <a:extLst>
              <a:ext uri="{FF2B5EF4-FFF2-40B4-BE49-F238E27FC236}">
                <a16:creationId xmlns:a16="http://schemas.microsoft.com/office/drawing/2014/main" id="{02A7FC41-794F-6247-800E-94C3334209C8}"/>
              </a:ext>
            </a:extLst>
          </p:cNvPr>
          <p:cNvSpPr>
            <a:spLocks noGrp="1"/>
          </p:cNvSpPr>
          <p:nvPr>
            <p:ph type="title"/>
          </p:nvPr>
        </p:nvSpPr>
        <p:spPr>
          <a:xfrm>
            <a:off x="956876" y="447655"/>
            <a:ext cx="7954433" cy="411330"/>
          </a:xfrm>
        </p:spPr>
        <p:txBody>
          <a:bodyPr/>
          <a:lstStyle/>
          <a:p>
            <a:r>
              <a:rPr lang="en-US" dirty="0"/>
              <a:t>ISACA Resources</a:t>
            </a:r>
          </a:p>
        </p:txBody>
      </p:sp>
    </p:spTree>
    <p:extLst>
      <p:ext uri="{BB962C8B-B14F-4D97-AF65-F5344CB8AC3E}">
        <p14:creationId xmlns:p14="http://schemas.microsoft.com/office/powerpoint/2010/main" val="3303239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dirty="0"/>
              <a:t>Call to action</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3416320"/>
          </a:xfrm>
          <a:prstGeom prst="rect">
            <a:avLst/>
          </a:prstGeom>
        </p:spPr>
        <p:txBody>
          <a:bodyPr wrap="square">
            <a:spAutoFit/>
          </a:bodyPr>
          <a:lstStyle/>
          <a:p>
            <a:r>
              <a:rPr lang="en-US" dirty="0">
                <a:latin typeface="Helvetica" pitchFamily="2" charset="0"/>
              </a:rPr>
              <a:t>1. Establish the management of your GDPR program by selecting a leader who can</a:t>
            </a:r>
          </a:p>
          <a:p>
            <a:r>
              <a:rPr lang="en-US" dirty="0">
                <a:latin typeface="Helvetica" pitchFamily="2" charset="0"/>
              </a:rPr>
              <a:t>coordinate input from stakeholders from every part of the business and related community.</a:t>
            </a:r>
          </a:p>
          <a:p>
            <a:r>
              <a:rPr lang="en-US" dirty="0">
                <a:latin typeface="Helvetica" pitchFamily="2" charset="0"/>
              </a:rPr>
              <a:t>It matters less from where this leadership is sourced. Remember that the introduction of</a:t>
            </a:r>
          </a:p>
          <a:p>
            <a:r>
              <a:rPr lang="en-US" dirty="0">
                <a:latin typeface="Helvetica" pitchFamily="2" charset="0"/>
              </a:rPr>
              <a:t>GDPR represents a program of work that will become normal business practice, so plan</a:t>
            </a:r>
          </a:p>
          <a:p>
            <a:r>
              <a:rPr lang="en-US" dirty="0">
                <a:latin typeface="Helvetica" pitchFamily="2" charset="0"/>
              </a:rPr>
              <a:t>the incorporation of new data processing activities into everyday work.</a:t>
            </a:r>
          </a:p>
          <a:p>
            <a:endParaRPr lang="en-US" dirty="0">
              <a:latin typeface="Helvetica" pitchFamily="2" charset="0"/>
            </a:endParaRPr>
          </a:p>
          <a:p>
            <a:endParaRPr lang="en-US" dirty="0">
              <a:latin typeface="Helvetica" pitchFamily="2" charset="0"/>
            </a:endParaRPr>
          </a:p>
          <a:p>
            <a:r>
              <a:rPr lang="en-US" dirty="0">
                <a:latin typeface="Helvetica" pitchFamily="2" charset="0"/>
              </a:rPr>
              <a:t>2. Discover the extent and nature of your risk exposure — and the scale of effort required to</a:t>
            </a:r>
          </a:p>
          <a:p>
            <a:r>
              <a:rPr lang="en-US" dirty="0">
                <a:latin typeface="Helvetica" pitchFamily="2" charset="0"/>
              </a:rPr>
              <a:t>achieve compliance — through a data visibility assessment. This identifies the personal</a:t>
            </a:r>
          </a:p>
          <a:p>
            <a:r>
              <a:rPr lang="en-US" dirty="0">
                <a:latin typeface="Helvetica" pitchFamily="2" charset="0"/>
              </a:rPr>
              <a:t>data held within the company, documents the sensitivity (special categories) of data,</a:t>
            </a:r>
          </a:p>
          <a:p>
            <a:r>
              <a:rPr lang="en-US" dirty="0">
                <a:latin typeface="Helvetica" pitchFamily="2" charset="0"/>
              </a:rPr>
              <a:t>where the data physically resides, how it flows throughout the organization, and the</a:t>
            </a:r>
          </a:p>
          <a:p>
            <a:r>
              <a:rPr lang="en-US" dirty="0">
                <a:latin typeface="Helvetica" pitchFamily="2" charset="0"/>
              </a:rPr>
              <a:t>purpose of the data being stored and processed.</a:t>
            </a:r>
          </a:p>
        </p:txBody>
      </p:sp>
    </p:spTree>
    <p:extLst>
      <p:ext uri="{BB962C8B-B14F-4D97-AF65-F5344CB8AC3E}">
        <p14:creationId xmlns:p14="http://schemas.microsoft.com/office/powerpoint/2010/main" val="3752484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CC824-CD0D-0441-8963-33814F3B9C95}"/>
              </a:ext>
            </a:extLst>
          </p:cNvPr>
          <p:cNvSpPr>
            <a:spLocks noGrp="1"/>
          </p:cNvSpPr>
          <p:nvPr>
            <p:ph type="title"/>
          </p:nvPr>
        </p:nvSpPr>
        <p:spPr/>
        <p:txBody>
          <a:bodyPr/>
          <a:lstStyle/>
          <a:p>
            <a:r>
              <a:rPr lang="en-US" dirty="0"/>
              <a:t>DEFINITION OF IT AUDIT</a:t>
            </a:r>
          </a:p>
        </p:txBody>
      </p:sp>
      <p:sp>
        <p:nvSpPr>
          <p:cNvPr id="3" name="Content Placeholder 2">
            <a:extLst>
              <a:ext uri="{FF2B5EF4-FFF2-40B4-BE49-F238E27FC236}">
                <a16:creationId xmlns:a16="http://schemas.microsoft.com/office/drawing/2014/main" id="{4EB2A0F4-A43D-0149-93E5-B33C20861959}"/>
              </a:ext>
            </a:extLst>
          </p:cNvPr>
          <p:cNvSpPr>
            <a:spLocks noGrp="1"/>
          </p:cNvSpPr>
          <p:nvPr>
            <p:ph idx="1"/>
          </p:nvPr>
        </p:nvSpPr>
        <p:spPr/>
        <p:txBody>
          <a:bodyPr/>
          <a:lstStyle/>
          <a:p>
            <a:pPr marL="285750" indent="-285750">
              <a:buFont typeface="Arial" panose="020B0604020202020204" pitchFamily="34" charset="0"/>
              <a:buChar char="•"/>
            </a:pPr>
            <a:r>
              <a:rPr lang="en-US" sz="2400" dirty="0"/>
              <a:t>For some, it means checking the current state of security. </a:t>
            </a:r>
          </a:p>
          <a:p>
            <a:pPr marL="285750" indent="-285750">
              <a:buFont typeface="Arial" panose="020B0604020202020204" pitchFamily="34" charset="0"/>
              <a:buChar char="•"/>
            </a:pPr>
            <a:r>
              <a:rPr lang="en-US" sz="2400" dirty="0"/>
              <a:t>For others, it’s a review of a maintained log of changes over a period of time. </a:t>
            </a:r>
          </a:p>
          <a:p>
            <a:pPr marL="285750" indent="-285750">
              <a:buFont typeface="Arial" panose="020B0604020202020204" pitchFamily="34" charset="0"/>
              <a:buChar char="•"/>
            </a:pPr>
            <a:r>
              <a:rPr lang="en-US" sz="2400" dirty="0"/>
              <a:t>And still for others, it’s a review of the defined standards (that is, without actually looking at whether those standards are properly implemented).</a:t>
            </a:r>
          </a:p>
          <a:p>
            <a:endParaRPr lang="en-US" dirty="0"/>
          </a:p>
        </p:txBody>
      </p:sp>
      <p:sp>
        <p:nvSpPr>
          <p:cNvPr id="4" name="Slide Number Placeholder 3">
            <a:extLst>
              <a:ext uri="{FF2B5EF4-FFF2-40B4-BE49-F238E27FC236}">
                <a16:creationId xmlns:a16="http://schemas.microsoft.com/office/drawing/2014/main" id="{1AE0C354-4588-574D-9F1A-FB386FDA0619}"/>
              </a:ext>
            </a:extLst>
          </p:cNvPr>
          <p:cNvSpPr>
            <a:spLocks noGrp="1"/>
          </p:cNvSpPr>
          <p:nvPr>
            <p:ph type="sldNum" sz="quarter" idx="12"/>
          </p:nvPr>
        </p:nvSpPr>
        <p:spPr/>
        <p:txBody>
          <a:bodyPr/>
          <a:lstStyle/>
          <a:p>
            <a:fld id="{930F68AE-F22E-A74C-A37C-BFE3562AA2C7}" type="slidenum">
              <a:rPr lang="en-US" smtClean="0"/>
              <a:t>3</a:t>
            </a:fld>
            <a:endParaRPr lang="en-US" dirty="0"/>
          </a:p>
        </p:txBody>
      </p:sp>
    </p:spTree>
    <p:extLst>
      <p:ext uri="{BB962C8B-B14F-4D97-AF65-F5344CB8AC3E}">
        <p14:creationId xmlns:p14="http://schemas.microsoft.com/office/powerpoint/2010/main" val="1393416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dirty="0"/>
              <a:t>Call to action</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10726994" cy="4708981"/>
          </a:xfrm>
          <a:prstGeom prst="rect">
            <a:avLst/>
          </a:prstGeom>
        </p:spPr>
        <p:txBody>
          <a:bodyPr wrap="square">
            <a:spAutoFit/>
          </a:bodyPr>
          <a:lstStyle/>
          <a:p>
            <a:r>
              <a:rPr lang="en-US" sz="2000" dirty="0"/>
              <a:t> 3. Assess technology's role early in the program. GDPR cannot be solved without</a:t>
            </a:r>
          </a:p>
          <a:p>
            <a:r>
              <a:rPr lang="en-US" sz="2000" dirty="0"/>
              <a:t>technology, and security technology is particularly important. Remember that it is not just a</a:t>
            </a:r>
          </a:p>
          <a:p>
            <a:r>
              <a:rPr lang="en-US" sz="2000" dirty="0"/>
              <a:t>matter of selecting and implementing security technology as part of the GDPR program</a:t>
            </a:r>
          </a:p>
          <a:p>
            <a:r>
              <a:rPr lang="en-US" sz="2000" dirty="0"/>
              <a:t>that is important. GDPR should change organizational behavior, and technology changes</a:t>
            </a:r>
          </a:p>
          <a:p>
            <a:r>
              <a:rPr lang="en-US" sz="2000" dirty="0"/>
              <a:t>should be considered at all stages of the life cycle of personal data. DPIAs will mandate a</a:t>
            </a:r>
          </a:p>
          <a:p>
            <a:r>
              <a:rPr lang="en-US" sz="2000" dirty="0"/>
              <a:t>continuous awareness of technology's impact.</a:t>
            </a:r>
          </a:p>
          <a:p>
            <a:endParaRPr lang="en-US" sz="2000" dirty="0"/>
          </a:p>
          <a:p>
            <a:r>
              <a:rPr lang="en-US" sz="2000" dirty="0"/>
              <a:t>4. Review the impact of GDPR, and its effect of increasing business risk, on your existing</a:t>
            </a:r>
          </a:p>
          <a:p>
            <a:r>
              <a:rPr lang="en-US" sz="2000" dirty="0"/>
              <a:t>data breach protection and detection mechanisms. Protection comes in three parts: the</a:t>
            </a:r>
          </a:p>
          <a:p>
            <a:r>
              <a:rPr lang="en-US" sz="2000" dirty="0"/>
              <a:t>first is controlling access to the data, using identity and access management. The second</a:t>
            </a:r>
          </a:p>
          <a:p>
            <a:r>
              <a:rPr lang="en-US" sz="2000" dirty="0"/>
              <a:t>part is classifying, monitoring, and controlling the data in order to limit its exposure. DLP is</a:t>
            </a:r>
          </a:p>
          <a:p>
            <a:r>
              <a:rPr lang="en-US" sz="2000" dirty="0"/>
              <a:t>a core element in this protection, as it stops sensitive information from leaving the</a:t>
            </a:r>
          </a:p>
          <a:p>
            <a:r>
              <a:rPr lang="en-US" sz="2000" dirty="0"/>
              <a:t>organization. The third part is protecting the organization from the consequences of a data</a:t>
            </a:r>
          </a:p>
          <a:p>
            <a:r>
              <a:rPr lang="en-US" sz="2000" dirty="0"/>
              <a:t>breach. This involves defining — and testing — a breach incident response plan that</a:t>
            </a:r>
          </a:p>
          <a:p>
            <a:r>
              <a:rPr lang="en-US" sz="2000" dirty="0"/>
              <a:t>incorporates mandatory breach notification requirements.</a:t>
            </a:r>
          </a:p>
        </p:txBody>
      </p:sp>
    </p:spTree>
    <p:extLst>
      <p:ext uri="{BB962C8B-B14F-4D97-AF65-F5344CB8AC3E}">
        <p14:creationId xmlns:p14="http://schemas.microsoft.com/office/powerpoint/2010/main" val="2056359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xt_slid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786"/>
            <a:ext cx="12188825" cy="6856214"/>
          </a:xfrm>
          <a:prstGeom prst="rect">
            <a:avLst/>
          </a:prstGeom>
        </p:spPr>
      </p:pic>
      <p:sp>
        <p:nvSpPr>
          <p:cNvPr id="6" name="Content Placeholder 3"/>
          <p:cNvSpPr txBox="1">
            <a:spLocks/>
          </p:cNvSpPr>
          <p:nvPr/>
        </p:nvSpPr>
        <p:spPr>
          <a:xfrm>
            <a:off x="1113183" y="1305365"/>
            <a:ext cx="10638321" cy="2073939"/>
          </a:xfrm>
          <a:prstGeom prst="rect">
            <a:avLst/>
          </a:prstGeom>
          <a:ln w="9525">
            <a:noFill/>
          </a:ln>
        </p:spPr>
        <p:txBody>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nSpc>
                <a:spcPts val="4980"/>
              </a:lnSpc>
              <a:spcBef>
                <a:spcPts val="1200"/>
              </a:spcBef>
              <a:buSzPct val="80000"/>
            </a:pPr>
            <a:r>
              <a:rPr lang="en-US" sz="4400" i="1" dirty="0">
                <a:solidFill>
                  <a:prstClr val="white"/>
                </a:solidFill>
              </a:rPr>
              <a:t>Questions/</a:t>
            </a:r>
            <a:br>
              <a:rPr lang="en-US" sz="4400" i="1" dirty="0">
                <a:solidFill>
                  <a:prstClr val="white"/>
                </a:solidFill>
              </a:rPr>
            </a:br>
            <a:r>
              <a:rPr lang="en-US" sz="4400" i="1" dirty="0">
                <a:solidFill>
                  <a:prstClr val="white"/>
                </a:solidFill>
              </a:rPr>
              <a:t>Comments</a:t>
            </a:r>
          </a:p>
        </p:txBody>
      </p:sp>
      <p:grpSp>
        <p:nvGrpSpPr>
          <p:cNvPr id="19" name="Group 18"/>
          <p:cNvGrpSpPr/>
          <p:nvPr/>
        </p:nvGrpSpPr>
        <p:grpSpPr>
          <a:xfrm>
            <a:off x="446416" y="5125677"/>
            <a:ext cx="2734106" cy="1131087"/>
            <a:chOff x="2105625" y="1690314"/>
            <a:chExt cx="7469964" cy="3090289"/>
          </a:xfrm>
        </p:grpSpPr>
        <p:pic>
          <p:nvPicPr>
            <p:cNvPr id="20" name="Picture 1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126193" y="1690314"/>
              <a:ext cx="7148598" cy="1988432"/>
            </a:xfrm>
            <a:prstGeom prst="rect">
              <a:avLst/>
            </a:prstGeom>
          </p:spPr>
        </p:pic>
        <p:sp>
          <p:nvSpPr>
            <p:cNvPr id="21" name="Oval 20"/>
            <p:cNvSpPr/>
            <p:nvPr/>
          </p:nvSpPr>
          <p:spPr>
            <a:xfrm>
              <a:off x="2105625" y="3978449"/>
              <a:ext cx="7469964" cy="802154"/>
            </a:xfrm>
            <a:prstGeom prst="ellipse">
              <a:avLst/>
            </a:prstGeom>
            <a:gradFill flip="none" rotWithShape="1">
              <a:gsLst>
                <a:gs pos="0">
                  <a:schemeClr val="tx1">
                    <a:alpha val="25000"/>
                  </a:schemeClr>
                </a:gs>
                <a:gs pos="100000">
                  <a:schemeClr val="tx1">
                    <a:alpha val="0"/>
                  </a:schemeClr>
                </a:gs>
              </a:gsLst>
              <a:path path="shap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Parallelogram 8"/>
          <p:cNvSpPr/>
          <p:nvPr/>
        </p:nvSpPr>
        <p:spPr>
          <a:xfrm>
            <a:off x="606425" y="1311599"/>
            <a:ext cx="465029" cy="1242401"/>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TextBox 2">
            <a:extLst>
              <a:ext uri="{FF2B5EF4-FFF2-40B4-BE49-F238E27FC236}">
                <a16:creationId xmlns:a16="http://schemas.microsoft.com/office/drawing/2014/main" id="{B6E27033-0093-3D4F-92C3-5EBC26F8AB97}"/>
              </a:ext>
            </a:extLst>
          </p:cNvPr>
          <p:cNvSpPr txBox="1"/>
          <p:nvPr/>
        </p:nvSpPr>
        <p:spPr>
          <a:xfrm>
            <a:off x="2816942" y="3488999"/>
            <a:ext cx="8934562" cy="707886"/>
          </a:xfrm>
          <a:prstGeom prst="rect">
            <a:avLst/>
          </a:prstGeom>
          <a:noFill/>
        </p:spPr>
        <p:txBody>
          <a:bodyPr wrap="square" rtlCol="0">
            <a:spAutoFit/>
          </a:bodyPr>
          <a:lstStyle/>
          <a:p>
            <a:r>
              <a:rPr lang="en-US" sz="2000" dirty="0">
                <a:solidFill>
                  <a:schemeClr val="bg1"/>
                </a:solidFill>
              </a:rPr>
              <a:t>Direct Contact : </a:t>
            </a:r>
            <a:r>
              <a:rPr lang="en-US" sz="2000" dirty="0">
                <a:solidFill>
                  <a:schemeClr val="bg1"/>
                </a:solidFill>
                <a:hlinkClick r:id="rId5"/>
              </a:rPr>
              <a:t>Seeburn.k@gmail.com</a:t>
            </a:r>
            <a:endParaRPr lang="en-US" sz="2000" dirty="0">
              <a:solidFill>
                <a:schemeClr val="bg1"/>
              </a:solidFill>
            </a:endParaRPr>
          </a:p>
          <a:p>
            <a:r>
              <a:rPr lang="en-US" sz="2000" dirty="0" err="1">
                <a:solidFill>
                  <a:schemeClr val="bg1"/>
                </a:solidFill>
              </a:rPr>
              <a:t>Linkedin</a:t>
            </a:r>
            <a:r>
              <a:rPr lang="en-US" sz="2000" dirty="0">
                <a:solidFill>
                  <a:schemeClr val="bg1"/>
                </a:solidFill>
              </a:rPr>
              <a:t>: https://</a:t>
            </a:r>
            <a:r>
              <a:rPr lang="en-US" sz="2000" dirty="0" err="1">
                <a:solidFill>
                  <a:schemeClr val="bg1"/>
                </a:solidFill>
              </a:rPr>
              <a:t>www.linkedin.com</a:t>
            </a:r>
            <a:r>
              <a:rPr lang="en-US" sz="2000" dirty="0">
                <a:solidFill>
                  <a:schemeClr val="bg1"/>
                </a:solidFill>
              </a:rPr>
              <a:t>/in/</a:t>
            </a:r>
            <a:r>
              <a:rPr lang="en-US" sz="2000" dirty="0" err="1">
                <a:solidFill>
                  <a:schemeClr val="bg1"/>
                </a:solidFill>
              </a:rPr>
              <a:t>kseeburn</a:t>
            </a:r>
            <a:r>
              <a:rPr lang="en-US" sz="2000" dirty="0">
                <a:solidFill>
                  <a:schemeClr val="bg1"/>
                </a:solidFill>
              </a:rPr>
              <a:t>/detail/recent-activity/posts/</a:t>
            </a:r>
          </a:p>
        </p:txBody>
      </p:sp>
    </p:spTree>
    <p:extLst>
      <p:ext uri="{BB962C8B-B14F-4D97-AF65-F5344CB8AC3E}">
        <p14:creationId xmlns:p14="http://schemas.microsoft.com/office/powerpoint/2010/main" val="3768488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3046988"/>
          </a:xfrm>
          <a:prstGeom prst="rect">
            <a:avLst/>
          </a:prstGeom>
        </p:spPr>
        <p:txBody>
          <a:bodyPr wrap="square">
            <a:spAutoFit/>
          </a:bodyPr>
          <a:lstStyle/>
          <a:p>
            <a:pPr algn="just"/>
            <a:r>
              <a:rPr lang="en-US" sz="2400" dirty="0"/>
              <a:t>Prior to starting a big reform of your data privacy practices, one should first assess whether the GDPR will apply. The peculiarity of the GDPR is that it extends the reach of EU data protection law to non-European businesses. </a:t>
            </a:r>
          </a:p>
          <a:p>
            <a:pPr algn="just"/>
            <a:endParaRPr lang="en-US" sz="2400" dirty="0"/>
          </a:p>
          <a:p>
            <a:pPr algn="just"/>
            <a:r>
              <a:rPr lang="en-US" sz="2400" dirty="0"/>
              <a:t>In particular, non-European businesses which offer goods or services to data subjects in the EU or monitor the data subjects' </a:t>
            </a:r>
            <a:r>
              <a:rPr lang="en-US" sz="2400" dirty="0" err="1"/>
              <a:t>behaviour</a:t>
            </a:r>
            <a:r>
              <a:rPr lang="en-US" sz="2400" dirty="0"/>
              <a:t> (provided that such </a:t>
            </a:r>
            <a:r>
              <a:rPr lang="en-US" sz="2400" dirty="0" err="1"/>
              <a:t>behaviour</a:t>
            </a:r>
            <a:r>
              <a:rPr lang="en-US" sz="2400" dirty="0"/>
              <a:t> takes place in the EU) will be caught and have to comply with the GDPR despite having no office or subsidiary in the EU.</a:t>
            </a:r>
            <a:endParaRPr lang="en-US" sz="2400" dirty="0">
              <a:latin typeface="Helvetica" pitchFamily="2" charset="0"/>
            </a:endParaRPr>
          </a:p>
        </p:txBody>
      </p:sp>
    </p:spTree>
    <p:extLst>
      <p:ext uri="{BB962C8B-B14F-4D97-AF65-F5344CB8AC3E}">
        <p14:creationId xmlns:p14="http://schemas.microsoft.com/office/powerpoint/2010/main" val="1986173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Implications of the accountability principle for businesses</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4524315"/>
          </a:xfrm>
          <a:prstGeom prst="rect">
            <a:avLst/>
          </a:prstGeom>
        </p:spPr>
        <p:txBody>
          <a:bodyPr wrap="square">
            <a:spAutoFit/>
          </a:bodyPr>
          <a:lstStyle/>
          <a:p>
            <a:pPr marL="342900" indent="-342900" algn="just">
              <a:buFont typeface="Arial" panose="020B0604020202020204" pitchFamily="34" charset="0"/>
              <a:buChar char="•"/>
            </a:pPr>
            <a:r>
              <a:rPr lang="en-US" sz="2400" dirty="0"/>
              <a:t>The GDPR focuses on the concept of accountability whereby businesses will have to "demonstrate" compliance with the principles relating to the principles of personal data. </a:t>
            </a:r>
          </a:p>
          <a:p>
            <a:pPr marL="342900" indent="-342900" algn="just">
              <a:buFont typeface="Arial" panose="020B0604020202020204" pitchFamily="34" charset="0"/>
              <a:buChar char="•"/>
            </a:pPr>
            <a:r>
              <a:rPr lang="en-US" sz="2400" dirty="0"/>
              <a:t>This will involve implementing more demonstrable processes and maintaining a proactive approach. Businesses should also be prepared to respond to requests from individuals who want to exercise their rights about the processing of their personal data, businesses who are using data processors to process their commercially sensitive information, or requests and investigations from Supervisory Authorities (SAs). </a:t>
            </a:r>
          </a:p>
          <a:p>
            <a:pPr marL="342900" indent="-342900" algn="just">
              <a:buFont typeface="Arial" panose="020B0604020202020204" pitchFamily="34" charset="0"/>
              <a:buChar char="•"/>
            </a:pPr>
            <a:r>
              <a:rPr lang="en-US" sz="2400" dirty="0"/>
              <a:t>Failure to do so may expose businesses to high fines (up to 4% of the annual turnover or 20 million Euros, whichever is higher), damage to their reputation and/or loss of business opportunities.</a:t>
            </a:r>
            <a:endParaRPr lang="en-US" sz="3200" dirty="0">
              <a:latin typeface="Helvetica" pitchFamily="2" charset="0"/>
            </a:endParaRPr>
          </a:p>
        </p:txBody>
      </p:sp>
    </p:spTree>
    <p:extLst>
      <p:ext uri="{BB962C8B-B14F-4D97-AF65-F5344CB8AC3E}">
        <p14:creationId xmlns:p14="http://schemas.microsoft.com/office/powerpoint/2010/main" val="2232102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Steps towards demonstrating compliance with the GDPR</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1569660"/>
          </a:xfrm>
          <a:prstGeom prst="rect">
            <a:avLst/>
          </a:prstGeom>
        </p:spPr>
        <p:txBody>
          <a:bodyPr wrap="square">
            <a:spAutoFit/>
          </a:bodyPr>
          <a:lstStyle/>
          <a:p>
            <a:pPr algn="just"/>
            <a:r>
              <a:rPr lang="en-US" sz="2400" dirty="0"/>
              <a:t>No matter their size and industry sector, businesses may find it useful to put in place a GDPR compliance </a:t>
            </a:r>
            <a:r>
              <a:rPr lang="en-US" sz="2400" dirty="0" err="1"/>
              <a:t>programme</a:t>
            </a:r>
            <a:r>
              <a:rPr lang="en-US" sz="2400" dirty="0"/>
              <a:t> to implement and monitor their data processing activities, both in terms of their internal business, and for their clients and other third parties they deal with.</a:t>
            </a:r>
            <a:endParaRPr lang="en-US" sz="3200" dirty="0">
              <a:latin typeface="Helvetica" pitchFamily="2" charset="0"/>
            </a:endParaRPr>
          </a:p>
        </p:txBody>
      </p:sp>
    </p:spTree>
    <p:extLst>
      <p:ext uri="{BB962C8B-B14F-4D97-AF65-F5344CB8AC3E}">
        <p14:creationId xmlns:p14="http://schemas.microsoft.com/office/powerpoint/2010/main" val="3457917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4893647"/>
          </a:xfrm>
          <a:prstGeom prst="rect">
            <a:avLst/>
          </a:prstGeom>
        </p:spPr>
        <p:txBody>
          <a:bodyPr wrap="square">
            <a:spAutoFit/>
          </a:bodyPr>
          <a:lstStyle/>
          <a:p>
            <a:r>
              <a:rPr lang="en-US" sz="2400" b="1" dirty="0"/>
              <a:t>Assessment of current data privacy practices</a:t>
            </a:r>
          </a:p>
          <a:p>
            <a:r>
              <a:rPr lang="en-US" sz="2400" dirty="0"/>
              <a:t>Businesses should review their existing </a:t>
            </a:r>
            <a:r>
              <a:rPr lang="en-US" sz="2400" b="1" dirty="0"/>
              <a:t>data privacy practices </a:t>
            </a:r>
            <a:r>
              <a:rPr lang="en-US" sz="2400" dirty="0"/>
              <a:t>against the GDPR requirements to identify the actions they need to implement to meet the GDPR requirements by 2018. </a:t>
            </a:r>
          </a:p>
          <a:p>
            <a:endParaRPr lang="en-US" sz="2400" dirty="0"/>
          </a:p>
          <a:p>
            <a:r>
              <a:rPr lang="en-US" sz="2400" dirty="0"/>
              <a:t>They may then want to identify the key compliance issues they need to focus on to implement their future projects involving the handling of personal data in line with their commercial objectives and market trends. </a:t>
            </a:r>
          </a:p>
          <a:p>
            <a:endParaRPr lang="en-US" sz="2400" dirty="0"/>
          </a:p>
          <a:p>
            <a:r>
              <a:rPr lang="en-US" sz="2400" dirty="0"/>
              <a:t>This assessment should be carefully carried out as it will determine what they need to do to comply with their GDPR obligations. This may include assessing the current technologies used to deliver the services to their clients so they also help meet the GDPR requirements.</a:t>
            </a:r>
          </a:p>
        </p:txBody>
      </p:sp>
    </p:spTree>
    <p:extLst>
      <p:ext uri="{BB962C8B-B14F-4D97-AF65-F5344CB8AC3E}">
        <p14:creationId xmlns:p14="http://schemas.microsoft.com/office/powerpoint/2010/main" val="2326333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8" name="Rectangle 7">
            <a:extLst>
              <a:ext uri="{FF2B5EF4-FFF2-40B4-BE49-F238E27FC236}">
                <a16:creationId xmlns:a16="http://schemas.microsoft.com/office/drawing/2014/main" id="{0B00DC2F-CCE8-ED48-AA3F-D5E3611B76B7}"/>
              </a:ext>
            </a:extLst>
          </p:cNvPr>
          <p:cNvSpPr/>
          <p:nvPr/>
        </p:nvSpPr>
        <p:spPr>
          <a:xfrm>
            <a:off x="865238" y="1502688"/>
            <a:ext cx="9517627" cy="4093428"/>
          </a:xfrm>
          <a:prstGeom prst="rect">
            <a:avLst/>
          </a:prstGeom>
        </p:spPr>
        <p:txBody>
          <a:bodyPr wrap="square">
            <a:spAutoFit/>
          </a:bodyPr>
          <a:lstStyle/>
          <a:p>
            <a:r>
              <a:rPr lang="en-US" sz="2000" b="1" dirty="0"/>
              <a:t>Creation of a data privacy governance structure</a:t>
            </a:r>
          </a:p>
          <a:p>
            <a:pPr marL="342900" indent="-342900">
              <a:buFont typeface="Arial" panose="020B0604020202020204" pitchFamily="34" charset="0"/>
              <a:buChar char="•"/>
            </a:pPr>
            <a:r>
              <a:rPr lang="en-US" sz="2000" dirty="0"/>
              <a:t>The creation of a data privacy governance structure is helpful to implement and drive the GDPR data privacy compliance </a:t>
            </a:r>
            <a:r>
              <a:rPr lang="en-US" sz="2000" dirty="0" err="1"/>
              <a:t>programme</a:t>
            </a:r>
            <a:r>
              <a:rPr lang="en-US" sz="2000" dirty="0"/>
              <a:t>. </a:t>
            </a:r>
          </a:p>
          <a:p>
            <a:pPr marL="342900" indent="-342900">
              <a:buFont typeface="Arial" panose="020B0604020202020204" pitchFamily="34" charset="0"/>
              <a:buChar char="•"/>
            </a:pPr>
            <a:r>
              <a:rPr lang="en-US" sz="2000" dirty="0"/>
              <a:t>It needs to involve senior management at the outset of its inception to ensure it is incorporated into the board management's agenda and is fully supported throughout its lifecycle. It should set out the tasks, responsibilities and reporting lines of the individuals involved and should remain in place on a permanent basis to ensure continuous compliance with the GDPR. </a:t>
            </a:r>
          </a:p>
          <a:p>
            <a:pPr marL="342900" indent="-342900">
              <a:buFont typeface="Arial" panose="020B0604020202020204" pitchFamily="34" charset="0"/>
              <a:buChar char="•"/>
            </a:pPr>
            <a:r>
              <a:rPr lang="en-US" sz="2000" dirty="0"/>
              <a:t>Businesses that already have a data protection officer (DPO) in place may ask the DPO to create such governance structure and be accountable for the overall data privacy </a:t>
            </a:r>
            <a:r>
              <a:rPr lang="en-US" sz="2000" dirty="0" err="1"/>
              <a:t>programme</a:t>
            </a:r>
            <a:r>
              <a:rPr lang="en-US" sz="2000" dirty="0"/>
              <a:t>. </a:t>
            </a:r>
          </a:p>
          <a:p>
            <a:pPr marL="342900" indent="-342900">
              <a:buFont typeface="Arial" panose="020B0604020202020204" pitchFamily="34" charset="0"/>
              <a:buChar char="•"/>
            </a:pPr>
            <a:r>
              <a:rPr lang="en-US" sz="2000" dirty="0"/>
              <a:t>Those who do not have a DPO yet should carefully consider designating one internally or externally, whether or not they are required to do so - </a:t>
            </a:r>
            <a:r>
              <a:rPr lang="en-US" sz="2000" b="1" dirty="0">
                <a:hlinkClick r:id="rId2" tooltip="The compliance burden under the GDPR - Data Protection Officers"/>
              </a:rPr>
              <a:t>read more about DPOs here</a:t>
            </a:r>
            <a:endParaRPr lang="en-US" sz="2000" dirty="0"/>
          </a:p>
        </p:txBody>
      </p:sp>
    </p:spTree>
    <p:extLst>
      <p:ext uri="{BB962C8B-B14F-4D97-AF65-F5344CB8AC3E}">
        <p14:creationId xmlns:p14="http://schemas.microsoft.com/office/powerpoint/2010/main" val="3500848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1711139"/>
            <a:ext cx="9042530" cy="43986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556677"/>
                </a:solidFill>
                <a:effectLst/>
                <a:latin typeface="Arial" panose="020B0604020202020204" pitchFamily="34" charset="0"/>
                <a:cs typeface="Arial" panose="020B0604020202020204" pitchFamily="34" charset="0"/>
              </a:rPr>
              <a:t>Personal data inventory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556677"/>
                </a:solidFill>
                <a:effectLst/>
                <a:latin typeface="Arial" panose="020B0604020202020204" pitchFamily="34" charset="0"/>
                <a:cs typeface="Arial" panose="020B0604020202020204" pitchFamily="34" charset="0"/>
              </a:rPr>
              <a:t>Both data controllers and data processors have the obligation to maintain records of their processing activities including the personal data flows.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556677"/>
                </a:solidFill>
                <a:effectLst/>
                <a:latin typeface="Arial" panose="020B0604020202020204" pitchFamily="34" charset="0"/>
                <a:cs typeface="Arial" panose="020B0604020202020204" pitchFamily="34" charset="0"/>
              </a:rPr>
              <a:t>This is a major shift from the current European data protection regime where some Member States require prior </a:t>
            </a:r>
            <a:r>
              <a:rPr kumimoji="0" lang="en-US" altLang="en-US" sz="2000" b="0" i="0" u="none" strike="noStrike" cap="none" normalizeH="0" baseline="0" dirty="0" err="1">
                <a:ln>
                  <a:noFill/>
                </a:ln>
                <a:solidFill>
                  <a:srgbClr val="556677"/>
                </a:solidFill>
                <a:effectLst/>
                <a:latin typeface="Arial" panose="020B0604020202020204" pitchFamily="34" charset="0"/>
                <a:cs typeface="Arial" panose="020B0604020202020204" pitchFamily="34" charset="0"/>
              </a:rPr>
              <a:t>authorisation</a:t>
            </a:r>
            <a:r>
              <a:rPr kumimoji="0" lang="en-US" altLang="en-US" sz="2000" b="0" i="0" u="none" strike="noStrike" cap="none" normalizeH="0" baseline="0" dirty="0">
                <a:ln>
                  <a:noFill/>
                </a:ln>
                <a:solidFill>
                  <a:srgbClr val="556677"/>
                </a:solidFill>
                <a:effectLst/>
                <a:latin typeface="Arial" panose="020B0604020202020204" pitchFamily="34" charset="0"/>
                <a:cs typeface="Arial" panose="020B0604020202020204" pitchFamily="34" charset="0"/>
              </a:rPr>
              <a:t> of certain personal data processing activities (e.g. for the transfer of personal data). This also means that businesses will need to have a clear understanding of their data processing activities and security systems to be able to record them all.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556677"/>
                </a:solidFill>
                <a:effectLst/>
                <a:latin typeface="Arial" panose="020B0604020202020204" pitchFamily="34" charset="0"/>
                <a:cs typeface="Arial" panose="020B0604020202020204" pitchFamily="34" charset="0"/>
              </a:rPr>
              <a:t>A data mapping exercise may prove useful to achieve this. This involves creating specific tools (manual or electronic) that capture the obligations and constantly monitor and report on data processing activities.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556677"/>
                </a:solidFill>
                <a:effectLst/>
                <a:latin typeface="Arial" panose="020B0604020202020204" pitchFamily="34" charset="0"/>
                <a:cs typeface="Arial" panose="020B0604020202020204" pitchFamily="34" charset="0"/>
              </a:rPr>
              <a:t>That inventory must be up-to-date and as accurate as possible as it may be subject to audit by SAs.</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78123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2326693"/>
            <a:ext cx="9042530" cy="316750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Creating information notices</a:t>
            </a:r>
          </a:p>
          <a:p>
            <a:pPr marL="342900" indent="-342900">
              <a:buFont typeface="Arial" panose="020B0604020202020204" pitchFamily="34" charset="0"/>
              <a:buChar char="•"/>
            </a:pPr>
            <a:r>
              <a:rPr lang="en-US" sz="2000" dirty="0"/>
              <a:t>The GDPR requires data controllers to inform the data subjects about the processing activities carried out including detailing the type of data collected, the purpose for which it is collected, how it is being used and protected, the name of the organisation processing the personal data and the data subject's rights including the right of access, to object, and to erasure (the right to be forgotten). </a:t>
            </a:r>
          </a:p>
          <a:p>
            <a:pPr marL="342900" indent="-342900">
              <a:buFont typeface="Arial" panose="020B0604020202020204" pitchFamily="34" charset="0"/>
              <a:buChar char="•"/>
            </a:pPr>
            <a:r>
              <a:rPr lang="en-US" sz="2000" dirty="0"/>
              <a:t>This transparency obligation means that businesses will have to comply with their notice obligations (a list of mandatory notices is provided by the GDPR) and amend their internal policies accordingly.</a:t>
            </a:r>
          </a:p>
        </p:txBody>
      </p:sp>
    </p:spTree>
    <p:extLst>
      <p:ext uri="{BB962C8B-B14F-4D97-AF65-F5344CB8AC3E}">
        <p14:creationId xmlns:p14="http://schemas.microsoft.com/office/powerpoint/2010/main" val="37513253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2172805"/>
            <a:ext cx="9042530" cy="347528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Consent mechanisms</a:t>
            </a:r>
          </a:p>
          <a:p>
            <a:pPr marL="342900" indent="-342900">
              <a:buFont typeface="Arial" panose="020B0604020202020204" pitchFamily="34" charset="0"/>
              <a:buChar char="•"/>
            </a:pPr>
            <a:r>
              <a:rPr lang="en-US" sz="2000" dirty="0"/>
              <a:t>The conditions for consent are harder to meet under the GDPR and businesses will have to review their current data processing activities which rely on consent, as well as their privacy policies. In addition, businesses will have to document the collection of consent. </a:t>
            </a:r>
          </a:p>
          <a:p>
            <a:pPr marL="342900" indent="-342900">
              <a:buFont typeface="Arial" panose="020B0604020202020204" pitchFamily="34" charset="0"/>
              <a:buChar char="•"/>
            </a:pPr>
            <a:r>
              <a:rPr lang="en-US" sz="2000" dirty="0"/>
              <a:t>For employment purposes, specific conditions may apply as Member States are entitled to take specific measures in that area so businesses should be aware of any additional requirements in their own jurisdiction. </a:t>
            </a:r>
          </a:p>
          <a:p>
            <a:pPr marL="342900" indent="-342900">
              <a:buFont typeface="Arial" panose="020B0604020202020204" pitchFamily="34" charset="0"/>
              <a:buChar char="•"/>
            </a:pPr>
            <a:r>
              <a:rPr lang="en-US" sz="2000" dirty="0"/>
              <a:t>As far as marketing activities are concerned, it remains to be seen whether the e-Privacy Directive (currently under review) will align its conditions for consent with the GDPR.</a:t>
            </a:r>
          </a:p>
        </p:txBody>
      </p:sp>
    </p:spTree>
    <p:extLst>
      <p:ext uri="{BB962C8B-B14F-4D97-AF65-F5344CB8AC3E}">
        <p14:creationId xmlns:p14="http://schemas.microsoft.com/office/powerpoint/2010/main" val="1755992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F3AA9-24E8-1A4B-B4AA-FD96E0C41BAE}"/>
              </a:ext>
            </a:extLst>
          </p:cNvPr>
          <p:cNvSpPr>
            <a:spLocks noGrp="1"/>
          </p:cNvSpPr>
          <p:nvPr>
            <p:ph type="title"/>
          </p:nvPr>
        </p:nvSpPr>
        <p:spPr/>
        <p:txBody>
          <a:bodyPr/>
          <a:lstStyle/>
          <a:p>
            <a:r>
              <a:rPr lang="en-US" dirty="0"/>
              <a:t>So, is there a “correct” definition of an audit?</a:t>
            </a:r>
          </a:p>
        </p:txBody>
      </p:sp>
      <p:sp>
        <p:nvSpPr>
          <p:cNvPr id="3" name="Content Placeholder 2">
            <a:extLst>
              <a:ext uri="{FF2B5EF4-FFF2-40B4-BE49-F238E27FC236}">
                <a16:creationId xmlns:a16="http://schemas.microsoft.com/office/drawing/2014/main" id="{858967B0-D4D6-1442-A632-5E16A8A55F54}"/>
              </a:ext>
            </a:extLst>
          </p:cNvPr>
          <p:cNvSpPr>
            <a:spLocks noGrp="1"/>
          </p:cNvSpPr>
          <p:nvPr>
            <p:ph idx="1"/>
          </p:nvPr>
        </p:nvSpPr>
        <p:spPr/>
        <p:txBody>
          <a:bodyPr/>
          <a:lstStyle/>
          <a:p>
            <a:r>
              <a:rPr lang="en-US" dirty="0"/>
              <a:t>I like to use the most everyday use of the term audit to find some common ground that we all can agree on – an IRS audit. </a:t>
            </a:r>
          </a:p>
          <a:p>
            <a:r>
              <a:rPr lang="en-US" dirty="0"/>
              <a:t>We all either know first hand or get what the TAX DEPT is doing – they are examining your submitted tax records and validating them. </a:t>
            </a:r>
          </a:p>
          <a:p>
            <a:r>
              <a:rPr lang="en-US" dirty="0"/>
              <a:t>In essence, the tax dept. is providing an external review of that which you believe to be true. </a:t>
            </a:r>
          </a:p>
          <a:p>
            <a:r>
              <a:rPr lang="en-US" dirty="0"/>
              <a:t>And they don’t just take your word on it; they cross-reference all the forms from external sources –a year-end mortgage interest statement, etc. – all to corroborate your “story”.</a:t>
            </a:r>
          </a:p>
          <a:p>
            <a:endParaRPr lang="en-US" dirty="0"/>
          </a:p>
        </p:txBody>
      </p:sp>
      <p:sp>
        <p:nvSpPr>
          <p:cNvPr id="4" name="Slide Number Placeholder 3">
            <a:extLst>
              <a:ext uri="{FF2B5EF4-FFF2-40B4-BE49-F238E27FC236}">
                <a16:creationId xmlns:a16="http://schemas.microsoft.com/office/drawing/2014/main" id="{AAAC17D6-7321-324E-8DBA-AB0CF5573406}"/>
              </a:ext>
            </a:extLst>
          </p:cNvPr>
          <p:cNvSpPr>
            <a:spLocks noGrp="1"/>
          </p:cNvSpPr>
          <p:nvPr>
            <p:ph type="sldNum" sz="quarter" idx="12"/>
          </p:nvPr>
        </p:nvSpPr>
        <p:spPr/>
        <p:txBody>
          <a:bodyPr/>
          <a:lstStyle/>
          <a:p>
            <a:fld id="{930F68AE-F22E-A74C-A37C-BFE3562AA2C7}" type="slidenum">
              <a:rPr lang="en-US" smtClean="0"/>
              <a:t>4</a:t>
            </a:fld>
            <a:endParaRPr lang="en-US" dirty="0"/>
          </a:p>
        </p:txBody>
      </p:sp>
    </p:spTree>
    <p:extLst>
      <p:ext uri="{BB962C8B-B14F-4D97-AF65-F5344CB8AC3E}">
        <p14:creationId xmlns:p14="http://schemas.microsoft.com/office/powerpoint/2010/main" val="19769076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2018918"/>
            <a:ext cx="9042530" cy="378305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Implementation of technical and </a:t>
            </a:r>
            <a:r>
              <a:rPr lang="en-US" sz="2000" b="1" dirty="0" err="1"/>
              <a:t>organisational</a:t>
            </a:r>
            <a:r>
              <a:rPr lang="en-US" sz="2000" b="1" dirty="0"/>
              <a:t> measures</a:t>
            </a:r>
          </a:p>
          <a:p>
            <a:pPr marL="342900" indent="-342900">
              <a:buFont typeface="Arial" panose="020B0604020202020204" pitchFamily="34" charset="0"/>
              <a:buChar char="•"/>
            </a:pPr>
            <a:r>
              <a:rPr lang="en-US" sz="2000" dirty="0"/>
              <a:t>Both data controllers and processors have to implement appropriate technical and </a:t>
            </a:r>
            <a:r>
              <a:rPr lang="en-US" sz="2000" dirty="0" err="1"/>
              <a:t>organisational</a:t>
            </a:r>
            <a:r>
              <a:rPr lang="en-US" sz="2000" dirty="0"/>
              <a:t> measures to ensure that personal data processed is securely and adequately protected. </a:t>
            </a:r>
          </a:p>
          <a:p>
            <a:pPr marL="342900" indent="-342900">
              <a:buFont typeface="Arial" panose="020B0604020202020204" pitchFamily="34" charset="0"/>
              <a:buChar char="•"/>
            </a:pPr>
            <a:r>
              <a:rPr lang="en-US" sz="2000" dirty="0"/>
              <a:t>Businesses should explore implementing security techniques such as </a:t>
            </a:r>
            <a:r>
              <a:rPr lang="en-US" sz="2000" dirty="0" err="1"/>
              <a:t>pseudonymisation</a:t>
            </a:r>
            <a:r>
              <a:rPr lang="en-US" sz="2000" dirty="0"/>
              <a:t> and privacy by design and default in their data processing activities. </a:t>
            </a:r>
          </a:p>
          <a:p>
            <a:pPr marL="342900" indent="-342900">
              <a:buFont typeface="Arial" panose="020B0604020202020204" pitchFamily="34" charset="0"/>
              <a:buChar char="•"/>
            </a:pPr>
            <a:r>
              <a:rPr lang="en-US" sz="2000" dirty="0"/>
              <a:t>They should also work alongside their cybersecurity teams and other business functions to ensure that the appropriate security measures are applied and comply with their clients' requirements where appropriate. </a:t>
            </a:r>
          </a:p>
          <a:p>
            <a:pPr marL="342900" indent="-342900">
              <a:buFont typeface="Arial" panose="020B0604020202020204" pitchFamily="34" charset="0"/>
              <a:buChar char="•"/>
            </a:pPr>
            <a:r>
              <a:rPr lang="en-US" sz="2000" dirty="0"/>
              <a:t>Again, there should be clear documentation of these techniques as well as regular testing and updating.</a:t>
            </a:r>
          </a:p>
        </p:txBody>
      </p:sp>
    </p:spTree>
    <p:extLst>
      <p:ext uri="{BB962C8B-B14F-4D97-AF65-F5344CB8AC3E}">
        <p14:creationId xmlns:p14="http://schemas.microsoft.com/office/powerpoint/2010/main" val="10089122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2388250"/>
            <a:ext cx="9042530" cy="304439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400" b="1" dirty="0"/>
              <a:t>Data Protection Impact Assessments</a:t>
            </a:r>
          </a:p>
          <a:p>
            <a:pPr marL="342900" indent="-342900">
              <a:buFont typeface="Arial" panose="020B0604020202020204" pitchFamily="34" charset="0"/>
              <a:buChar char="•"/>
            </a:pPr>
            <a:r>
              <a:rPr lang="en-US" sz="2400" dirty="0"/>
              <a:t>Data Protection Impact Assessments (DPIAs) are an essential compliance tool under the GDPR. </a:t>
            </a:r>
          </a:p>
          <a:p>
            <a:pPr marL="342900" indent="-342900">
              <a:buFont typeface="Arial" panose="020B0604020202020204" pitchFamily="34" charset="0"/>
              <a:buChar char="•"/>
            </a:pPr>
            <a:r>
              <a:rPr lang="en-US" sz="2400" dirty="0"/>
              <a:t>They are intended to help identify and manage risks to personal data. </a:t>
            </a:r>
          </a:p>
          <a:p>
            <a:pPr marL="342900" indent="-342900">
              <a:buFont typeface="Arial" panose="020B0604020202020204" pitchFamily="34" charset="0"/>
              <a:buChar char="•"/>
            </a:pPr>
            <a:r>
              <a:rPr lang="en-US" sz="2400" dirty="0"/>
              <a:t>They are also crucial in showing the SAs that a business has done everything it can to ensure data is processed in accordance with the law. </a:t>
            </a:r>
          </a:p>
        </p:txBody>
      </p:sp>
    </p:spTree>
    <p:extLst>
      <p:ext uri="{BB962C8B-B14F-4D97-AF65-F5344CB8AC3E}">
        <p14:creationId xmlns:p14="http://schemas.microsoft.com/office/powerpoint/2010/main" val="41882118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C16EE-0E37-8949-ADD5-16D62DA22302}"/>
              </a:ext>
            </a:extLst>
          </p:cNvPr>
          <p:cNvSpPr>
            <a:spLocks noGrp="1"/>
          </p:cNvSpPr>
          <p:nvPr>
            <p:ph type="title"/>
          </p:nvPr>
        </p:nvSpPr>
        <p:spPr/>
        <p:txBody>
          <a:bodyPr/>
          <a:lstStyle/>
          <a:p>
            <a:r>
              <a:rPr lang="en-US" i="0" dirty="0"/>
              <a:t>Non-European businesses and the GDPR</a:t>
            </a:r>
          </a:p>
        </p:txBody>
      </p:sp>
      <p:sp>
        <p:nvSpPr>
          <p:cNvPr id="4" name="Rectangle 3">
            <a:extLst>
              <a:ext uri="{FF2B5EF4-FFF2-40B4-BE49-F238E27FC236}">
                <a16:creationId xmlns:a16="http://schemas.microsoft.com/office/drawing/2014/main" id="{E0F2D667-D592-C544-9EF8-6AC4E7CCD6F7}"/>
              </a:ext>
            </a:extLst>
          </p:cNvPr>
          <p:cNvSpPr>
            <a:spLocks noChangeArrowheads="1"/>
          </p:cNvSpPr>
          <p:nvPr/>
        </p:nvSpPr>
        <p:spPr bwMode="auto">
          <a:xfrm>
            <a:off x="986373" y="1495700"/>
            <a:ext cx="9042530" cy="48294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8887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Reporting personal data breaches</a:t>
            </a:r>
          </a:p>
          <a:p>
            <a:pPr marL="342900" indent="-342900">
              <a:buFont typeface="Arial" panose="020B0604020202020204" pitchFamily="34" charset="0"/>
              <a:buChar char="•"/>
            </a:pPr>
            <a:r>
              <a:rPr lang="en-US" sz="2000" dirty="0"/>
              <a:t>The GDPR specifically mentions that reporting personal data breaches forms part of the accountability principle. </a:t>
            </a:r>
          </a:p>
          <a:p>
            <a:pPr marL="342900" indent="-342900">
              <a:buFont typeface="Arial" panose="020B0604020202020204" pitchFamily="34" charset="0"/>
              <a:buChar char="•"/>
            </a:pPr>
            <a:r>
              <a:rPr lang="en-US" sz="2000" dirty="0"/>
              <a:t>Businesses will need to create formal procedures to ensure that personal data breaches are addressed appropriately and in a timely manner to mitigate the risks to the individuals affected by the breach (</a:t>
            </a:r>
            <a:r>
              <a:rPr lang="en-US" sz="2000" dirty="0" err="1"/>
              <a:t>e.g</a:t>
            </a:r>
            <a:r>
              <a:rPr lang="en-US" sz="2000" dirty="0"/>
              <a:t> misuse, loss of data, damage, rights and freedoms of the individuals). </a:t>
            </a:r>
          </a:p>
          <a:p>
            <a:pPr marL="342900" indent="-342900">
              <a:buFont typeface="Arial" panose="020B0604020202020204" pitchFamily="34" charset="0"/>
              <a:buChar char="•"/>
            </a:pPr>
            <a:r>
              <a:rPr lang="en-US" sz="2000" dirty="0"/>
              <a:t>Such procedures will need to be tested to ensure they work properly. </a:t>
            </a:r>
          </a:p>
          <a:p>
            <a:pPr marL="342900" indent="-342900">
              <a:buFont typeface="Arial" panose="020B0604020202020204" pitchFamily="34" charset="0"/>
              <a:buChar char="•"/>
            </a:pPr>
            <a:r>
              <a:rPr lang="en-US" sz="2000" dirty="0"/>
              <a:t>The introduction of the accountability principle means that businesses will have to do more and be seen to be doing more to comply with European data protection law. The creation of a GDPR data privacy compliance </a:t>
            </a:r>
            <a:r>
              <a:rPr lang="en-US" sz="2000" dirty="0" err="1"/>
              <a:t>programme</a:t>
            </a:r>
            <a:r>
              <a:rPr lang="en-US" sz="2000" dirty="0"/>
              <a:t> is the first step. </a:t>
            </a:r>
          </a:p>
          <a:p>
            <a:pPr marL="342900" indent="-342900">
              <a:buFont typeface="Arial" panose="020B0604020202020204" pitchFamily="34" charset="0"/>
              <a:buChar char="•"/>
            </a:pPr>
            <a:r>
              <a:rPr lang="en-US" sz="2000" dirty="0"/>
              <a:t>Demonstrating compliance is not just about showing that a business can achieve compliance with the GDPR requirements. It has to reflect and record actual compliance.</a:t>
            </a:r>
            <a:r>
              <a:rPr lang="en-US" sz="2800" dirty="0"/>
              <a:t> </a:t>
            </a:r>
          </a:p>
        </p:txBody>
      </p:sp>
    </p:spTree>
    <p:extLst>
      <p:ext uri="{BB962C8B-B14F-4D97-AF65-F5344CB8AC3E}">
        <p14:creationId xmlns:p14="http://schemas.microsoft.com/office/powerpoint/2010/main" val="1779271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4EB3-EF13-A647-8E4A-BDD6E50770CF}"/>
              </a:ext>
            </a:extLst>
          </p:cNvPr>
          <p:cNvSpPr>
            <a:spLocks noGrp="1"/>
          </p:cNvSpPr>
          <p:nvPr>
            <p:ph type="title"/>
          </p:nvPr>
        </p:nvSpPr>
        <p:spPr/>
        <p:txBody>
          <a:bodyPr/>
          <a:lstStyle/>
          <a:p>
            <a:r>
              <a:rPr lang="en-US" dirty="0"/>
              <a:t>So, is there a “correct” definition of an audit?</a:t>
            </a:r>
          </a:p>
        </p:txBody>
      </p:sp>
      <p:sp>
        <p:nvSpPr>
          <p:cNvPr id="3" name="Content Placeholder 2">
            <a:extLst>
              <a:ext uri="{FF2B5EF4-FFF2-40B4-BE49-F238E27FC236}">
                <a16:creationId xmlns:a16="http://schemas.microsoft.com/office/drawing/2014/main" id="{4B447FF1-B639-5F4C-9B8B-83F62E3F2A2C}"/>
              </a:ext>
            </a:extLst>
          </p:cNvPr>
          <p:cNvSpPr>
            <a:spLocks noGrp="1"/>
          </p:cNvSpPr>
          <p:nvPr>
            <p:ph idx="1"/>
          </p:nvPr>
        </p:nvSpPr>
        <p:spPr>
          <a:xfrm>
            <a:off x="986373" y="1600206"/>
            <a:ext cx="10239997" cy="4525963"/>
          </a:xfrm>
        </p:spPr>
        <p:txBody>
          <a:bodyPr/>
          <a:lstStyle/>
          <a:p>
            <a:pPr marL="285750" indent="-285750">
              <a:buFont typeface="Arial" panose="020B0604020202020204" pitchFamily="34" charset="0"/>
              <a:buChar char="•"/>
            </a:pPr>
            <a:r>
              <a:rPr lang="en-US" dirty="0"/>
              <a:t>IT audits should be looked at the same way. </a:t>
            </a:r>
          </a:p>
          <a:p>
            <a:pPr marL="285750" indent="-285750">
              <a:buFont typeface="Arial" panose="020B0604020202020204" pitchFamily="34" charset="0"/>
              <a:buChar char="•"/>
            </a:pPr>
            <a:r>
              <a:rPr lang="en-US" dirty="0"/>
              <a:t>You need an external review of what you believe to be the state of changes and security. </a:t>
            </a:r>
          </a:p>
          <a:p>
            <a:pPr marL="285750" indent="-285750">
              <a:buFont typeface="Arial" panose="020B0604020202020204" pitchFamily="34" charset="0"/>
              <a:buChar char="•"/>
            </a:pPr>
            <a:r>
              <a:rPr lang="en-US" dirty="0"/>
              <a:t>Otherwise, you’re just fooling yourself into believing that your network is, and has been, secure and without incident.</a:t>
            </a:r>
          </a:p>
          <a:p>
            <a:pPr marL="285750" indent="-285750">
              <a:buFont typeface="Arial" panose="020B0604020202020204" pitchFamily="34" charset="0"/>
              <a:buChar char="•"/>
            </a:pPr>
            <a:r>
              <a:rPr lang="en-US" dirty="0"/>
              <a:t>So, what constitutes an external review? </a:t>
            </a:r>
          </a:p>
          <a:p>
            <a:pPr marL="285750" indent="-285750">
              <a:buFont typeface="Arial" panose="020B0604020202020204" pitchFamily="34" charset="0"/>
              <a:buChar char="•"/>
            </a:pPr>
            <a:r>
              <a:rPr lang="en-US" dirty="0"/>
              <a:t>Does it mean that you absolutely must hire an independent auditor? </a:t>
            </a:r>
          </a:p>
          <a:p>
            <a:pPr marL="285750" indent="-285750">
              <a:buFont typeface="Arial" panose="020B0604020202020204" pitchFamily="34" charset="0"/>
              <a:buChar char="•"/>
            </a:pPr>
            <a:r>
              <a:rPr lang="en-US" dirty="0"/>
              <a:t>Or some security expert with their set of best practices? </a:t>
            </a:r>
          </a:p>
          <a:p>
            <a:r>
              <a:rPr lang="en-US" dirty="0"/>
              <a:t>Not necessarily. In fact, the external part is in reference to that which you believe to be true. It means, if you rely on, say, a change log of some kind (which represents the list of what you believe has happened on your network), you need to have another means to corroborate that every change was logged.</a:t>
            </a:r>
          </a:p>
          <a:p>
            <a:endParaRPr lang="en-US" dirty="0"/>
          </a:p>
        </p:txBody>
      </p:sp>
      <p:sp>
        <p:nvSpPr>
          <p:cNvPr id="4" name="Slide Number Placeholder 3">
            <a:extLst>
              <a:ext uri="{FF2B5EF4-FFF2-40B4-BE49-F238E27FC236}">
                <a16:creationId xmlns:a16="http://schemas.microsoft.com/office/drawing/2014/main" id="{DCF47CC3-1830-B649-938E-736D936A35A8}"/>
              </a:ext>
            </a:extLst>
          </p:cNvPr>
          <p:cNvSpPr>
            <a:spLocks noGrp="1"/>
          </p:cNvSpPr>
          <p:nvPr>
            <p:ph type="sldNum" sz="quarter" idx="12"/>
          </p:nvPr>
        </p:nvSpPr>
        <p:spPr/>
        <p:txBody>
          <a:bodyPr/>
          <a:lstStyle/>
          <a:p>
            <a:fld id="{930F68AE-F22E-A74C-A37C-BFE3562AA2C7}" type="slidenum">
              <a:rPr lang="en-US" smtClean="0"/>
              <a:t>5</a:t>
            </a:fld>
            <a:endParaRPr lang="en-US" dirty="0"/>
          </a:p>
        </p:txBody>
      </p:sp>
    </p:spTree>
    <p:extLst>
      <p:ext uri="{BB962C8B-B14F-4D97-AF65-F5344CB8AC3E}">
        <p14:creationId xmlns:p14="http://schemas.microsoft.com/office/powerpoint/2010/main" val="34258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5FC236A-A738-8A46-8C78-821880299C34}"/>
              </a:ext>
            </a:extLst>
          </p:cNvPr>
          <p:cNvSpPr>
            <a:spLocks noGrp="1"/>
          </p:cNvSpPr>
          <p:nvPr>
            <p:ph type="sldNum" sz="quarter" idx="12"/>
          </p:nvPr>
        </p:nvSpPr>
        <p:spPr/>
        <p:txBody>
          <a:bodyPr/>
          <a:lstStyle/>
          <a:p>
            <a:fld id="{930F68AE-F22E-A74C-A37C-BFE3562AA2C7}" type="slidenum">
              <a:rPr lang="en-US" smtClean="0"/>
              <a:t>6</a:t>
            </a:fld>
            <a:endParaRPr lang="en-US" dirty="0"/>
          </a:p>
        </p:txBody>
      </p:sp>
      <p:sp>
        <p:nvSpPr>
          <p:cNvPr id="6" name="Rectangle 5">
            <a:extLst>
              <a:ext uri="{FF2B5EF4-FFF2-40B4-BE49-F238E27FC236}">
                <a16:creationId xmlns:a16="http://schemas.microsoft.com/office/drawing/2014/main" id="{525CF242-5626-3345-A421-BB1E70B0DBC9}"/>
              </a:ext>
            </a:extLst>
          </p:cNvPr>
          <p:cNvSpPr/>
          <p:nvPr/>
        </p:nvSpPr>
        <p:spPr>
          <a:xfrm>
            <a:off x="2546140" y="2639650"/>
            <a:ext cx="7130157" cy="646331"/>
          </a:xfrm>
          <a:prstGeom prst="rect">
            <a:avLst/>
          </a:prstGeom>
        </p:spPr>
        <p:txBody>
          <a:bodyPr wrap="none">
            <a:spAutoFit/>
          </a:bodyPr>
          <a:lstStyle/>
          <a:p>
            <a:pPr fontAlgn="base"/>
            <a:r>
              <a:rPr lang="en-US" sz="3600" b="1" dirty="0">
                <a:latin typeface="-apple-system"/>
              </a:rPr>
              <a:t>Transformational decade of auditing</a:t>
            </a:r>
            <a:endParaRPr lang="en-US" sz="3600" b="1" i="0" dirty="0">
              <a:effectLst/>
              <a:latin typeface="-apple-system"/>
            </a:endParaRPr>
          </a:p>
        </p:txBody>
      </p:sp>
    </p:spTree>
    <p:extLst>
      <p:ext uri="{BB962C8B-B14F-4D97-AF65-F5344CB8AC3E}">
        <p14:creationId xmlns:p14="http://schemas.microsoft.com/office/powerpoint/2010/main" val="672938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91A3A-F04E-7C4E-A23F-7EECFDC464AB}"/>
              </a:ext>
            </a:extLst>
          </p:cNvPr>
          <p:cNvSpPr>
            <a:spLocks noGrp="1"/>
          </p:cNvSpPr>
          <p:nvPr>
            <p:ph type="title"/>
          </p:nvPr>
        </p:nvSpPr>
        <p:spPr/>
        <p:txBody>
          <a:bodyPr/>
          <a:lstStyle/>
          <a:p>
            <a:r>
              <a:rPr lang="en-US" dirty="0"/>
              <a:t>Don’t Forget IFRS 15 &amp; 16</a:t>
            </a:r>
          </a:p>
        </p:txBody>
      </p:sp>
      <p:sp>
        <p:nvSpPr>
          <p:cNvPr id="4" name="Slide Number Placeholder 3">
            <a:extLst>
              <a:ext uri="{FF2B5EF4-FFF2-40B4-BE49-F238E27FC236}">
                <a16:creationId xmlns:a16="http://schemas.microsoft.com/office/drawing/2014/main" id="{B1768FEC-B6FA-7140-AD98-A62254C24D1F}"/>
              </a:ext>
            </a:extLst>
          </p:cNvPr>
          <p:cNvSpPr>
            <a:spLocks noGrp="1"/>
          </p:cNvSpPr>
          <p:nvPr>
            <p:ph type="sldNum" sz="quarter" idx="12"/>
          </p:nvPr>
        </p:nvSpPr>
        <p:spPr/>
        <p:txBody>
          <a:bodyPr/>
          <a:lstStyle/>
          <a:p>
            <a:fld id="{930F68AE-F22E-A74C-A37C-BFE3562AA2C7}" type="slidenum">
              <a:rPr lang="en-US" smtClean="0"/>
              <a:t>7</a:t>
            </a:fld>
            <a:endParaRPr lang="en-US" dirty="0"/>
          </a:p>
        </p:txBody>
      </p:sp>
      <p:pic>
        <p:nvPicPr>
          <p:cNvPr id="5" name="Picture 4">
            <a:extLst>
              <a:ext uri="{FF2B5EF4-FFF2-40B4-BE49-F238E27FC236}">
                <a16:creationId xmlns:a16="http://schemas.microsoft.com/office/drawing/2014/main" id="{7E494598-47D1-BE45-B664-9C8FFFC77191}"/>
              </a:ext>
            </a:extLst>
          </p:cNvPr>
          <p:cNvPicPr>
            <a:picLocks noChangeAspect="1"/>
          </p:cNvPicPr>
          <p:nvPr/>
        </p:nvPicPr>
        <p:blipFill>
          <a:blip r:embed="rId2"/>
          <a:stretch>
            <a:fillRect/>
          </a:stretch>
        </p:blipFill>
        <p:spPr>
          <a:xfrm>
            <a:off x="177733" y="284715"/>
            <a:ext cx="11439758" cy="6436771"/>
          </a:xfrm>
          <a:prstGeom prst="rect">
            <a:avLst/>
          </a:prstGeom>
        </p:spPr>
      </p:pic>
    </p:spTree>
    <p:extLst>
      <p:ext uri="{BB962C8B-B14F-4D97-AF65-F5344CB8AC3E}">
        <p14:creationId xmlns:p14="http://schemas.microsoft.com/office/powerpoint/2010/main" val="3120466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6451A6-DF5D-FB49-AB4D-B7787F773104}"/>
              </a:ext>
            </a:extLst>
          </p:cNvPr>
          <p:cNvSpPr>
            <a:spLocks noGrp="1"/>
          </p:cNvSpPr>
          <p:nvPr>
            <p:ph type="sldNum" sz="quarter" idx="12"/>
          </p:nvPr>
        </p:nvSpPr>
        <p:spPr/>
        <p:txBody>
          <a:bodyPr/>
          <a:lstStyle/>
          <a:p>
            <a:fld id="{930F68AE-F22E-A74C-A37C-BFE3562AA2C7}" type="slidenum">
              <a:rPr lang="en-US" smtClean="0"/>
              <a:t>8</a:t>
            </a:fld>
            <a:endParaRPr lang="en-US" dirty="0"/>
          </a:p>
        </p:txBody>
      </p:sp>
      <p:sp>
        <p:nvSpPr>
          <p:cNvPr id="3" name="Content Placeholder 2">
            <a:extLst>
              <a:ext uri="{FF2B5EF4-FFF2-40B4-BE49-F238E27FC236}">
                <a16:creationId xmlns:a16="http://schemas.microsoft.com/office/drawing/2014/main" id="{199DED22-6213-4A4B-A175-7351470224C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796882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B3C5AC-D1E4-0644-8CC7-ECBCC9324BC3}"/>
              </a:ext>
            </a:extLst>
          </p:cNvPr>
          <p:cNvSpPr>
            <a:spLocks noGrp="1"/>
          </p:cNvSpPr>
          <p:nvPr>
            <p:ph type="sldNum" sz="quarter" idx="12"/>
          </p:nvPr>
        </p:nvSpPr>
        <p:spPr/>
        <p:txBody>
          <a:bodyPr/>
          <a:lstStyle/>
          <a:p>
            <a:fld id="{930F68AE-F22E-A74C-A37C-BFE3562AA2C7}" type="slidenum">
              <a:rPr lang="en-US" smtClean="0"/>
              <a:t>9</a:t>
            </a:fld>
            <a:endParaRPr lang="en-US" dirty="0"/>
          </a:p>
        </p:txBody>
      </p:sp>
      <p:pic>
        <p:nvPicPr>
          <p:cNvPr id="5" name="Picture 4">
            <a:extLst>
              <a:ext uri="{FF2B5EF4-FFF2-40B4-BE49-F238E27FC236}">
                <a16:creationId xmlns:a16="http://schemas.microsoft.com/office/drawing/2014/main" id="{C0F0BF0E-B350-2343-A001-461B236BFCCD}"/>
              </a:ext>
            </a:extLst>
          </p:cNvPr>
          <p:cNvPicPr>
            <a:picLocks noChangeAspect="1"/>
          </p:cNvPicPr>
          <p:nvPr/>
        </p:nvPicPr>
        <p:blipFill>
          <a:blip r:embed="rId2"/>
          <a:stretch>
            <a:fillRect/>
          </a:stretch>
        </p:blipFill>
        <p:spPr>
          <a:xfrm>
            <a:off x="3699983" y="0"/>
            <a:ext cx="7384574" cy="6858000"/>
          </a:xfrm>
          <a:prstGeom prst="rect">
            <a:avLst/>
          </a:prstGeom>
        </p:spPr>
      </p:pic>
      <p:sp>
        <p:nvSpPr>
          <p:cNvPr id="6" name="Rectangle 5">
            <a:extLst>
              <a:ext uri="{FF2B5EF4-FFF2-40B4-BE49-F238E27FC236}">
                <a16:creationId xmlns:a16="http://schemas.microsoft.com/office/drawing/2014/main" id="{C480B945-B4C8-BB47-B9E5-D69D868B6594}"/>
              </a:ext>
            </a:extLst>
          </p:cNvPr>
          <p:cNvSpPr/>
          <p:nvPr/>
        </p:nvSpPr>
        <p:spPr>
          <a:xfrm>
            <a:off x="511757" y="2782669"/>
            <a:ext cx="2629649" cy="3108543"/>
          </a:xfrm>
          <a:prstGeom prst="rect">
            <a:avLst/>
          </a:prstGeom>
        </p:spPr>
        <p:txBody>
          <a:bodyPr wrap="square">
            <a:spAutoFit/>
          </a:bodyPr>
          <a:lstStyle/>
          <a:p>
            <a:r>
              <a:rPr lang="en-US" sz="2800" b="1" dirty="0">
                <a:latin typeface="-apple-system"/>
              </a:rPr>
              <a:t>"if you get something for free, you are not the customer, you are the product"</a:t>
            </a:r>
            <a:endParaRPr lang="en-US" sz="2800" b="1" dirty="0"/>
          </a:p>
        </p:txBody>
      </p:sp>
    </p:spTree>
    <p:extLst>
      <p:ext uri="{BB962C8B-B14F-4D97-AF65-F5344CB8AC3E}">
        <p14:creationId xmlns:p14="http://schemas.microsoft.com/office/powerpoint/2010/main" val="3674912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12206</TotalTime>
  <Words>3383</Words>
  <Application>Microsoft Office PowerPoint</Application>
  <PresentationFormat>Custom</PresentationFormat>
  <Paragraphs>317</Paragraphs>
  <Slides>42</Slides>
  <Notes>10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42</vt:i4>
      </vt:variant>
    </vt:vector>
  </HeadingPairs>
  <TitlesOfParts>
    <vt:vector size="57" baseType="lpstr">
      <vt:lpstr>ＭＳ Ｐゴシック</vt:lpstr>
      <vt:lpstr>Amsi Pro Regular</vt:lpstr>
      <vt:lpstr>-apple-system</vt:lpstr>
      <vt:lpstr>Arial</vt:lpstr>
      <vt:lpstr>Calibri</vt:lpstr>
      <vt:lpstr>Gotham-Book</vt:lpstr>
      <vt:lpstr>Helvetica</vt:lpstr>
      <vt:lpstr>Helvetica Neue</vt:lpstr>
      <vt:lpstr>Helvetica Neue Condensed</vt:lpstr>
      <vt:lpstr>Helvetica Neue Light</vt:lpstr>
      <vt:lpstr>Lucida Grande</vt:lpstr>
      <vt:lpstr>Mangal</vt:lpstr>
      <vt:lpstr>Roboto</vt:lpstr>
      <vt:lpstr>Wingdings</vt:lpstr>
      <vt:lpstr>Office Theme</vt:lpstr>
      <vt:lpstr>GDPR – why it matters and isaca impact assessment Solutions</vt:lpstr>
      <vt:lpstr>FOOD FOR THOUGHT AS AUDITORS NOT ONLY AS IFRS AUDITORS</vt:lpstr>
      <vt:lpstr>DEFINITION OF IT AUDIT</vt:lpstr>
      <vt:lpstr>So, is there a “correct” definition of an audit?</vt:lpstr>
      <vt:lpstr>So, is there a “correct” definition of an audit?</vt:lpstr>
      <vt:lpstr>PowerPoint Presentation</vt:lpstr>
      <vt:lpstr>Don’t Forget IFRS 15 &amp; 16</vt:lpstr>
      <vt:lpstr>PowerPoint Presentation</vt:lpstr>
      <vt:lpstr>PowerPoint Presentation</vt:lpstr>
      <vt:lpstr>PowerPoint Presentation</vt:lpstr>
      <vt:lpstr>Is Your Enterprise/ Govt Ready for the GDPR Compliance Deadline?</vt:lpstr>
      <vt:lpstr>What is GDPR?</vt:lpstr>
      <vt:lpstr>Why is it needed?</vt:lpstr>
      <vt:lpstr>How will GDPR affect accountancy practices?</vt:lpstr>
      <vt:lpstr>How will GDPR affect accountancy practices?</vt:lpstr>
      <vt:lpstr>How COBIT Can Help With GDPR Compliance</vt:lpstr>
      <vt:lpstr>How COBIT Can Help With GDPR Compliance</vt:lpstr>
      <vt:lpstr>How COBIT Can Help With GDPR Compliance</vt:lpstr>
      <vt:lpstr>How COBIT Can Help With GDPR Compliance</vt:lpstr>
      <vt:lpstr>How COBIT Can Help With GDPR Compliance</vt:lpstr>
      <vt:lpstr>How COBIT Can Help With GDPR Compliance</vt:lpstr>
      <vt:lpstr>How COBIT Can Help With GDPR Compliance</vt:lpstr>
      <vt:lpstr>What does this mean for your Auditing and Reporting Capabilities? </vt:lpstr>
      <vt:lpstr>PowerPoint Presentation</vt:lpstr>
      <vt:lpstr>PowerPoint Presentation</vt:lpstr>
      <vt:lpstr>PowerPoint Presentation</vt:lpstr>
      <vt:lpstr>ISACA Resources</vt:lpstr>
      <vt:lpstr>ISACA Resources</vt:lpstr>
      <vt:lpstr>Call to action</vt:lpstr>
      <vt:lpstr>Call to action</vt:lpstr>
      <vt:lpstr>PowerPoint Presentation</vt:lpstr>
      <vt:lpstr>Non-European businesses and the GDPR</vt:lpstr>
      <vt:lpstr>Implications of the accountability principle for businesses</vt:lpstr>
      <vt:lpstr>Steps towards demonstrating compliance with the GDPR</vt:lpstr>
      <vt:lpstr>Non-European businesses and the GDPR</vt:lpstr>
      <vt:lpstr>Non-European businesses and the GDPR</vt:lpstr>
      <vt:lpstr>Non-European businesses and the GDPR</vt:lpstr>
      <vt:lpstr>Non-European businesses and the GDPR</vt:lpstr>
      <vt:lpstr>Non-European businesses and the GDPR</vt:lpstr>
      <vt:lpstr>Non-European businesses and the GDPR</vt:lpstr>
      <vt:lpstr>Non-European businesses and the GDPR</vt:lpstr>
      <vt:lpstr>Non-European businesses and the GDPR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Dave Mattfield</dc:creator>
  <cp:lastModifiedBy>Tamie Plant</cp:lastModifiedBy>
  <cp:revision>537</cp:revision>
  <cp:lastPrinted>2017-03-27T18:44:11Z</cp:lastPrinted>
  <dcterms:created xsi:type="dcterms:W3CDTF">2016-03-23T21:50:52Z</dcterms:created>
  <dcterms:modified xsi:type="dcterms:W3CDTF">2018-04-09T04:13:13Z</dcterms:modified>
</cp:coreProperties>
</file>