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316" r:id="rId6"/>
    <p:sldId id="280" r:id="rId7"/>
    <p:sldId id="279" r:id="rId8"/>
    <p:sldId id="306" r:id="rId9"/>
    <p:sldId id="305" r:id="rId10"/>
    <p:sldId id="304" r:id="rId11"/>
    <p:sldId id="321" r:id="rId12"/>
    <p:sldId id="301" r:id="rId13"/>
    <p:sldId id="302" r:id="rId14"/>
    <p:sldId id="320" r:id="rId15"/>
    <p:sldId id="312" r:id="rId16"/>
    <p:sldId id="311" r:id="rId17"/>
    <p:sldId id="315" r:id="rId18"/>
    <p:sldId id="298" r:id="rId1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46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197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3CEAAF3-9831-450B-8D59-2C09DB96C8FC}" type="datetimeFigureOut">
              <a:rPr lang="en-US"/>
              <a:t>4/10/2018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6834459-7356-44BF-850D-8B30C4FB3B6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D50CD79-FC16-4410-AB61-17F26E6D3BC8}" type="datetimeFigureOut">
              <a:rPr lang="en-US"/>
              <a:t>4/10/2018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A3C37BE-C303-496D-B5CD-85F2937540F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 dirty="0">
                <a:latin typeface="Arial" pitchFamily="34" charset="0"/>
                <a:cs typeface="Arial" pitchFamily="34" charset="0"/>
              </a:rPr>
              <a:t>NOTE:</a:t>
            </a:r>
          </a:p>
          <a:p>
            <a:r>
              <a:rPr lang="en-US" i="1" dirty="0"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C37BE-C303-496D-B5CD-85F2937540F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50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-233363" y="803275"/>
            <a:ext cx="7148513" cy="40211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891042" y="5091706"/>
            <a:ext cx="4900725" cy="4823721"/>
          </a:xfrm>
          <a:prstGeom prst="rect">
            <a:avLst/>
          </a:prstGeom>
          <a:noFill/>
          <a:ln>
            <a:noFill/>
          </a:ln>
        </p:spPr>
        <p:txBody>
          <a:bodyPr lIns="93162" tIns="46568" rIns="93162" bIns="46568" anchor="t" anchorCtr="0">
            <a:noAutofit/>
          </a:bodyPr>
          <a:lstStyle/>
          <a:p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8" name="Shape 198"/>
          <p:cNvSpPr txBox="1">
            <a:spLocks noGrp="1"/>
          </p:cNvSpPr>
          <p:nvPr>
            <p:ph type="sldNum" idx="12"/>
          </p:nvPr>
        </p:nvSpPr>
        <p:spPr>
          <a:xfrm>
            <a:off x="3786924" y="10183411"/>
            <a:ext cx="2895883" cy="535968"/>
          </a:xfrm>
          <a:prstGeom prst="rect">
            <a:avLst/>
          </a:prstGeom>
          <a:noFill/>
          <a:ln>
            <a:noFill/>
          </a:ln>
        </p:spPr>
        <p:txBody>
          <a:bodyPr lIns="93162" tIns="46568" rIns="93162" bIns="46568" anchor="b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>
                <a:buSzPct val="25000"/>
              </a:pPr>
              <a:t>4</a:t>
            </a:fld>
            <a:endParaRPr lang="en-US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01480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402B9795-92DC-40DC-A1CA-9A4B349D7824}" type="datetimeFigureOut">
              <a:rPr lang="en-US" smtClean="0"/>
              <a:pPr/>
              <a:t>4/10/2018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0FF54DE5-C571-48E8-A5BC-B369434E2F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Straight Connector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 descr="An empty placeholder to add an image. Click on the placeholder and select the image that you wish to add.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4" name="Group 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Group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en-US"/>
              <a:t>4/10/2018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fld id="{402B9795-92DC-40DC-A1CA-9A4B349D7824}" type="datetimeFigureOut">
              <a:rPr lang="en-US" smtClean="0"/>
              <a:pPr/>
              <a:t>4/10/2018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fld id="{0FF54DE5-C571-48E8-A5BC-B369434E2F4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http://111.118.182.80/~bookstore/intosai/working-group/images/logo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139" y="109804"/>
            <a:ext cx="2724150" cy="85725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859366" y="2055027"/>
            <a:ext cx="5734050" cy="2219691"/>
          </a:xfrm>
        </p:spPr>
        <p:txBody>
          <a:bodyPr anchor="ctr">
            <a:normAutofit/>
          </a:bodyPr>
          <a:lstStyle/>
          <a:p>
            <a:r>
              <a:rPr lang="en-US" dirty="0" smtClean="0"/>
              <a:t>Global Training Facility of WGITA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 smtClean="0">
                <a:latin typeface="Cambria" panose="02040503050406030204" pitchFamily="18" charset="0"/>
              </a:rPr>
              <a:t>International Centre for Information Systems and Audit (</a:t>
            </a:r>
            <a:r>
              <a:rPr lang="en-US" sz="2400" i="1" dirty="0" err="1" smtClean="0">
                <a:latin typeface="Cambria" panose="02040503050406030204" pitchFamily="18" charset="0"/>
              </a:rPr>
              <a:t>i</a:t>
            </a:r>
            <a:r>
              <a:rPr lang="en-US" sz="2400" dirty="0" err="1" smtClean="0">
                <a:latin typeface="Cambria" panose="02040503050406030204" pitchFamily="18" charset="0"/>
              </a:rPr>
              <a:t>CISA</a:t>
            </a:r>
            <a:r>
              <a:rPr lang="en-US" sz="2400" dirty="0" smtClean="0">
                <a:latin typeface="Cambria" panose="02040503050406030204" pitchFamily="18" charset="0"/>
              </a:rPr>
              <a:t>)</a:t>
            </a:r>
            <a:endParaRPr lang="en-US" sz="2400" dirty="0">
              <a:latin typeface="Cambria" panose="02040503050406030204" pitchFamily="18" charset="0"/>
            </a:endParaRP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21952" t="30599" r="33203" b="24967"/>
          <a:stretch/>
        </p:blipFill>
        <p:spPr>
          <a:xfrm>
            <a:off x="7358333" y="2022231"/>
            <a:ext cx="4321834" cy="281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75" y="284162"/>
            <a:ext cx="7620000" cy="749301"/>
          </a:xfrm>
        </p:spPr>
        <p:txBody>
          <a:bodyPr>
            <a:normAutofit/>
          </a:bodyPr>
          <a:lstStyle/>
          <a:p>
            <a:r>
              <a:rPr lang="en-US" sz="4000" b="1" cap="none" dirty="0" err="1" smtClean="0">
                <a:solidFill>
                  <a:schemeClr val="dk2"/>
                </a:solidFill>
                <a:latin typeface="Cambria" panose="02040503050406030204" pitchFamily="18" charset="0"/>
                <a:ea typeface="Times New Roman"/>
                <a:cs typeface="Times New Roman"/>
                <a:sym typeface="Times New Roman"/>
              </a:rPr>
              <a:t>iCISA</a:t>
            </a:r>
            <a:r>
              <a:rPr lang="en-US" sz="4000" b="1" cap="none" dirty="0" smtClean="0">
                <a:solidFill>
                  <a:schemeClr val="dk2"/>
                </a:solidFill>
                <a:latin typeface="Cambria" panose="02040503050406030204" pitchFamily="18" charset="0"/>
                <a:ea typeface="Times New Roman"/>
                <a:cs typeface="Times New Roman"/>
                <a:sym typeface="Times New Roman"/>
              </a:rPr>
              <a:t>: Residential Facilities</a:t>
            </a:r>
            <a:endParaRPr lang="en-US" sz="4000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838200" y="1457325"/>
            <a:ext cx="6559296" cy="5214937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62 Faculty/Guest </a:t>
            </a:r>
            <a:r>
              <a:rPr lang="en-IN" sz="2800" dirty="0">
                <a:latin typeface="Cambria" panose="02040503050406030204" pitchFamily="18" charset="0"/>
              </a:rPr>
              <a:t>Participants rooms equipped with computer and </a:t>
            </a:r>
            <a:r>
              <a:rPr lang="en-IN" sz="2800" dirty="0" err="1">
                <a:latin typeface="Cambria" panose="02040503050406030204" pitchFamily="18" charset="0"/>
              </a:rPr>
              <a:t>wi-fi</a:t>
            </a:r>
            <a:endParaRPr lang="en-US" sz="2800" dirty="0">
              <a:latin typeface="Cambria" panose="02040503050406030204" pitchFamily="18" charset="0"/>
            </a:endParaRPr>
          </a:p>
          <a:p>
            <a:pPr lvl="0"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Spacious </a:t>
            </a:r>
            <a:r>
              <a:rPr lang="en-IN" sz="2800" dirty="0">
                <a:latin typeface="Cambria" panose="02040503050406030204" pitchFamily="18" charset="0"/>
              </a:rPr>
              <a:t>Dining Hall  </a:t>
            </a:r>
            <a:endParaRPr lang="en-US" sz="2800" dirty="0">
              <a:latin typeface="Cambria" panose="02040503050406030204" pitchFamily="18" charset="0"/>
            </a:endParaRPr>
          </a:p>
          <a:p>
            <a:pPr lvl="0"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Room </a:t>
            </a:r>
            <a:r>
              <a:rPr lang="en-IN" sz="2800" dirty="0">
                <a:latin typeface="Cambria" panose="02040503050406030204" pitchFamily="18" charset="0"/>
              </a:rPr>
              <a:t>for yoga sessions</a:t>
            </a:r>
            <a:endParaRPr lang="en-US" sz="2800" dirty="0">
              <a:latin typeface="Cambria" panose="02040503050406030204" pitchFamily="18" charset="0"/>
            </a:endParaRPr>
          </a:p>
          <a:p>
            <a:pPr lvl="0">
              <a:spcBef>
                <a:spcPts val="600"/>
              </a:spcBef>
            </a:pPr>
            <a:r>
              <a:rPr lang="en-IN" sz="2800" dirty="0">
                <a:latin typeface="Cambria" panose="02040503050406030204" pitchFamily="18" charset="0"/>
              </a:rPr>
              <a:t>Well equipped Kitchen and cafeteria</a:t>
            </a:r>
            <a:endParaRPr lang="en-US" sz="2800" dirty="0">
              <a:latin typeface="Cambria" panose="02040503050406030204" pitchFamily="18" charset="0"/>
            </a:endParaRPr>
          </a:p>
          <a:p>
            <a:pPr lvl="0"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Laundry facilities</a:t>
            </a:r>
          </a:p>
          <a:p>
            <a:pPr lvl="0"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Sports and recreational facilities</a:t>
            </a:r>
          </a:p>
          <a:p>
            <a:pPr marL="539750" lvl="1" indent="-274638">
              <a:buFont typeface="Arial" panose="020B0604020202020204" pitchFamily="34" charset="0"/>
              <a:buChar char="•"/>
            </a:pPr>
            <a:r>
              <a:rPr lang="en-IN" sz="2400" dirty="0">
                <a:latin typeface="Cambria" panose="02040503050406030204" pitchFamily="18" charset="0"/>
              </a:rPr>
              <a:t>Lawn </a:t>
            </a:r>
            <a:r>
              <a:rPr lang="en-IN" sz="2400" dirty="0" smtClean="0">
                <a:latin typeface="Cambria" panose="02040503050406030204" pitchFamily="18" charset="0"/>
              </a:rPr>
              <a:t>tennis, Badminton, Basketball</a:t>
            </a:r>
          </a:p>
          <a:p>
            <a:pPr marL="539750" lvl="1" indent="-274638">
              <a:buFont typeface="Arial" panose="020B0604020202020204" pitchFamily="34" charset="0"/>
              <a:buChar char="•"/>
            </a:pPr>
            <a:r>
              <a:rPr lang="en-IN" sz="2400" dirty="0" smtClean="0">
                <a:latin typeface="Cambria" panose="02040503050406030204" pitchFamily="18" charset="0"/>
              </a:rPr>
              <a:t>Football ground</a:t>
            </a:r>
            <a:endParaRPr lang="en-IN" sz="2400" dirty="0">
              <a:latin typeface="Cambria" panose="02040503050406030204" pitchFamily="18" charset="0"/>
            </a:endParaRPr>
          </a:p>
          <a:p>
            <a:pPr marL="539750" lvl="1" indent="-274638">
              <a:buFont typeface="Arial" panose="020B0604020202020204" pitchFamily="34" charset="0"/>
              <a:buChar char="•"/>
            </a:pPr>
            <a:r>
              <a:rPr lang="en-IN" sz="2400" dirty="0">
                <a:latin typeface="Cambria" panose="02040503050406030204" pitchFamily="18" charset="0"/>
              </a:rPr>
              <a:t>Golf Putting </a:t>
            </a:r>
            <a:r>
              <a:rPr lang="en-IN" sz="2400" dirty="0" smtClean="0">
                <a:latin typeface="Cambria" panose="02040503050406030204" pitchFamily="18" charset="0"/>
              </a:rPr>
              <a:t>green</a:t>
            </a:r>
          </a:p>
          <a:p>
            <a:pPr marL="539750" lvl="1" indent="-274638">
              <a:buFont typeface="Arial" panose="020B0604020202020204" pitchFamily="34" charset="0"/>
              <a:buChar char="•"/>
            </a:pPr>
            <a:r>
              <a:rPr lang="en-IN" sz="2400" dirty="0" smtClean="0">
                <a:latin typeface="Cambria" panose="02040503050406030204" pitchFamily="18" charset="0"/>
              </a:rPr>
              <a:t>Gym, swimming pool, steam bath</a:t>
            </a:r>
          </a:p>
          <a:p>
            <a:pPr marL="539750" lvl="1" indent="-274638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Cambria" panose="02040503050406030204" pitchFamily="18" charset="0"/>
              </a:rPr>
              <a:t>Table tennis and Billiards</a:t>
            </a:r>
            <a:endParaRPr lang="en-US" sz="2400" dirty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sz="2800" dirty="0" smtClean="0"/>
          </a:p>
          <a:p>
            <a:endParaRPr lang="en-US" sz="2800" dirty="0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41100" t="48333" r="27346" b="16858"/>
          <a:stretch/>
        </p:blipFill>
        <p:spPr bwMode="auto">
          <a:xfrm>
            <a:off x="7831603" y="1345332"/>
            <a:ext cx="3287501" cy="16447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983" y="3216115"/>
            <a:ext cx="2170938" cy="17832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3224" y="3203066"/>
            <a:ext cx="2189359" cy="179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90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12264" y="2852928"/>
            <a:ext cx="7927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dirty="0"/>
              <a:t>Designating </a:t>
            </a:r>
            <a:r>
              <a:rPr lang="en-IN" sz="3600" dirty="0" err="1"/>
              <a:t>iCISA</a:t>
            </a:r>
            <a:r>
              <a:rPr lang="en-IN" sz="3600" dirty="0"/>
              <a:t> as Global Training Facility of WGITA</a:t>
            </a:r>
            <a:endParaRPr lang="en-IN" sz="3600" b="1" dirty="0"/>
          </a:p>
        </p:txBody>
      </p:sp>
    </p:spTree>
    <p:extLst>
      <p:ext uri="{BB962C8B-B14F-4D97-AF65-F5344CB8AC3E}">
        <p14:creationId xmlns:p14="http://schemas.microsoft.com/office/powerpoint/2010/main" val="69399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474" y="485775"/>
            <a:ext cx="8115301" cy="576263"/>
          </a:xfrm>
        </p:spPr>
        <p:txBody>
          <a:bodyPr>
            <a:normAutofit fontScale="90000"/>
          </a:bodyPr>
          <a:lstStyle/>
          <a:p>
            <a:pPr algn="just"/>
            <a:r>
              <a:rPr lang="en-US" sz="3600" dirty="0" err="1" smtClean="0"/>
              <a:t>iCISA</a:t>
            </a:r>
            <a:r>
              <a:rPr lang="en-US" sz="3600" dirty="0" smtClean="0"/>
              <a:t> as GTF of WGITA</a:t>
            </a:r>
            <a:endParaRPr lang="en-US" sz="34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133474" y="1457326"/>
            <a:ext cx="10220326" cy="49149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n-US" sz="2800" dirty="0">
                <a:latin typeface="Cambria" panose="02040503050406030204" pitchFamily="18" charset="0"/>
              </a:rPr>
              <a:t>Many working groups under KSC </a:t>
            </a:r>
            <a:r>
              <a:rPr lang="en-US" sz="2800" dirty="0" smtClean="0">
                <a:latin typeface="Cambria" panose="02040503050406030204" pitchFamily="18" charset="0"/>
              </a:rPr>
              <a:t>have designated GTF</a:t>
            </a:r>
            <a:endParaRPr lang="en-US" sz="2800" dirty="0">
              <a:latin typeface="Cambria" panose="02040503050406030204" pitchFamily="18" charset="0"/>
            </a:endParaRPr>
          </a:p>
          <a:p>
            <a:pPr algn="just"/>
            <a:r>
              <a:rPr lang="en-US" sz="2800" dirty="0" err="1" smtClean="0">
                <a:latin typeface="Cambria" panose="02040503050406030204" pitchFamily="18" charset="0"/>
              </a:rPr>
              <a:t>iCISA</a:t>
            </a:r>
            <a:r>
              <a:rPr lang="en-US" sz="2800" dirty="0" smtClean="0">
                <a:latin typeface="Cambria" panose="02040503050406030204" pitchFamily="18" charset="0"/>
              </a:rPr>
              <a:t> contributing </a:t>
            </a:r>
            <a:r>
              <a:rPr lang="en-US" sz="2800" dirty="0">
                <a:latin typeface="Cambria" panose="02040503050406030204" pitchFamily="18" charset="0"/>
              </a:rPr>
              <a:t>to capacity development of SAIs for conducting IT audit &amp; other audits through </a:t>
            </a:r>
            <a:r>
              <a:rPr lang="en-US" sz="2800" dirty="0" smtClean="0">
                <a:latin typeface="Cambria" panose="02040503050406030204" pitchFamily="18" charset="0"/>
              </a:rPr>
              <a:t>training </a:t>
            </a:r>
            <a:r>
              <a:rPr lang="en-US" sz="2800" dirty="0" err="1" smtClean="0">
                <a:latin typeface="Cambria" panose="02040503050406030204" pitchFamily="18" charset="0"/>
              </a:rPr>
              <a:t>programmes</a:t>
            </a:r>
            <a:r>
              <a:rPr lang="en-US" sz="2800" dirty="0" smtClean="0">
                <a:latin typeface="Cambria" panose="02040503050406030204" pitchFamily="18" charset="0"/>
              </a:rPr>
              <a:t> </a:t>
            </a:r>
          </a:p>
          <a:p>
            <a:pPr algn="just"/>
            <a:r>
              <a:rPr lang="en-US" sz="2800" dirty="0">
                <a:latin typeface="Cambria" panose="02040503050406030204" pitchFamily="18" charset="0"/>
              </a:rPr>
              <a:t>37 out of 47 member SAIs of </a:t>
            </a:r>
            <a:r>
              <a:rPr lang="en-US" sz="2800" dirty="0" smtClean="0">
                <a:latin typeface="Cambria" panose="02040503050406030204" pitchFamily="18" charset="0"/>
              </a:rPr>
              <a:t>WGITA participated in </a:t>
            </a:r>
            <a:r>
              <a:rPr lang="en-US" sz="2800" dirty="0" err="1" smtClean="0">
                <a:latin typeface="Cambria" panose="02040503050406030204" pitchFamily="18" charset="0"/>
              </a:rPr>
              <a:t>iCISA</a:t>
            </a:r>
            <a:r>
              <a:rPr lang="en-US" sz="2800" dirty="0" smtClean="0">
                <a:latin typeface="Cambria" panose="02040503050406030204" pitchFamily="18" charset="0"/>
              </a:rPr>
              <a:t> training </a:t>
            </a:r>
            <a:r>
              <a:rPr lang="en-US" sz="2800" dirty="0" err="1" smtClean="0">
                <a:latin typeface="Cambria" panose="02040503050406030204" pitchFamily="18" charset="0"/>
              </a:rPr>
              <a:t>programmes</a:t>
            </a:r>
            <a:endParaRPr lang="en-US" sz="2800" dirty="0" smtClean="0">
              <a:latin typeface="Cambria" panose="02040503050406030204" pitchFamily="18" charset="0"/>
            </a:endParaRPr>
          </a:p>
          <a:p>
            <a:pPr algn="just"/>
            <a:r>
              <a:rPr lang="en-US" sz="2800" dirty="0" err="1" smtClean="0">
                <a:latin typeface="Cambria" panose="02040503050406030204" pitchFamily="18" charset="0"/>
              </a:rPr>
              <a:t>iCISA</a:t>
            </a:r>
            <a:r>
              <a:rPr lang="en-US" sz="2800" dirty="0" smtClean="0">
                <a:latin typeface="Cambria" panose="02040503050406030204" pitchFamily="18" charset="0"/>
              </a:rPr>
              <a:t> could be </a:t>
            </a:r>
            <a:r>
              <a:rPr lang="en-US" sz="2800" dirty="0">
                <a:latin typeface="Cambria" panose="02040503050406030204" pitchFamily="18" charset="0"/>
              </a:rPr>
              <a:t>designated as </a:t>
            </a:r>
            <a:r>
              <a:rPr lang="en-US" sz="2800" dirty="0" smtClean="0">
                <a:latin typeface="Cambria" panose="02040503050406030204" pitchFamily="18" charset="0"/>
              </a:rPr>
              <a:t>Global </a:t>
            </a:r>
            <a:r>
              <a:rPr lang="en-US" sz="2800" dirty="0">
                <a:latin typeface="Cambria" panose="02040503050406030204" pitchFamily="18" charset="0"/>
              </a:rPr>
              <a:t>training facility of </a:t>
            </a:r>
            <a:r>
              <a:rPr lang="en-US" sz="2800" dirty="0" smtClean="0">
                <a:latin typeface="Cambria" panose="02040503050406030204" pitchFamily="18" charset="0"/>
              </a:rPr>
              <a:t>INTOSAI</a:t>
            </a:r>
          </a:p>
        </p:txBody>
      </p:sp>
    </p:spTree>
    <p:extLst>
      <p:ext uri="{BB962C8B-B14F-4D97-AF65-F5344CB8AC3E}">
        <p14:creationId xmlns:p14="http://schemas.microsoft.com/office/powerpoint/2010/main" val="120508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474" y="485775"/>
            <a:ext cx="7962901" cy="576263"/>
          </a:xfrm>
        </p:spPr>
        <p:txBody>
          <a:bodyPr>
            <a:normAutofit fontScale="90000"/>
          </a:bodyPr>
          <a:lstStyle/>
          <a:p>
            <a:pPr algn="just"/>
            <a:r>
              <a:rPr lang="en-US" sz="3600" b="1" dirty="0"/>
              <a:t>Probable Course </a:t>
            </a:r>
            <a:r>
              <a:rPr lang="en-US" sz="3600" b="1" dirty="0" smtClean="0"/>
              <a:t>Structure and Timeline</a:t>
            </a:r>
            <a:endParaRPr lang="en-US" sz="34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133474" y="1685925"/>
            <a:ext cx="10515982" cy="399097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IN" sz="2800" dirty="0" smtClean="0">
                <a:latin typeface="Cambria" panose="02040503050406030204" pitchFamily="18" charset="0"/>
              </a:rPr>
              <a:t>Programme design by global team</a:t>
            </a:r>
          </a:p>
          <a:p>
            <a:r>
              <a:rPr lang="en-IN" sz="2800" dirty="0" smtClean="0">
                <a:latin typeface="Cambria" panose="02040503050406030204" pitchFamily="18" charset="0"/>
              </a:rPr>
              <a:t>Training could commence within 6 months of courseware approval</a:t>
            </a:r>
          </a:p>
          <a:p>
            <a:r>
              <a:rPr lang="en-IN" sz="2800" dirty="0" smtClean="0">
                <a:latin typeface="Cambria" panose="02040503050406030204" pitchFamily="18" charset="0"/>
              </a:rPr>
              <a:t>Course based on IT Audit Handbook and revised ISSAIs 5300 and 5310 (exposure to be finalized by 2018)</a:t>
            </a:r>
          </a:p>
          <a:p>
            <a:r>
              <a:rPr lang="en-IN" sz="2800" dirty="0" smtClean="0">
                <a:latin typeface="Cambria" panose="02040503050406030204" pitchFamily="18" charset="0"/>
              </a:rPr>
              <a:t>Course design to be taken up and completed by 2019</a:t>
            </a:r>
          </a:p>
          <a:p>
            <a:r>
              <a:rPr lang="en-IN" sz="2800" dirty="0" smtClean="0">
                <a:latin typeface="Cambria" panose="02040503050406030204" pitchFamily="18" charset="0"/>
              </a:rPr>
              <a:t>Annual training to be part of WGITA Work Plan of 2020-2022</a:t>
            </a:r>
          </a:p>
        </p:txBody>
      </p:sp>
    </p:spTree>
    <p:extLst>
      <p:ext uri="{BB962C8B-B14F-4D97-AF65-F5344CB8AC3E}">
        <p14:creationId xmlns:p14="http://schemas.microsoft.com/office/powerpoint/2010/main" val="338303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dirty="0" smtClean="0"/>
              <a:t>Proposal for approval</a:t>
            </a:r>
            <a:endParaRPr lang="en-I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7188" indent="-357188"/>
            <a:r>
              <a:rPr lang="en-IN" sz="2800" dirty="0" smtClean="0"/>
              <a:t>Approve designating </a:t>
            </a:r>
            <a:r>
              <a:rPr lang="en-IN" sz="2800" dirty="0" err="1" smtClean="0"/>
              <a:t>iCISA</a:t>
            </a:r>
            <a:r>
              <a:rPr lang="en-IN" sz="2800" dirty="0" smtClean="0"/>
              <a:t> as Global Training Facility of WGITA</a:t>
            </a:r>
          </a:p>
          <a:p>
            <a:pPr marL="357188" indent="-357188"/>
            <a:r>
              <a:rPr lang="en-IN" sz="2800" dirty="0" smtClean="0"/>
              <a:t>Approve proposed timelines for course design, development and delivery</a:t>
            </a:r>
          </a:p>
          <a:p>
            <a:pPr marL="357188" indent="-357188"/>
            <a:r>
              <a:rPr lang="en-IN" sz="2800" dirty="0" smtClean="0"/>
              <a:t>Seek volunteers for working on course structure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val="236698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126491" y="2205779"/>
            <a:ext cx="5875020" cy="130619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Thank You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94176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400" dirty="0" smtClean="0"/>
              <a:t>Overview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2800" dirty="0" smtClean="0"/>
              <a:t>iCISA – Backgroun</a:t>
            </a:r>
            <a:r>
              <a:rPr lang="en-IN" sz="2800" dirty="0"/>
              <a:t>d</a:t>
            </a:r>
            <a:r>
              <a:rPr lang="en-IN" sz="2800" dirty="0" smtClean="0"/>
              <a:t> </a:t>
            </a:r>
          </a:p>
          <a:p>
            <a:r>
              <a:rPr lang="en-IN" sz="2800" dirty="0" smtClean="0"/>
              <a:t>iCISA and IT Audit</a:t>
            </a:r>
          </a:p>
          <a:p>
            <a:r>
              <a:rPr lang="en-IN" sz="2800" dirty="0" smtClean="0"/>
              <a:t>iCISA facilities </a:t>
            </a:r>
          </a:p>
          <a:p>
            <a:r>
              <a:rPr lang="en-IN" sz="2800" dirty="0" smtClean="0"/>
              <a:t>Designating </a:t>
            </a:r>
            <a:r>
              <a:rPr lang="en-IN" sz="2800" dirty="0" err="1" smtClean="0"/>
              <a:t>iCISA</a:t>
            </a:r>
            <a:r>
              <a:rPr lang="en-IN" sz="2800" dirty="0" smtClean="0"/>
              <a:t> as Global Training Facility of WGITA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val="418133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75" y="284162"/>
            <a:ext cx="7620000" cy="749301"/>
          </a:xfrm>
        </p:spPr>
        <p:txBody>
          <a:bodyPr>
            <a:normAutofit/>
          </a:bodyPr>
          <a:lstStyle/>
          <a:p>
            <a:r>
              <a:rPr lang="en-US" sz="4000" b="1" cap="none" dirty="0" err="1" smtClean="0">
                <a:solidFill>
                  <a:schemeClr val="dk2"/>
                </a:solidFill>
                <a:latin typeface="Cambria" panose="02040503050406030204" pitchFamily="18" charset="0"/>
                <a:ea typeface="Times New Roman"/>
                <a:cs typeface="Times New Roman"/>
                <a:sym typeface="Times New Roman"/>
              </a:rPr>
              <a:t>iCISA</a:t>
            </a:r>
            <a:r>
              <a:rPr lang="en-US" sz="4000" b="1" cap="none" dirty="0" smtClean="0">
                <a:solidFill>
                  <a:schemeClr val="dk2"/>
                </a:solidFill>
                <a:latin typeface="Cambria" panose="02040503050406030204" pitchFamily="18" charset="0"/>
                <a:ea typeface="Times New Roman"/>
                <a:cs typeface="Times New Roman"/>
                <a:sym typeface="Times New Roman"/>
              </a:rPr>
              <a:t>: a snapshot</a:t>
            </a:r>
            <a:endParaRPr lang="en-US" sz="4000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6534" y="2354485"/>
            <a:ext cx="8129277" cy="4366355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latin typeface="Cambria" panose="02040503050406030204" pitchFamily="18" charset="0"/>
              </a:rPr>
              <a:t>ISO 9001:2015 (QMS) and ISO 27001:2013 (ISMS) certified institution 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sz="2400" dirty="0" smtClean="0">
                <a:latin typeface="Cambria" panose="02040503050406030204" pitchFamily="18" charset="0"/>
              </a:rPr>
              <a:t>Integrated academic campus with residential and sports-cum-recreational facilities extending over ten acres 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sz="2400" dirty="0" smtClean="0">
                <a:latin typeface="Cambria" panose="02040503050406030204" pitchFamily="18" charset="0"/>
              </a:rPr>
              <a:t>Spacious </a:t>
            </a:r>
            <a:r>
              <a:rPr lang="en-US" sz="2400" dirty="0">
                <a:latin typeface="Cambria" panose="02040503050406030204" pitchFamily="18" charset="0"/>
              </a:rPr>
              <a:t>and centrally air </a:t>
            </a:r>
            <a:r>
              <a:rPr lang="en-US" sz="2400" dirty="0" smtClean="0">
                <a:latin typeface="Cambria" panose="02040503050406030204" pitchFamily="18" charset="0"/>
              </a:rPr>
              <a:t>conditioned buildings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latin typeface="Cambria" panose="02040503050406030204" pitchFamily="18" charset="0"/>
              </a:rPr>
              <a:t>Till date 139 International Training Programmes (</a:t>
            </a:r>
            <a:r>
              <a:rPr lang="en-US" sz="2400" dirty="0" smtClean="0">
                <a:latin typeface="Cambria" panose="02040503050406030204" pitchFamily="18" charset="0"/>
              </a:rPr>
              <a:t>ITPs)  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sz="2400" dirty="0" smtClean="0">
                <a:latin typeface="Cambria" panose="02040503050406030204" pitchFamily="18" charset="0"/>
              </a:rPr>
              <a:t>More </a:t>
            </a:r>
            <a:r>
              <a:rPr lang="en-US" sz="2400" dirty="0">
                <a:latin typeface="Cambria" panose="02040503050406030204" pitchFamily="18" charset="0"/>
              </a:rPr>
              <a:t>than </a:t>
            </a:r>
            <a:r>
              <a:rPr lang="en-US" sz="2400" dirty="0" smtClean="0">
                <a:latin typeface="Cambria" panose="02040503050406030204" pitchFamily="18" charset="0"/>
              </a:rPr>
              <a:t>1,000 </a:t>
            </a:r>
            <a:r>
              <a:rPr lang="en-US" sz="2400" dirty="0">
                <a:latin typeface="Cambria" panose="02040503050406030204" pitchFamily="18" charset="0"/>
              </a:rPr>
              <a:t>officials from SAIs and government organisations from 146 countries </a:t>
            </a:r>
            <a:r>
              <a:rPr lang="en-US" sz="2400" dirty="0" smtClean="0">
                <a:latin typeface="Cambria" panose="02040503050406030204" pitchFamily="18" charset="0"/>
              </a:rPr>
              <a:t>benefitted</a:t>
            </a:r>
            <a:endParaRPr lang="en-US" sz="2400" dirty="0"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l="38997" t="34810" r="32848" b="13694"/>
          <a:stretch/>
        </p:blipFill>
        <p:spPr bwMode="auto">
          <a:xfrm>
            <a:off x="8905875" y="2138890"/>
            <a:ext cx="3124200" cy="38564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6534" y="1343023"/>
            <a:ext cx="10693401" cy="795867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400" dirty="0">
                <a:latin typeface="Cambria" panose="02040503050406030204" pitchFamily="18" charset="0"/>
              </a:rPr>
              <a:t>Centre </a:t>
            </a:r>
            <a:r>
              <a:rPr lang="en-US" sz="2400" dirty="0" smtClean="0">
                <a:latin typeface="Cambria" panose="02040503050406030204" pitchFamily="18" charset="0"/>
              </a:rPr>
              <a:t>for </a:t>
            </a:r>
            <a:r>
              <a:rPr lang="en-US" sz="2400" dirty="0">
                <a:latin typeface="Cambria" panose="02040503050406030204" pitchFamily="18" charset="0"/>
              </a:rPr>
              <a:t>Information Systems and Information Technology Audit set up in March </a:t>
            </a:r>
            <a:r>
              <a:rPr lang="en-US" sz="2400" dirty="0" smtClean="0">
                <a:latin typeface="Cambria" panose="02040503050406030204" pitchFamily="18" charset="0"/>
              </a:rPr>
              <a:t>2002</a:t>
            </a:r>
            <a:endParaRPr lang="en-US" sz="24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70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title"/>
          </p:nvPr>
        </p:nvSpPr>
        <p:spPr>
          <a:xfrm>
            <a:off x="1104900" y="144463"/>
            <a:ext cx="8029046" cy="908049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b" anchorCtr="0">
            <a:noAutofit/>
          </a:bodyPr>
          <a:lstStyle/>
          <a:p>
            <a:pPr>
              <a:spcBef>
                <a:spcPts val="0"/>
              </a:spcBef>
              <a:buSzPct val="25000"/>
            </a:pPr>
            <a:r>
              <a:rPr lang="en-IN" sz="4000" b="1" dirty="0" smtClean="0">
                <a:solidFill>
                  <a:schemeClr val="dk2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Mission of </a:t>
            </a:r>
            <a:r>
              <a:rPr lang="en-IN" sz="4000" b="1" dirty="0" err="1" smtClean="0">
                <a:solidFill>
                  <a:schemeClr val="dk2"/>
                </a:solidFill>
                <a:latin typeface="Cambria" panose="02040503050406030204" pitchFamily="18" charset="0"/>
                <a:ea typeface="Times New Roman"/>
                <a:cs typeface="Times New Roman"/>
              </a:rPr>
              <a:t>iCISA</a:t>
            </a:r>
            <a:endParaRPr lang="en-US" sz="4000" b="1" cap="none" dirty="0">
              <a:solidFill>
                <a:schemeClr val="dk2"/>
              </a:solidFill>
              <a:latin typeface="Cambria" panose="02040503050406030204" pitchFamily="18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3" name="Shape 193"/>
          <p:cNvSpPr txBox="1">
            <a:spLocks noGrp="1"/>
          </p:cNvSpPr>
          <p:nvPr>
            <p:ph type="body" idx="4294967295"/>
          </p:nvPr>
        </p:nvSpPr>
        <p:spPr>
          <a:xfrm>
            <a:off x="434341" y="1659466"/>
            <a:ext cx="11139592" cy="4867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95301" lvl="1" indent="-342900" algn="just" fontAlgn="base">
              <a:lnSpc>
                <a:spcPct val="130000"/>
              </a:lnSpc>
              <a:spcBef>
                <a:spcPts val="0"/>
              </a:spcBef>
              <a:buSzPct val="25000"/>
              <a:buFont typeface="Wingdings" panose="05000000000000000000" pitchFamily="2" charset="2"/>
              <a:buChar char="v"/>
              <a:defRPr/>
            </a:pPr>
            <a:endParaRPr lang="en-US" sz="26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95301" lvl="1" indent="-342900" algn="just" fontAlgn="base">
              <a:lnSpc>
                <a:spcPct val="130000"/>
              </a:lnSpc>
              <a:spcBef>
                <a:spcPts val="0"/>
              </a:spcBef>
              <a:buSzPct val="25000"/>
              <a:buFont typeface="Wingdings" panose="05000000000000000000" pitchFamily="2" charset="2"/>
              <a:buChar char="v"/>
              <a:defRPr/>
            </a:pPr>
            <a:endParaRPr lang="en-US" sz="26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02734" y="1414992"/>
            <a:ext cx="10447867" cy="4333875"/>
          </a:xfrm>
        </p:spPr>
        <p:txBody>
          <a:bodyPr>
            <a:normAutofit/>
          </a:bodyPr>
          <a:lstStyle/>
          <a:p>
            <a:pPr marL="355600" indent="-355600" algn="just">
              <a:lnSpc>
                <a:spcPct val="110000"/>
              </a:lnSpc>
            </a:pPr>
            <a:r>
              <a:rPr lang="en-IN" sz="2800" dirty="0" smtClean="0">
                <a:latin typeface="Cambria" panose="02040503050406030204" pitchFamily="18" charset="0"/>
              </a:rPr>
              <a:t>Stay </a:t>
            </a:r>
            <a:r>
              <a:rPr lang="en-IN" sz="2800" dirty="0">
                <a:latin typeface="Cambria" panose="02040503050406030204" pitchFamily="18" charset="0"/>
              </a:rPr>
              <a:t>abreast of </a:t>
            </a:r>
            <a:r>
              <a:rPr lang="en-IN" sz="2800" dirty="0" smtClean="0">
                <a:latin typeface="Cambria" panose="02040503050406030204" pitchFamily="18" charset="0"/>
              </a:rPr>
              <a:t>fast </a:t>
            </a:r>
            <a:r>
              <a:rPr lang="en-IN" sz="2800" dirty="0">
                <a:latin typeface="Cambria" panose="02040503050406030204" pitchFamily="18" charset="0"/>
              </a:rPr>
              <a:t>evolving developments in </a:t>
            </a:r>
            <a:r>
              <a:rPr lang="en-IN" sz="2800" dirty="0" smtClean="0">
                <a:latin typeface="Cambria" panose="02040503050406030204" pitchFamily="18" charset="0"/>
              </a:rPr>
              <a:t>field </a:t>
            </a:r>
            <a:r>
              <a:rPr lang="en-IN" sz="2800" dirty="0">
                <a:latin typeface="Cambria" panose="02040503050406030204" pitchFamily="18" charset="0"/>
              </a:rPr>
              <a:t>of Information Systems and Information Technology </a:t>
            </a:r>
            <a:r>
              <a:rPr lang="en-IN" sz="2800" dirty="0" smtClean="0">
                <a:latin typeface="Cambria" panose="02040503050406030204" pitchFamily="18" charset="0"/>
              </a:rPr>
              <a:t>Audit</a:t>
            </a:r>
            <a:endParaRPr lang="en-US" sz="2800" dirty="0">
              <a:latin typeface="Cambria" panose="02040503050406030204" pitchFamily="18" charset="0"/>
            </a:endParaRPr>
          </a:p>
          <a:p>
            <a:pPr marL="355600" indent="-355600" algn="just">
              <a:lnSpc>
                <a:spcPct val="110000"/>
              </a:lnSpc>
            </a:pPr>
            <a:r>
              <a:rPr lang="en-IN" sz="2800" dirty="0" smtClean="0">
                <a:latin typeface="Cambria" panose="02040503050406030204" pitchFamily="18" charset="0"/>
              </a:rPr>
              <a:t>Identify different </a:t>
            </a:r>
            <a:r>
              <a:rPr lang="en-IN" sz="2800" dirty="0">
                <a:latin typeface="Cambria" panose="02040503050406030204" pitchFamily="18" charset="0"/>
              </a:rPr>
              <a:t>issues and risks consequent on </a:t>
            </a:r>
            <a:r>
              <a:rPr lang="en-IN" sz="2800" dirty="0" smtClean="0">
                <a:latin typeface="Cambria" panose="02040503050406030204" pitchFamily="18" charset="0"/>
              </a:rPr>
              <a:t>new </a:t>
            </a:r>
            <a:r>
              <a:rPr lang="en-IN" sz="2800" dirty="0">
                <a:latin typeface="Cambria" panose="02040503050406030204" pitchFamily="18" charset="0"/>
              </a:rPr>
              <a:t>digital paradigm of functioning by </a:t>
            </a:r>
            <a:r>
              <a:rPr lang="en-IN" sz="2800" dirty="0" smtClean="0">
                <a:latin typeface="Cambria" panose="02040503050406030204" pitchFamily="18" charset="0"/>
              </a:rPr>
              <a:t>government</a:t>
            </a:r>
            <a:endParaRPr lang="en-US" sz="2800" dirty="0">
              <a:latin typeface="Cambria" panose="02040503050406030204" pitchFamily="18" charset="0"/>
            </a:endParaRPr>
          </a:p>
          <a:p>
            <a:pPr marL="355600" indent="-355600" algn="just">
              <a:lnSpc>
                <a:spcPct val="110000"/>
              </a:lnSpc>
            </a:pPr>
            <a:r>
              <a:rPr lang="en-IN" sz="2800" dirty="0" smtClean="0">
                <a:latin typeface="Cambria" panose="02040503050406030204" pitchFamily="18" charset="0"/>
              </a:rPr>
              <a:t>Impart </a:t>
            </a:r>
            <a:r>
              <a:rPr lang="en-IN" sz="2800" dirty="0">
                <a:latin typeface="Cambria" panose="02040503050406030204" pitchFamily="18" charset="0"/>
              </a:rPr>
              <a:t>high quality training on Audit and Computer Assisted Audit Tools and Techniques (CAATs</a:t>
            </a:r>
            <a:r>
              <a:rPr lang="en-IN" sz="2800" dirty="0" smtClean="0">
                <a:latin typeface="Cambria" panose="02040503050406030204" pitchFamily="18" charset="0"/>
              </a:rPr>
              <a:t>)</a:t>
            </a:r>
            <a:endParaRPr lang="en-US" sz="2800" dirty="0">
              <a:latin typeface="Cambria" panose="02040503050406030204" pitchFamily="18" charset="0"/>
            </a:endParaRPr>
          </a:p>
          <a:p>
            <a:pPr marL="361950" indent="-361950"/>
            <a:endParaRPr lang="en-IN" sz="2600" dirty="0">
              <a:latin typeface="Cambria" panose="02040503050406030204" pitchFamily="18" charset="0"/>
            </a:endParaRPr>
          </a:p>
        </p:txBody>
      </p:sp>
      <p:pic>
        <p:nvPicPr>
          <p:cNvPr id="7" name="Picture 6"/>
          <p:cNvPicPr/>
          <p:nvPr/>
        </p:nvPicPr>
        <p:blipFill rotWithShape="1">
          <a:blip r:embed="rId3"/>
          <a:srcRect l="10841" t="23878" r="21521" b="26352"/>
          <a:stretch/>
        </p:blipFill>
        <p:spPr bwMode="auto">
          <a:xfrm>
            <a:off x="3001222" y="4803138"/>
            <a:ext cx="5131859" cy="16478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2927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4449" y="457200"/>
            <a:ext cx="7591425" cy="576263"/>
          </a:xfrm>
        </p:spPr>
        <p:txBody>
          <a:bodyPr>
            <a:normAutofit/>
          </a:bodyPr>
          <a:lstStyle/>
          <a:p>
            <a:pPr algn="just"/>
            <a:r>
              <a:rPr lang="en-US" sz="3400" b="1" dirty="0" err="1">
                <a:latin typeface="Cambria" panose="02040503050406030204" pitchFamily="18" charset="0"/>
              </a:rPr>
              <a:t>iCISA</a:t>
            </a:r>
            <a:r>
              <a:rPr lang="en-US" sz="3400" b="1" dirty="0">
                <a:latin typeface="Cambria" panose="02040503050406030204" pitchFamily="18" charset="0"/>
              </a:rPr>
              <a:t> as an “IT audit Resource Centre”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838200" y="1457325"/>
            <a:ext cx="10515600" cy="4054954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n-US" sz="2800" dirty="0" smtClean="0">
                <a:latin typeface="Cambria" panose="02040503050406030204" pitchFamily="18" charset="0"/>
              </a:rPr>
              <a:t>Primary </a:t>
            </a:r>
            <a:r>
              <a:rPr lang="en-US" sz="2800" dirty="0">
                <a:latin typeface="Cambria" panose="02040503050406030204" pitchFamily="18" charset="0"/>
              </a:rPr>
              <a:t>Resource Centre for IT Audit in SAI </a:t>
            </a:r>
            <a:r>
              <a:rPr lang="en-US" sz="2800" dirty="0" smtClean="0">
                <a:latin typeface="Cambria" panose="02040503050406030204" pitchFamily="18" charset="0"/>
              </a:rPr>
              <a:t>India</a:t>
            </a:r>
          </a:p>
          <a:p>
            <a:pPr algn="just"/>
            <a:r>
              <a:rPr lang="en-US" sz="2800" dirty="0" smtClean="0">
                <a:latin typeface="Cambria" panose="02040503050406030204" pitchFamily="18" charset="0"/>
              </a:rPr>
              <a:t>Provides </a:t>
            </a:r>
            <a:r>
              <a:rPr lang="en-US" sz="2800" dirty="0">
                <a:latin typeface="Cambria" panose="02040503050406030204" pitchFamily="18" charset="0"/>
              </a:rPr>
              <a:t>hand holding and technical guidance for IT Audit </a:t>
            </a:r>
            <a:r>
              <a:rPr lang="en-US" sz="2800" dirty="0" smtClean="0">
                <a:latin typeface="Cambria" panose="02040503050406030204" pitchFamily="18" charset="0"/>
              </a:rPr>
              <a:t>reports of SAI India </a:t>
            </a:r>
          </a:p>
          <a:p>
            <a:pPr algn="just"/>
            <a:r>
              <a:rPr lang="en-US" sz="2800" dirty="0" smtClean="0">
                <a:latin typeface="Cambria" panose="02040503050406030204" pitchFamily="18" charset="0"/>
              </a:rPr>
              <a:t>Areas of experience includes Audit of e-Governance, open </a:t>
            </a:r>
            <a:r>
              <a:rPr lang="en-US" sz="2800" dirty="0">
                <a:latin typeface="Cambria" panose="02040503050406030204" pitchFamily="18" charset="0"/>
              </a:rPr>
              <a:t>source technology, networking of interoperable data and systems, </a:t>
            </a:r>
            <a:r>
              <a:rPr lang="en-US" sz="2800" dirty="0" smtClean="0">
                <a:latin typeface="Cambria" panose="02040503050406030204" pitchFamily="18" charset="0"/>
              </a:rPr>
              <a:t>BPR, and mobile </a:t>
            </a:r>
            <a:r>
              <a:rPr lang="en-US" sz="2800" dirty="0">
                <a:latin typeface="Cambria" panose="02040503050406030204" pitchFamily="18" charset="0"/>
              </a:rPr>
              <a:t>based delivery of </a:t>
            </a:r>
            <a:r>
              <a:rPr lang="en-US" sz="2800" dirty="0" smtClean="0">
                <a:latin typeface="Cambria" panose="02040503050406030204" pitchFamily="18" charset="0"/>
              </a:rPr>
              <a:t>services</a:t>
            </a:r>
            <a:endParaRPr lang="en-US" sz="28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28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5116" y="626534"/>
            <a:ext cx="7591425" cy="576263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IT Audit </a:t>
            </a:r>
            <a:r>
              <a:rPr lang="en-US" sz="4000" b="1" dirty="0" err="1" smtClean="0"/>
              <a:t>Programmes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762000" y="1735666"/>
            <a:ext cx="7552267" cy="3979333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</a:pPr>
            <a:r>
              <a:rPr lang="en-US" sz="2800" dirty="0" smtClean="0">
                <a:latin typeface="Cambria" panose="02040503050406030204" pitchFamily="18" charset="0"/>
              </a:rPr>
              <a:t> 34 ITPs, 9 bilateral training </a:t>
            </a:r>
            <a:r>
              <a:rPr lang="en-US" sz="2800" dirty="0">
                <a:latin typeface="Cambria" panose="02040503050406030204" pitchFamily="18" charset="0"/>
              </a:rPr>
              <a:t>programmes on IT </a:t>
            </a:r>
            <a:r>
              <a:rPr lang="en-US" sz="2800" dirty="0" smtClean="0">
                <a:latin typeface="Cambria" panose="02040503050406030204" pitchFamily="18" charset="0"/>
              </a:rPr>
              <a:t>Audit </a:t>
            </a:r>
          </a:p>
          <a:p>
            <a:pPr algn="just">
              <a:spcBef>
                <a:spcPts val="600"/>
              </a:spcBef>
            </a:pPr>
            <a:r>
              <a:rPr lang="en-US" sz="2800" dirty="0" smtClean="0">
                <a:latin typeface="Cambria" panose="02040503050406030204" pitchFamily="18" charset="0"/>
              </a:rPr>
              <a:t>Customized bilateral courses for  170 auditors from SAIs of Afghanistan, Nepal, Uganda, Vietnam, Iraq, Bangladesh and Oman </a:t>
            </a:r>
          </a:p>
          <a:p>
            <a:pPr algn="just">
              <a:spcBef>
                <a:spcPts val="600"/>
              </a:spcBef>
            </a:pPr>
            <a:r>
              <a:rPr lang="en-US" sz="2800" dirty="0" smtClean="0">
                <a:latin typeface="Cambria" panose="02040503050406030204" pitchFamily="18" charset="0"/>
              </a:rPr>
              <a:t> 157 </a:t>
            </a:r>
            <a:r>
              <a:rPr lang="en-US" sz="2800" dirty="0">
                <a:latin typeface="Cambria" panose="02040503050406030204" pitchFamily="18" charset="0"/>
              </a:rPr>
              <a:t>national capacity building programmes on IT audit and e-governance </a:t>
            </a:r>
            <a:r>
              <a:rPr lang="en-US" sz="2800" dirty="0" smtClean="0">
                <a:latin typeface="Cambria" panose="02040503050406030204" pitchFamily="18" charset="0"/>
              </a:rPr>
              <a:t>provided to </a:t>
            </a:r>
            <a:r>
              <a:rPr lang="en-US" sz="2800" dirty="0">
                <a:latin typeface="Cambria" panose="02040503050406030204" pitchFamily="18" charset="0"/>
              </a:rPr>
              <a:t>more than 4500 </a:t>
            </a:r>
            <a:r>
              <a:rPr lang="en-US" sz="2800" dirty="0" smtClean="0">
                <a:latin typeface="Cambria" panose="02040503050406030204" pitchFamily="18" charset="0"/>
              </a:rPr>
              <a:t>participant</a:t>
            </a:r>
            <a:endParaRPr lang="en-US" sz="2800" dirty="0">
              <a:latin typeface="Cambria" panose="02040503050406030204" pitchFamily="18" charset="0"/>
            </a:endParaRPr>
          </a:p>
          <a:p>
            <a:pPr marL="0" indent="0" algn="just">
              <a:buNone/>
            </a:pPr>
            <a:endParaRPr lang="en-US" sz="2800" dirty="0">
              <a:latin typeface="Cambria" panose="020405030504060302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7637" t="17836" r="27508" b="11105"/>
          <a:stretch/>
        </p:blipFill>
        <p:spPr bwMode="auto">
          <a:xfrm>
            <a:off x="8582658" y="1909233"/>
            <a:ext cx="3318933" cy="3632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7801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45631" t="41715" r="36569" b="39164"/>
          <a:stretch/>
        </p:blipFill>
        <p:spPr bwMode="auto">
          <a:xfrm>
            <a:off x="8602134" y="1791758"/>
            <a:ext cx="3141132" cy="29613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75" y="284162"/>
            <a:ext cx="7620000" cy="749301"/>
          </a:xfrm>
        </p:spPr>
        <p:txBody>
          <a:bodyPr>
            <a:normAutofit/>
          </a:bodyPr>
          <a:lstStyle/>
          <a:p>
            <a:r>
              <a:rPr lang="en-US" sz="4000" b="1" cap="none" dirty="0" smtClean="0">
                <a:solidFill>
                  <a:schemeClr val="dk2"/>
                </a:solidFill>
                <a:latin typeface="Cambria" panose="02040503050406030204" pitchFamily="18" charset="0"/>
                <a:ea typeface="Times New Roman"/>
                <a:cs typeface="Times New Roman"/>
                <a:sym typeface="Times New Roman"/>
              </a:rPr>
              <a:t>Resource Persons and Faculties</a:t>
            </a:r>
            <a:endParaRPr lang="en-US" sz="4000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838200" y="1600200"/>
            <a:ext cx="7569201" cy="5072062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</a:pPr>
            <a:r>
              <a:rPr lang="en-US" sz="2800" dirty="0" smtClean="0">
                <a:latin typeface="Cambria" panose="02040503050406030204" pitchFamily="18" charset="0"/>
              </a:rPr>
              <a:t>Residential </a:t>
            </a:r>
            <a:r>
              <a:rPr lang="en-US" sz="2800" dirty="0">
                <a:latin typeface="Cambria" panose="02040503050406030204" pitchFamily="18" charset="0"/>
              </a:rPr>
              <a:t>faculty in </a:t>
            </a:r>
            <a:r>
              <a:rPr lang="en-US" sz="2800" dirty="0" smtClean="0">
                <a:latin typeface="Cambria" panose="02040503050406030204" pitchFamily="18" charset="0"/>
              </a:rPr>
              <a:t>form </a:t>
            </a:r>
            <a:r>
              <a:rPr lang="en-US" sz="2800" dirty="0">
                <a:latin typeface="Cambria" panose="02040503050406030204" pitchFamily="18" charset="0"/>
              </a:rPr>
              <a:t>of Director General, two </a:t>
            </a:r>
            <a:r>
              <a:rPr lang="en-US" sz="2800" dirty="0" smtClean="0">
                <a:latin typeface="Cambria" panose="02040503050406030204" pitchFamily="18" charset="0"/>
              </a:rPr>
              <a:t>Directors, supported </a:t>
            </a:r>
            <a:r>
              <a:rPr lang="en-US" sz="2800" dirty="0">
                <a:latin typeface="Cambria" panose="02040503050406030204" pitchFamily="18" charset="0"/>
              </a:rPr>
              <a:t>by </a:t>
            </a:r>
            <a:r>
              <a:rPr lang="en-US" sz="2800" dirty="0" smtClean="0">
                <a:latin typeface="Cambria" panose="02040503050406030204" pitchFamily="18" charset="0"/>
              </a:rPr>
              <a:t>5 officers </a:t>
            </a:r>
          </a:p>
          <a:p>
            <a:pPr algn="just">
              <a:spcBef>
                <a:spcPts val="600"/>
              </a:spcBef>
            </a:pPr>
            <a:r>
              <a:rPr lang="en-US" sz="2800" b="1" dirty="0" smtClean="0">
                <a:latin typeface="Cambria" panose="02040503050406030204" pitchFamily="18" charset="0"/>
              </a:rPr>
              <a:t>5 CISA and  1 CISM in core faculty</a:t>
            </a:r>
          </a:p>
          <a:p>
            <a:pPr algn="just">
              <a:spcBef>
                <a:spcPts val="600"/>
              </a:spcBef>
            </a:pPr>
            <a:r>
              <a:rPr lang="en-US" sz="2800" dirty="0" smtClean="0">
                <a:latin typeface="Cambria" panose="02040503050406030204" pitchFamily="18" charset="0"/>
              </a:rPr>
              <a:t>Officers expertise </a:t>
            </a:r>
            <a:r>
              <a:rPr lang="en-US" sz="2800" dirty="0">
                <a:latin typeface="Cambria" panose="02040503050406030204" pitchFamily="18" charset="0"/>
              </a:rPr>
              <a:t>includes Oracle, SQL Server, </a:t>
            </a:r>
            <a:r>
              <a:rPr lang="en-US" sz="2800" dirty="0" err="1">
                <a:latin typeface="Cambria" panose="02040503050406030204" pitchFamily="18" charset="0"/>
              </a:rPr>
              <a:t>ProgreSQL</a:t>
            </a:r>
            <a:r>
              <a:rPr lang="en-US" sz="2800" dirty="0">
                <a:latin typeface="Cambria" panose="02040503050406030204" pitchFamily="18" charset="0"/>
              </a:rPr>
              <a:t>, IDEA, Tableau and </a:t>
            </a:r>
            <a:r>
              <a:rPr lang="en-US" sz="2800" dirty="0" err="1" smtClean="0">
                <a:latin typeface="Cambria" panose="02040503050406030204" pitchFamily="18" charset="0"/>
              </a:rPr>
              <a:t>Qlikview</a:t>
            </a:r>
            <a:r>
              <a:rPr lang="en-US" sz="2800" dirty="0" smtClean="0">
                <a:latin typeface="Cambria" panose="02040503050406030204" pitchFamily="18" charset="0"/>
              </a:rPr>
              <a:t> </a:t>
            </a:r>
          </a:p>
          <a:p>
            <a:pPr algn="just">
              <a:spcBef>
                <a:spcPts val="600"/>
              </a:spcBef>
            </a:pPr>
            <a:r>
              <a:rPr lang="en-US" sz="2800" dirty="0" smtClean="0">
                <a:latin typeface="Cambria" panose="02040503050406030204" pitchFamily="18" charset="0"/>
              </a:rPr>
              <a:t>Impressive </a:t>
            </a:r>
            <a:r>
              <a:rPr lang="en-US" sz="2800" dirty="0">
                <a:latin typeface="Cambria" panose="02040503050406030204" pitchFamily="18" charset="0"/>
              </a:rPr>
              <a:t>panel of external </a:t>
            </a:r>
            <a:r>
              <a:rPr lang="en-US" sz="2800" dirty="0" smtClean="0">
                <a:latin typeface="Cambria" panose="02040503050406030204" pitchFamily="18" charset="0"/>
              </a:rPr>
              <a:t>faculties, subject </a:t>
            </a:r>
            <a:r>
              <a:rPr lang="en-US" sz="2800" dirty="0">
                <a:latin typeface="Cambria" panose="02040503050406030204" pitchFamily="18" charset="0"/>
              </a:rPr>
              <a:t>matter experts (SMEs) </a:t>
            </a:r>
            <a:r>
              <a:rPr lang="en-US" sz="2800" dirty="0" smtClean="0">
                <a:latin typeface="Cambria" panose="02040503050406030204" pitchFamily="18" charset="0"/>
              </a:rPr>
              <a:t>of  repute</a:t>
            </a:r>
            <a:endParaRPr lang="en-US" sz="3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5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900" y="560716"/>
            <a:ext cx="9980682" cy="612445"/>
          </a:xfrm>
        </p:spPr>
        <p:txBody>
          <a:bodyPr/>
          <a:lstStyle/>
          <a:p>
            <a:r>
              <a:rPr lang="en-US" dirty="0" smtClean="0"/>
              <a:t>ICISA Core </a:t>
            </a:r>
            <a:r>
              <a:rPr lang="en-US" dirty="0"/>
              <a:t>F</a:t>
            </a:r>
            <a:r>
              <a:rPr lang="en-US" dirty="0" smtClean="0"/>
              <a:t>aculty Profile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4925108"/>
              </p:ext>
            </p:extLst>
          </p:nvPr>
        </p:nvGraphicFramePr>
        <p:xfrm>
          <a:off x="557783" y="1358661"/>
          <a:ext cx="11009377" cy="438986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22317"/>
                <a:gridCol w="2521803"/>
                <a:gridCol w="6165257"/>
              </a:tblGrid>
              <a:tr h="64266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Name 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Professional Qualification 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Experience and Proficiency </a:t>
                      </a:r>
                      <a:endParaRPr lang="en-US" sz="16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R.M.Johri</a:t>
                      </a:r>
                      <a:r>
                        <a:rPr lang="en-US" sz="1800" dirty="0" smtClean="0"/>
                        <a:t> 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effectLst/>
                        </a:rPr>
                        <a:t>FCA , AICWA , CISA,CIA CPA</a:t>
                      </a:r>
                      <a:endParaRPr lang="en-US" sz="18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Conducted quality assurance review of about 150 IT audit reports</a:t>
                      </a:r>
                      <a:endParaRPr 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Ms. R. </a:t>
                      </a:r>
                      <a:r>
                        <a:rPr lang="en-US" sz="1800" dirty="0" err="1" smtClean="0"/>
                        <a:t>Narmadha</a:t>
                      </a:r>
                      <a:r>
                        <a:rPr lang="en-US" sz="1800" dirty="0" smtClean="0"/>
                        <a:t> 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CISA </a:t>
                      </a:r>
                      <a:endParaRPr lang="en-US" sz="18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7 years experience in IS</a:t>
                      </a:r>
                      <a:r>
                        <a:rPr lang="en-US" sz="1800" baseline="0" dirty="0" smtClean="0"/>
                        <a:t> (including audit of UMOJA</a:t>
                      </a:r>
                      <a:endParaRPr lang="en-US" sz="180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effectLst/>
                        </a:rPr>
                        <a:t>Oracle, IDEA, Data Analytics ,Tableau and </a:t>
                      </a:r>
                      <a:r>
                        <a:rPr lang="en-US" sz="1800" kern="1200" dirty="0" err="1" smtClean="0">
                          <a:effectLst/>
                        </a:rPr>
                        <a:t>Qlikview</a:t>
                      </a:r>
                      <a:endParaRPr lang="en-US" sz="1800" b="0" dirty="0" smtClean="0"/>
                    </a:p>
                  </a:txBody>
                  <a:tcPr/>
                </a:tc>
              </a:tr>
              <a:tr h="7144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effectLst/>
                        </a:rPr>
                        <a:t>Mr. K P Singh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 years IT audit experience in </a:t>
                      </a:r>
                      <a:r>
                        <a:rPr lang="en-US" sz="1800" kern="1200" dirty="0" smtClean="0">
                          <a:effectLst/>
                        </a:rPr>
                        <a:t>DEA, Oracle, PostgreSQL, </a:t>
                      </a:r>
                    </a:p>
                    <a:p>
                      <a:r>
                        <a:rPr lang="en-US" sz="1800" kern="1200" dirty="0" smtClean="0">
                          <a:effectLst/>
                        </a:rPr>
                        <a:t>Developed module on IDEA, Oracle Financials and SAP</a:t>
                      </a:r>
                      <a:endParaRPr 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effectLst/>
                        </a:rPr>
                        <a:t>Mr. </a:t>
                      </a:r>
                      <a:r>
                        <a:rPr lang="en-US" sz="1800" kern="1200" dirty="0" err="1" smtClean="0">
                          <a:effectLst/>
                        </a:rPr>
                        <a:t>Mukesh</a:t>
                      </a:r>
                      <a:r>
                        <a:rPr lang="en-US" sz="1800" kern="1200" dirty="0" smtClean="0">
                          <a:effectLst/>
                        </a:rPr>
                        <a:t> Sharma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ACS, ACA, DISA, CISA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effectLst/>
                        </a:rPr>
                        <a:t>More than 13 years experience in SAP – FI and CO, IDEA</a:t>
                      </a:r>
                      <a:endParaRPr 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effectLst/>
                        </a:rPr>
                        <a:t>Mr. </a:t>
                      </a:r>
                      <a:r>
                        <a:rPr lang="en-US" sz="1800" kern="1200" dirty="0" err="1" smtClean="0">
                          <a:effectLst/>
                        </a:rPr>
                        <a:t>Sekharesh</a:t>
                      </a:r>
                      <a:r>
                        <a:rPr lang="en-US" sz="1800" kern="1200" dirty="0" smtClean="0">
                          <a:effectLst/>
                        </a:rPr>
                        <a:t> Sen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effectLst/>
                        </a:rPr>
                        <a:t>More than 15 years in IS Audit, SQL Server, Oracle, IDEA, Tableau and </a:t>
                      </a:r>
                      <a:r>
                        <a:rPr lang="en-US" sz="1800" kern="1200" dirty="0" err="1" smtClean="0">
                          <a:effectLst/>
                        </a:rPr>
                        <a:t>Qlikview</a:t>
                      </a:r>
                      <a:endParaRPr 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effectLst/>
                        </a:rPr>
                        <a:t>Mr. Anurag Krishna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effectLst/>
                        </a:rPr>
                        <a:t>B.Tech</a:t>
                      </a:r>
                      <a:r>
                        <a:rPr lang="en-US" sz="1800" kern="1200" dirty="0" smtClean="0">
                          <a:effectLst/>
                        </a:rPr>
                        <a:t>, CISA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1435100"/>
                      <a:r>
                        <a:rPr lang="en-US" sz="1800" dirty="0" smtClean="0"/>
                        <a:t>10 years of experience in IS audit ,</a:t>
                      </a:r>
                      <a:r>
                        <a:rPr lang="en-US" sz="1800" kern="1200" dirty="0" smtClean="0">
                          <a:effectLst/>
                        </a:rPr>
                        <a:t>Oracle,</a:t>
                      </a:r>
                      <a:r>
                        <a:rPr lang="en-US" sz="1800" kern="1200" baseline="0" dirty="0" smtClean="0">
                          <a:effectLst/>
                        </a:rPr>
                        <a:t> </a:t>
                      </a:r>
                      <a:r>
                        <a:rPr lang="en-US" sz="1800" kern="1200" dirty="0" smtClean="0">
                          <a:effectLst/>
                        </a:rPr>
                        <a:t>IDEA, Tableau</a:t>
                      </a:r>
                      <a:endParaRPr 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effectLst/>
                        </a:rPr>
                        <a:t>Mr. Praveen Kumar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effectLst/>
                        </a:rPr>
                        <a:t>MCA, CISA,CISM,CFE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12 years of experience in </a:t>
                      </a:r>
                      <a:r>
                        <a:rPr lang="en-US" sz="1800" kern="1200" dirty="0" smtClean="0">
                          <a:effectLst/>
                        </a:rPr>
                        <a:t>SQL Server, Oracle, IDEA</a:t>
                      </a:r>
                      <a:endParaRPr lang="en-US" sz="1800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6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75" y="284162"/>
            <a:ext cx="7620000" cy="749301"/>
          </a:xfrm>
        </p:spPr>
        <p:txBody>
          <a:bodyPr>
            <a:normAutofit/>
          </a:bodyPr>
          <a:lstStyle/>
          <a:p>
            <a:r>
              <a:rPr lang="en-US" sz="4000" b="1" cap="none" dirty="0" err="1" smtClean="0">
                <a:solidFill>
                  <a:schemeClr val="dk2"/>
                </a:solidFill>
                <a:latin typeface="Cambria" panose="02040503050406030204" pitchFamily="18" charset="0"/>
                <a:ea typeface="Times New Roman"/>
                <a:cs typeface="Times New Roman"/>
                <a:sym typeface="Times New Roman"/>
              </a:rPr>
              <a:t>iCISA</a:t>
            </a:r>
            <a:r>
              <a:rPr lang="en-US" sz="4000" b="1" cap="none" dirty="0" smtClean="0">
                <a:solidFill>
                  <a:schemeClr val="dk2"/>
                </a:solidFill>
                <a:latin typeface="Cambria" panose="02040503050406030204" pitchFamily="18" charset="0"/>
                <a:ea typeface="Times New Roman"/>
                <a:cs typeface="Times New Roman"/>
                <a:sym typeface="Times New Roman"/>
              </a:rPr>
              <a:t>: Training Facilities</a:t>
            </a:r>
            <a:endParaRPr lang="en-US" sz="4000" dirty="0">
              <a:latin typeface="Cambria" panose="020405030504060302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39159" t="58688" r="27508" b="6502"/>
          <a:stretch/>
        </p:blipFill>
        <p:spPr bwMode="auto">
          <a:xfrm>
            <a:off x="7936842" y="4107127"/>
            <a:ext cx="3827863" cy="20650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99533" y="1448859"/>
            <a:ext cx="7264400" cy="508740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Wi-Fi enabled campus </a:t>
            </a:r>
            <a:endParaRPr lang="en-US" sz="2800" dirty="0" smtClean="0">
              <a:latin typeface="Cambria" panose="02040503050406030204" pitchFamily="18" charset="0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Two IT labs (for 48 and 28 persons) </a:t>
            </a:r>
          </a:p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Two seminar halls (for 48 and 20 persons) </a:t>
            </a:r>
          </a:p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Seminar hall (for 48 persons with round table set up) for breakout sessions</a:t>
            </a:r>
          </a:p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Meeting </a:t>
            </a:r>
            <a:r>
              <a:rPr lang="en-IN" sz="2800" dirty="0">
                <a:latin typeface="Cambria" panose="02040503050406030204" pitchFamily="18" charset="0"/>
              </a:rPr>
              <a:t>Room with group presentation facilities</a:t>
            </a:r>
            <a:endParaRPr lang="en-US" sz="2800" dirty="0">
              <a:latin typeface="Cambria" panose="02040503050406030204" pitchFamily="18" charset="0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en-IN" sz="2800" dirty="0">
                <a:latin typeface="Cambria" panose="02040503050406030204" pitchFamily="18" charset="0"/>
              </a:rPr>
              <a:t>Library and information </a:t>
            </a:r>
            <a:r>
              <a:rPr lang="en-IN" sz="2800" dirty="0" smtClean="0">
                <a:latin typeface="Cambria" panose="02040503050406030204" pitchFamily="18" charset="0"/>
              </a:rPr>
              <a:t>centre</a:t>
            </a:r>
            <a:endParaRPr lang="en-US" sz="2800" dirty="0">
              <a:latin typeface="Cambria" panose="02040503050406030204" pitchFamily="18" charset="0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en-IN" sz="2800" dirty="0">
                <a:latin typeface="Cambria" panose="02040503050406030204" pitchFamily="18" charset="0"/>
              </a:rPr>
              <a:t>State of </a:t>
            </a:r>
            <a:r>
              <a:rPr lang="en-IN" sz="2800" dirty="0" smtClean="0">
                <a:latin typeface="Cambria" panose="02040503050406030204" pitchFamily="18" charset="0"/>
              </a:rPr>
              <a:t>art </a:t>
            </a:r>
            <a:r>
              <a:rPr lang="en-IN" sz="2800" dirty="0">
                <a:latin typeface="Cambria" panose="02040503050406030204" pitchFamily="18" charset="0"/>
              </a:rPr>
              <a:t>Auditorium for 170 persons </a:t>
            </a:r>
          </a:p>
          <a:p>
            <a:pPr lvl="0">
              <a:lnSpc>
                <a:spcPct val="100000"/>
              </a:lnSpc>
              <a:spcBef>
                <a:spcPts val="600"/>
              </a:spcBef>
            </a:pPr>
            <a:r>
              <a:rPr lang="en-IN" sz="2800" dirty="0" smtClean="0">
                <a:latin typeface="Cambria" panose="02040503050406030204" pitchFamily="18" charset="0"/>
              </a:rPr>
              <a:t>Documentation </a:t>
            </a:r>
            <a:r>
              <a:rPr lang="en-IN" sz="2800" dirty="0">
                <a:latin typeface="Cambria" panose="02040503050406030204" pitchFamily="18" charset="0"/>
              </a:rPr>
              <a:t>centre</a:t>
            </a:r>
            <a:endParaRPr lang="en-US" sz="2800" dirty="0">
              <a:latin typeface="Cambria" panose="02040503050406030204" pitchFamily="18" charset="0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</a:pPr>
            <a:endParaRPr lang="en-IN" sz="2800" dirty="0" smtClean="0">
              <a:latin typeface="Cambria" panose="02040503050406030204" pitchFamily="18" charset="0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</a:pPr>
            <a:endParaRPr lang="en-US" sz="2400" b="1" dirty="0"/>
          </a:p>
        </p:txBody>
      </p:sp>
      <p:pic>
        <p:nvPicPr>
          <p:cNvPr id="1026" name="Picture 2" descr="No automatic alt text available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842" y="1396226"/>
            <a:ext cx="3743324" cy="234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94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ademic Literature 16x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F03431380.potx" id="{B573BD99-E105-4D2A-964B-B901A176567A}" vid="{B1D363B9-18DE-4874-9E2B-FD69B5C6548D}"/>
    </a:ext>
  </a:extLst>
</a:theme>
</file>

<file path=ppt/theme/theme2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CDDBB83-77C1-4099-A0AA-289882E745E2}">
  <ds:schemaRefs>
    <ds:schemaRef ds:uri="http://www.w3.org/XML/1998/namespace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4873beb7-5857-4685-be1f-d57550cc96cc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Academic presentation, pinstripe and ribbon design (widescreen)</Template>
  <TotalTime>1454</TotalTime>
  <Words>773</Words>
  <Application>Microsoft Office PowerPoint</Application>
  <PresentationFormat>Widescreen</PresentationFormat>
  <Paragraphs>98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Cambria</vt:lpstr>
      <vt:lpstr>Euphemia</vt:lpstr>
      <vt:lpstr>Plantagenet Cherokee</vt:lpstr>
      <vt:lpstr>Times New Roman</vt:lpstr>
      <vt:lpstr>Wingdings</vt:lpstr>
      <vt:lpstr>Academic Literature 16x9</vt:lpstr>
      <vt:lpstr>Global Training Facility of WGITA </vt:lpstr>
      <vt:lpstr>Overview</vt:lpstr>
      <vt:lpstr>iCISA: a snapshot</vt:lpstr>
      <vt:lpstr>Mission of iCISA</vt:lpstr>
      <vt:lpstr>iCISA as an “IT audit Resource Centre” </vt:lpstr>
      <vt:lpstr>IT Audit Programmes</vt:lpstr>
      <vt:lpstr>Resource Persons and Faculties</vt:lpstr>
      <vt:lpstr>ICISA Core Faculty Profile </vt:lpstr>
      <vt:lpstr>iCISA: Training Facilities</vt:lpstr>
      <vt:lpstr>iCISA: Residential Facilities</vt:lpstr>
      <vt:lpstr>PowerPoint Presentation</vt:lpstr>
      <vt:lpstr>iCISA as GTF of WGITA</vt:lpstr>
      <vt:lpstr>Probable Course Structure and Timeline</vt:lpstr>
      <vt:lpstr>Proposal for approval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WGITA Work Plan and SDP of IFPP</dc:title>
  <dc:creator>iCISA</dc:creator>
  <cp:lastModifiedBy>DIRIR</cp:lastModifiedBy>
  <cp:revision>82</cp:revision>
  <cp:lastPrinted>2018-04-10T12:03:28Z</cp:lastPrinted>
  <dcterms:created xsi:type="dcterms:W3CDTF">2017-05-14T16:24:38Z</dcterms:created>
  <dcterms:modified xsi:type="dcterms:W3CDTF">2018-04-10T12:03:30Z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