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4"/>
  </p:sldMasterIdLst>
  <p:notesMasterIdLst>
    <p:notesMasterId r:id="rId10"/>
  </p:notesMasterIdLst>
  <p:handoutMasterIdLst>
    <p:handoutMasterId r:id="rId11"/>
  </p:handoutMasterIdLst>
  <p:sldIdLst>
    <p:sldId id="256" r:id="rId5"/>
    <p:sldId id="263" r:id="rId6"/>
    <p:sldId id="264" r:id="rId7"/>
    <p:sldId id="266" r:id="rId8"/>
    <p:sldId id="265" r:id="rId9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83" d="100"/>
          <a:sy n="83" d="100"/>
        </p:scale>
        <p:origin x="91" y="4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58" d="100"/>
          <a:sy n="58" d="100"/>
        </p:scale>
        <p:origin x="1974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3CEAAF3-9831-450B-8D59-2C09DB96C8FC}" type="datetimeFigureOut">
              <a:rPr lang="en-US"/>
              <a:t>4/5/2018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6834459-7356-44BF-850D-8B30C4FB3B6B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690165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D50CD79-FC16-4410-AB61-17F26E6D3BC8}" type="datetimeFigureOut">
              <a:rPr lang="en-US"/>
              <a:t>4/5/2018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A3C37BE-C303-496D-B5CD-85F2937540F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50842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i="1" dirty="0">
                <a:latin typeface="Arial" pitchFamily="34" charset="0"/>
                <a:cs typeface="Arial" pitchFamily="34" charset="0"/>
              </a:rPr>
              <a:t>NOTE:</a:t>
            </a:r>
          </a:p>
          <a:p>
            <a:r>
              <a:rPr lang="en-US" i="1" dirty="0">
                <a:latin typeface="Arial" pitchFamily="34" charset="0"/>
                <a:cs typeface="Arial" pitchFamily="34" charset="0"/>
              </a:rPr>
              <a:t>To change the  image on this slide, select the picture and delete it. Then click the Pictures icon in the placeholder to insert your own image.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3C37BE-C303-496D-B5CD-85F2937540F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150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10096500" cy="2219691"/>
          </a:xfrm>
        </p:spPr>
        <p:txBody>
          <a:bodyPr anchor="ctr">
            <a:normAutofit/>
          </a:bodyPr>
          <a:lstStyle>
            <a:lvl1pPr algn="l">
              <a:defRPr sz="4400" cap="all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4898" y="4511784"/>
            <a:ext cx="10096501" cy="95556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7" name="Rectangle 6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</a:lstStyle>
          <a:p>
            <a:fld id="{402B9795-92DC-40DC-A1CA-9A4B349D7824}" type="datetimeFigureOut">
              <a:rPr lang="en-US" smtClean="0"/>
              <a:pPr/>
              <a:t>4/5/2018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</a:lstStyle>
          <a:p>
            <a:fld id="{0FF54DE5-C571-48E8-A5BC-B369434E2F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756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04900" y="1600200"/>
            <a:ext cx="3396996" cy="45720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 descr="An empty placeholder to add an image. Click on the placeholder and select the image that you wish to add."/>
          <p:cNvSpPr>
            <a:spLocks noGrp="1"/>
          </p:cNvSpPr>
          <p:nvPr>
            <p:ph type="pic" idx="1"/>
          </p:nvPr>
        </p:nvSpPr>
        <p:spPr>
          <a:xfrm>
            <a:off x="4654671" y="1600199"/>
            <a:ext cx="6430912" cy="4572001"/>
          </a:xfrm>
        </p:spPr>
        <p:txBody>
          <a:bodyPr tIns="118872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4/5/2018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69637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4/5/2018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12076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72600" y="365125"/>
            <a:ext cx="17145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04900" y="365125"/>
            <a:ext cx="8098896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4/5/2018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  <p:grpSp>
        <p:nvGrpSpPr>
          <p:cNvPr id="7" name="Group 6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8" name="Straight Connector 7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45927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4/5/2018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86876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5734050" cy="2219691"/>
          </a:xfrm>
        </p:spPr>
        <p:txBody>
          <a:bodyPr anchor="ctr">
            <a:normAutofit/>
          </a:bodyPr>
          <a:lstStyle>
            <a:lvl1pPr algn="l">
              <a:defRPr sz="4400" cap="all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4900" y="4511784"/>
            <a:ext cx="5734050" cy="95556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11" name="Picture Placeholder 10" descr="An empty placeholder to add an image. Click on the placeholder and select the image that you wish to add."/>
          <p:cNvSpPr>
            <a:spLocks noGrp="1"/>
          </p:cNvSpPr>
          <p:nvPr>
            <p:ph type="pic" sz="quarter" idx="13"/>
          </p:nvPr>
        </p:nvSpPr>
        <p:spPr>
          <a:xfrm>
            <a:off x="6981063" y="1310656"/>
            <a:ext cx="5210937" cy="4208604"/>
          </a:xfrm>
          <a:solidFill>
            <a:schemeClr val="tx1">
              <a:lumMod val="20000"/>
              <a:lumOff val="80000"/>
            </a:schemeClr>
          </a:solidFill>
        </p:spPr>
        <p:txBody>
          <a:bodyPr tIns="1005840"/>
          <a:lstStyle>
            <a:lvl1pPr marL="0" indent="0" algn="ctr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14" name="Group 13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15" name="Straight Connector 14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Rectangle 6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2673943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9" name="Group 8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14" name="Straight Connector 13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Rectangle 9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11" name="Group 10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12" name="Straight Connector 11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5880" y="0"/>
            <a:ext cx="1783188" cy="2971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4899" y="2971806"/>
            <a:ext cx="10071099" cy="1684150"/>
          </a:xfrm>
        </p:spPr>
        <p:txBody>
          <a:bodyPr anchor="ctr">
            <a:normAutofit/>
          </a:bodyPr>
          <a:lstStyle>
            <a:lvl1pPr>
              <a:defRPr sz="4400" cap="all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4899" y="4655956"/>
            <a:ext cx="10071099" cy="50975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4/5/2018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02678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4900" y="1600200"/>
            <a:ext cx="4914900" cy="4571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4914900" cy="4571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4/5/2018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27791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4900" y="1600200"/>
            <a:ext cx="4919472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4900" y="2424112"/>
            <a:ext cx="4919472" cy="37480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66110" y="1600200"/>
            <a:ext cx="4919472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66110" y="2424112"/>
            <a:ext cx="4919472" cy="37480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4/5/2018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71016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4/5/2018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58111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4/5/2018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2416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04900" y="1600200"/>
            <a:ext cx="4384548" cy="45720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41848" y="1600199"/>
            <a:ext cx="5445252" cy="45720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4/5/2018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69764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</p:spPr>
        <p:txBody>
          <a:bodyPr vert="horz" lIns="0" tIns="45720" rIns="0" bIns="45720" rtlCol="0" anchor="b">
            <a:normAutofit/>
          </a:bodyPr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2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fld id="{402B9795-92DC-40DC-A1CA-9A4B349D7824}" type="datetimeFigureOut">
              <a:rPr lang="en-US" smtClean="0"/>
              <a:pPr/>
              <a:t>4/5/2018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>
              <a:defRPr sz="12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2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fld id="{0FF54DE5-C571-48E8-A5BC-B369434E2F4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3" name="Straight Connector 12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26" name="Picture 2" descr="http://111.118.182.80/~bookstore/intosai/working-group/images/logo.jp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1139" y="109804"/>
            <a:ext cx="2724150" cy="857251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6251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613195" y="2846717"/>
            <a:ext cx="7348987" cy="1604683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n-US" dirty="0" smtClean="0"/>
              <a:t>Maintenance of IT Audit Database and Webinars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8980" y="3541791"/>
            <a:ext cx="3853424" cy="220314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4182" y="1067414"/>
            <a:ext cx="3923020" cy="2370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2133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Database for IT audits 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4900" y="1490133"/>
            <a:ext cx="6735233" cy="4995334"/>
          </a:xfrm>
        </p:spPr>
        <p:txBody>
          <a:bodyPr>
            <a:normAutofit lnSpcReduction="10000"/>
          </a:bodyPr>
          <a:lstStyle/>
          <a:p>
            <a:pPr marL="361950" indent="-361950">
              <a:lnSpc>
                <a:spcPct val="120000"/>
              </a:lnSpc>
              <a:spcBef>
                <a:spcPts val="600"/>
              </a:spcBef>
            </a:pPr>
            <a:r>
              <a:rPr lang="en-US" sz="2600" dirty="0" smtClean="0">
                <a:latin typeface="Cambria" panose="02040503050406030204" pitchFamily="18" charset="0"/>
              </a:rPr>
              <a:t>Structure proposed:</a:t>
            </a:r>
            <a:endParaRPr lang="en-US" sz="2600" dirty="0">
              <a:latin typeface="Cambria" panose="02040503050406030204" pitchFamily="18" charset="0"/>
            </a:endParaRPr>
          </a:p>
          <a:p>
            <a:pPr marL="819150" lvl="2" indent="-461963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200" dirty="0">
                <a:latin typeface="Cambria" panose="02040503050406030204" pitchFamily="18" charset="0"/>
              </a:rPr>
              <a:t>Title of </a:t>
            </a:r>
            <a:r>
              <a:rPr lang="en-US" sz="2200" dirty="0" smtClean="0">
                <a:latin typeface="Cambria" panose="02040503050406030204" pitchFamily="18" charset="0"/>
              </a:rPr>
              <a:t>Report </a:t>
            </a:r>
            <a:r>
              <a:rPr lang="en-US" sz="2200" dirty="0">
                <a:latin typeface="Cambria" panose="02040503050406030204" pitchFamily="18" charset="0"/>
              </a:rPr>
              <a:t>– </a:t>
            </a:r>
            <a:r>
              <a:rPr lang="en-US" sz="2200" dirty="0" smtClean="0">
                <a:latin typeface="Cambria" panose="02040503050406030204" pitchFamily="18" charset="0"/>
              </a:rPr>
              <a:t>in </a:t>
            </a:r>
            <a:r>
              <a:rPr lang="en-US" sz="2200" dirty="0">
                <a:latin typeface="Cambria" panose="02040503050406030204" pitchFamily="18" charset="0"/>
              </a:rPr>
              <a:t>original </a:t>
            </a:r>
            <a:r>
              <a:rPr lang="en-US" sz="2200" dirty="0" smtClean="0">
                <a:latin typeface="Cambria" panose="02040503050406030204" pitchFamily="18" charset="0"/>
              </a:rPr>
              <a:t>language and </a:t>
            </a:r>
            <a:r>
              <a:rPr lang="en-US" sz="2200" dirty="0">
                <a:latin typeface="Cambria" panose="02040503050406030204" pitchFamily="18" charset="0"/>
              </a:rPr>
              <a:t>in English</a:t>
            </a:r>
          </a:p>
          <a:p>
            <a:pPr marL="819150" lvl="2" indent="-461963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200" dirty="0">
                <a:latin typeface="Cambria" panose="02040503050406030204" pitchFamily="18" charset="0"/>
              </a:rPr>
              <a:t>Year of publication</a:t>
            </a:r>
          </a:p>
          <a:p>
            <a:pPr marL="819150" lvl="2" indent="-461963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200" dirty="0">
                <a:latin typeface="Cambria" panose="02040503050406030204" pitchFamily="18" charset="0"/>
              </a:rPr>
              <a:t>Report languages </a:t>
            </a:r>
          </a:p>
          <a:p>
            <a:pPr marL="819150" lvl="2" indent="-461963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200" dirty="0">
                <a:latin typeface="Cambria" panose="02040503050406030204" pitchFamily="18" charset="0"/>
              </a:rPr>
              <a:t>Functional area to which </a:t>
            </a:r>
            <a:r>
              <a:rPr lang="en-US" sz="2200" dirty="0" smtClean="0">
                <a:latin typeface="Cambria" panose="02040503050406030204" pitchFamily="18" charset="0"/>
              </a:rPr>
              <a:t>IT </a:t>
            </a:r>
            <a:r>
              <a:rPr lang="en-US" sz="2200" dirty="0">
                <a:latin typeface="Cambria" panose="02040503050406030204" pitchFamily="18" charset="0"/>
              </a:rPr>
              <a:t>Audit pertains </a:t>
            </a:r>
          </a:p>
          <a:p>
            <a:pPr marL="819150" lvl="2" indent="-461963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200" dirty="0">
                <a:latin typeface="Cambria" panose="02040503050406030204" pitchFamily="18" charset="0"/>
              </a:rPr>
              <a:t>Types of IT system</a:t>
            </a:r>
          </a:p>
          <a:p>
            <a:pPr marL="819150" lvl="2" indent="-461963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Cambria" panose="02040503050406030204" pitchFamily="18" charset="0"/>
              </a:rPr>
              <a:t>Short </a:t>
            </a:r>
            <a:r>
              <a:rPr lang="en-US" sz="2200" dirty="0">
                <a:latin typeface="Cambria" panose="02040503050406030204" pitchFamily="18" charset="0"/>
              </a:rPr>
              <a:t>description of </a:t>
            </a:r>
            <a:r>
              <a:rPr lang="en-US" sz="2200" dirty="0" smtClean="0">
                <a:latin typeface="Cambria" panose="02040503050406030204" pitchFamily="18" charset="0"/>
              </a:rPr>
              <a:t>IT </a:t>
            </a:r>
            <a:r>
              <a:rPr lang="en-US" sz="2200" dirty="0">
                <a:latin typeface="Cambria" panose="02040503050406030204" pitchFamily="18" charset="0"/>
              </a:rPr>
              <a:t>Audit </a:t>
            </a:r>
          </a:p>
          <a:p>
            <a:pPr marL="819150" lvl="2" indent="-461963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200" dirty="0">
                <a:latin typeface="Cambria" panose="02040503050406030204" pitchFamily="18" charset="0"/>
              </a:rPr>
              <a:t>URL of </a:t>
            </a:r>
            <a:r>
              <a:rPr lang="en-US" sz="2200" dirty="0" smtClean="0">
                <a:latin typeface="Cambria" panose="02040503050406030204" pitchFamily="18" charset="0"/>
              </a:rPr>
              <a:t>report</a:t>
            </a:r>
            <a:endParaRPr lang="en-US" sz="2200" dirty="0">
              <a:latin typeface="Cambria" panose="02040503050406030204" pitchFamily="18" charset="0"/>
            </a:endParaRPr>
          </a:p>
          <a:p>
            <a:pPr marL="819150" lvl="2" indent="-461963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200" dirty="0">
                <a:latin typeface="Cambria" panose="02040503050406030204" pitchFamily="18" charset="0"/>
              </a:rPr>
              <a:t>URL of </a:t>
            </a:r>
            <a:r>
              <a:rPr lang="en-US" sz="2200" dirty="0" smtClean="0">
                <a:latin typeface="Cambria" panose="02040503050406030204" pitchFamily="18" charset="0"/>
              </a:rPr>
              <a:t>summary/highlights </a:t>
            </a:r>
            <a:r>
              <a:rPr lang="en-US" sz="2200" dirty="0">
                <a:latin typeface="Cambria" panose="02040503050406030204" pitchFamily="18" charset="0"/>
              </a:rPr>
              <a:t>of </a:t>
            </a:r>
            <a:r>
              <a:rPr lang="en-US" sz="2200" dirty="0" smtClean="0">
                <a:latin typeface="Cambria" panose="02040503050406030204" pitchFamily="18" charset="0"/>
              </a:rPr>
              <a:t>report </a:t>
            </a:r>
            <a:endParaRPr lang="en-US" sz="2200" dirty="0">
              <a:latin typeface="Cambria" panose="02040503050406030204" pitchFamily="18" charset="0"/>
            </a:endParaRPr>
          </a:p>
          <a:p>
            <a:pPr marL="819150" lvl="2" indent="-461963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200" dirty="0">
                <a:latin typeface="Cambria" panose="02040503050406030204" pitchFamily="18" charset="0"/>
              </a:rPr>
              <a:t>PDF file of </a:t>
            </a:r>
            <a:r>
              <a:rPr lang="en-US" sz="2200" dirty="0" smtClean="0">
                <a:latin typeface="Cambria" panose="02040503050406030204" pitchFamily="18" charset="0"/>
              </a:rPr>
              <a:t>report</a:t>
            </a:r>
            <a:endParaRPr lang="en-US" sz="2200" dirty="0">
              <a:latin typeface="Cambria" panose="02040503050406030204" pitchFamily="18" charset="0"/>
            </a:endParaRPr>
          </a:p>
          <a:p>
            <a:pPr marL="819150" lvl="2" indent="-461963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200" dirty="0">
                <a:latin typeface="Cambria" panose="02040503050406030204" pitchFamily="18" charset="0"/>
              </a:rPr>
              <a:t>Tag words </a:t>
            </a:r>
            <a:endParaRPr lang="en-US" sz="2200" dirty="0" smtClean="0">
              <a:latin typeface="Cambria" panose="020405030504060302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13"/>
          <a:stretch/>
        </p:blipFill>
        <p:spPr>
          <a:xfrm>
            <a:off x="7941733" y="1490133"/>
            <a:ext cx="3786298" cy="5266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778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Webinars 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7268" y="1600200"/>
            <a:ext cx="7543800" cy="4572000"/>
          </a:xfrm>
        </p:spPr>
        <p:txBody>
          <a:bodyPr>
            <a:normAutofit/>
          </a:bodyPr>
          <a:lstStyle/>
          <a:p>
            <a:pPr marL="361950" indent="-361950">
              <a:lnSpc>
                <a:spcPct val="120000"/>
              </a:lnSpc>
              <a:spcBef>
                <a:spcPts val="600"/>
              </a:spcBef>
            </a:pPr>
            <a:r>
              <a:rPr lang="en-IN" sz="2800" dirty="0">
                <a:latin typeface="Cambria" panose="02040503050406030204" pitchFamily="18" charset="0"/>
              </a:rPr>
              <a:t>Webinars an answer to increased aspirations of SAIs to present  Country papers in Annual </a:t>
            </a:r>
            <a:r>
              <a:rPr lang="en-IN" sz="2800" dirty="0" smtClean="0">
                <a:latin typeface="Cambria" panose="02040503050406030204" pitchFamily="18" charset="0"/>
              </a:rPr>
              <a:t>meetings</a:t>
            </a:r>
            <a:endParaRPr lang="en-IN" sz="2800" dirty="0">
              <a:latin typeface="Cambria" panose="02040503050406030204" pitchFamily="18" charset="0"/>
            </a:endParaRPr>
          </a:p>
          <a:p>
            <a:pPr marL="361950" indent="-361950">
              <a:lnSpc>
                <a:spcPct val="120000"/>
              </a:lnSpc>
              <a:spcBef>
                <a:spcPts val="600"/>
              </a:spcBef>
            </a:pPr>
            <a:r>
              <a:rPr lang="en-IN" sz="2800" dirty="0" smtClean="0">
                <a:latin typeface="Cambria" panose="02040503050406030204" pitchFamily="18" charset="0"/>
              </a:rPr>
              <a:t>One </a:t>
            </a:r>
            <a:r>
              <a:rPr lang="en-IN" sz="2800" dirty="0">
                <a:latin typeface="Cambria" panose="02040503050406030204" pitchFamily="18" charset="0"/>
              </a:rPr>
              <a:t>webinar every </a:t>
            </a:r>
            <a:r>
              <a:rPr lang="en-IN" sz="2800" dirty="0" smtClean="0">
                <a:latin typeface="Cambria" panose="02040503050406030204" pitchFamily="18" charset="0"/>
              </a:rPr>
              <a:t>six months</a:t>
            </a:r>
          </a:p>
          <a:p>
            <a:pPr marL="361950" indent="-361950">
              <a:lnSpc>
                <a:spcPct val="120000"/>
              </a:lnSpc>
              <a:spcBef>
                <a:spcPts val="600"/>
              </a:spcBef>
            </a:pPr>
            <a:r>
              <a:rPr lang="en-IN" sz="2800" dirty="0" smtClean="0">
                <a:latin typeface="Cambria" panose="02040503050406030204" pitchFamily="18" charset="0"/>
              </a:rPr>
              <a:t>WGITA website would have facility to register for webinars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6599" y="1439333"/>
            <a:ext cx="3563527" cy="4732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890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4000" dirty="0" smtClean="0"/>
              <a:t>Issues for approval/discussion</a:t>
            </a:r>
            <a:endParaRPr lang="en-IN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57188" indent="-357188"/>
            <a:r>
              <a:rPr lang="en-IN" sz="3200" dirty="0" smtClean="0"/>
              <a:t>Approval of</a:t>
            </a:r>
          </a:p>
          <a:p>
            <a:pPr lvl="1" indent="-328613">
              <a:buFont typeface="Arial" panose="020B0604020202020204" pitchFamily="34" charset="0"/>
              <a:buChar char="•"/>
            </a:pPr>
            <a:r>
              <a:rPr lang="en-IN" sz="2800" dirty="0" smtClean="0"/>
              <a:t>Template for collection of reports for audit database</a:t>
            </a:r>
          </a:p>
          <a:p>
            <a:pPr lvl="1" indent="-328613">
              <a:buFont typeface="Arial" panose="020B0604020202020204" pitchFamily="34" charset="0"/>
              <a:buChar char="•"/>
            </a:pPr>
            <a:r>
              <a:rPr lang="en-IN" sz="2800" dirty="0" smtClean="0"/>
              <a:t>Conduct of Webinar</a:t>
            </a:r>
          </a:p>
          <a:p>
            <a:pPr marL="242887" indent="-342900"/>
            <a:r>
              <a:rPr lang="en-IN" sz="3200" dirty="0" smtClean="0"/>
              <a:t>Volunteers needed for</a:t>
            </a:r>
          </a:p>
          <a:p>
            <a:pPr lvl="1" indent="-328613">
              <a:buFont typeface="Arial" panose="020B0604020202020204" pitchFamily="34" charset="0"/>
              <a:buChar char="•"/>
            </a:pPr>
            <a:r>
              <a:rPr lang="en-IN" sz="2800" dirty="0" smtClean="0"/>
              <a:t>Collecting materials for audit report database</a:t>
            </a:r>
          </a:p>
          <a:p>
            <a:pPr lvl="1" indent="-328613">
              <a:buFont typeface="Arial" panose="020B0604020202020204" pitchFamily="34" charset="0"/>
              <a:buChar char="•"/>
            </a:pPr>
            <a:r>
              <a:rPr lang="en-IN" sz="2800" dirty="0" smtClean="0"/>
              <a:t>Conducting webinars</a:t>
            </a:r>
            <a:endParaRPr lang="en-IN" sz="2800" dirty="0"/>
          </a:p>
        </p:txBody>
      </p:sp>
    </p:spTree>
    <p:extLst>
      <p:ext uri="{BB962C8B-B14F-4D97-AF65-F5344CB8AC3E}">
        <p14:creationId xmlns:p14="http://schemas.microsoft.com/office/powerpoint/2010/main" val="1572580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752725"/>
            <a:ext cx="9980682" cy="109696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Thank You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787138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Academic Literature 16x9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F03431380.potx" id="{B573BD99-E105-4D2A-964B-B901A176567A}" vid="{B1D363B9-18DE-4874-9E2B-FD69B5C6548D}"/>
    </a:ext>
  </a:extLst>
</a:theme>
</file>

<file path=ppt/theme/theme2.xml><?xml version="1.0" encoding="utf-8"?>
<a:theme xmlns:a="http://schemas.openxmlformats.org/drawingml/2006/main" name="Office Them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PDescription xmlns="4873beb7-5857-4685-be1f-d57550cc96cc" xsi:nil="true"/>
    <AssetExpire xmlns="4873beb7-5857-4685-be1f-d57550cc96cc">2029-01-01T08:00:00+00:00</AssetExpire>
    <CampaignTagsTaxHTField0 xmlns="4873beb7-5857-4685-be1f-d57550cc96cc">
      <Terms xmlns="http://schemas.microsoft.com/office/infopath/2007/PartnerControls"/>
    </CampaignTagsTaxHTField0>
    <IntlLangReviewDate xmlns="4873beb7-5857-4685-be1f-d57550cc96cc" xsi:nil="true"/>
    <TPFriendlyName xmlns="4873beb7-5857-4685-be1f-d57550cc96cc" xsi:nil="true"/>
    <IntlLangReview xmlns="4873beb7-5857-4685-be1f-d57550cc96cc">false</IntlLangReview>
    <LocLastLocAttemptVersionLookup xmlns="4873beb7-5857-4685-be1f-d57550cc96cc">855024</LocLastLocAttemptVersionLookup>
    <PolicheckWords xmlns="4873beb7-5857-4685-be1f-d57550cc96cc" xsi:nil="true"/>
    <SubmitterId xmlns="4873beb7-5857-4685-be1f-d57550cc96cc" xsi:nil="true"/>
    <AcquiredFrom xmlns="4873beb7-5857-4685-be1f-d57550cc96cc">Internal MS</AcquiredFrom>
    <EditorialStatus xmlns="4873beb7-5857-4685-be1f-d57550cc96cc">Complete</EditorialStatus>
    <Markets xmlns="4873beb7-5857-4685-be1f-d57550cc96cc"/>
    <OriginAsset xmlns="4873beb7-5857-4685-be1f-d57550cc96cc" xsi:nil="true"/>
    <AssetStart xmlns="4873beb7-5857-4685-be1f-d57550cc96cc">2012-08-31T08:50:00+00:00</AssetStart>
    <FriendlyTitle xmlns="4873beb7-5857-4685-be1f-d57550cc96cc" xsi:nil="true"/>
    <MarketSpecific xmlns="4873beb7-5857-4685-be1f-d57550cc96cc">false</MarketSpecific>
    <TPNamespace xmlns="4873beb7-5857-4685-be1f-d57550cc96cc" xsi:nil="true"/>
    <PublishStatusLookup xmlns="4873beb7-5857-4685-be1f-d57550cc96cc">
      <Value>1616423</Value>
    </PublishStatusLookup>
    <APAuthor xmlns="4873beb7-5857-4685-be1f-d57550cc96cc">
      <UserInfo>
        <DisplayName>REDMOND\kristaa</DisplayName>
        <AccountId>136</AccountId>
        <AccountType/>
      </UserInfo>
    </APAuthor>
    <TPCommandLine xmlns="4873beb7-5857-4685-be1f-d57550cc96cc" xsi:nil="true"/>
    <IntlLangReviewer xmlns="4873beb7-5857-4685-be1f-d57550cc96cc" xsi:nil="true"/>
    <OpenTemplate xmlns="4873beb7-5857-4685-be1f-d57550cc96cc">true</OpenTemplate>
    <CSXSubmissionDate xmlns="4873beb7-5857-4685-be1f-d57550cc96cc" xsi:nil="true"/>
    <TaxCatchAll xmlns="4873beb7-5857-4685-be1f-d57550cc96cc"/>
    <Manager xmlns="4873beb7-5857-4685-be1f-d57550cc96cc" xsi:nil="true"/>
    <NumericId xmlns="4873beb7-5857-4685-be1f-d57550cc96cc" xsi:nil="true"/>
    <ParentAssetId xmlns="4873beb7-5857-4685-be1f-d57550cc96cc" xsi:nil="true"/>
    <OriginalSourceMarket xmlns="4873beb7-5857-4685-be1f-d57550cc96cc" xsi:nil="true"/>
    <ApprovalStatus xmlns="4873beb7-5857-4685-be1f-d57550cc96cc">InProgress</ApprovalStatus>
    <TPComponent xmlns="4873beb7-5857-4685-be1f-d57550cc96cc" xsi:nil="true"/>
    <EditorialTags xmlns="4873beb7-5857-4685-be1f-d57550cc96cc" xsi:nil="true"/>
    <TPExecutable xmlns="4873beb7-5857-4685-be1f-d57550cc96cc" xsi:nil="true"/>
    <TPLaunchHelpLink xmlns="4873beb7-5857-4685-be1f-d57550cc96cc" xsi:nil="true"/>
    <LocComments xmlns="4873beb7-5857-4685-be1f-d57550cc96cc" xsi:nil="true"/>
    <LocRecommendedHandoff xmlns="4873beb7-5857-4685-be1f-d57550cc96cc" xsi:nil="true"/>
    <SourceTitle xmlns="4873beb7-5857-4685-be1f-d57550cc96cc" xsi:nil="true"/>
    <CSXUpdate xmlns="4873beb7-5857-4685-be1f-d57550cc96cc">false</CSXUpdate>
    <IntlLocPriority xmlns="4873beb7-5857-4685-be1f-d57550cc96cc" xsi:nil="true"/>
    <UAProjectedTotalWords xmlns="4873beb7-5857-4685-be1f-d57550cc96cc" xsi:nil="true"/>
    <AssetType xmlns="4873beb7-5857-4685-be1f-d57550cc96cc">TP</AssetType>
    <MachineTranslated xmlns="4873beb7-5857-4685-be1f-d57550cc96cc">false</MachineTranslated>
    <OutputCachingOn xmlns="4873beb7-5857-4685-be1f-d57550cc96cc">false</OutputCachingOn>
    <TemplateStatus xmlns="4873beb7-5857-4685-be1f-d57550cc96cc">Complete</TemplateStatus>
    <IsSearchable xmlns="4873beb7-5857-4685-be1f-d57550cc96cc">true</IsSearchable>
    <ContentItem xmlns="4873beb7-5857-4685-be1f-d57550cc96cc" xsi:nil="true"/>
    <HandoffToMSDN xmlns="4873beb7-5857-4685-be1f-d57550cc96cc" xsi:nil="true"/>
    <ShowIn xmlns="4873beb7-5857-4685-be1f-d57550cc96cc">Show everywhere</ShowIn>
    <ThumbnailAssetId xmlns="4873beb7-5857-4685-be1f-d57550cc96cc" xsi:nil="true"/>
    <UALocComments xmlns="4873beb7-5857-4685-be1f-d57550cc96cc" xsi:nil="true"/>
    <UALocRecommendation xmlns="4873beb7-5857-4685-be1f-d57550cc96cc">Localize</UALocRecommendation>
    <LastModifiedDateTime xmlns="4873beb7-5857-4685-be1f-d57550cc96cc" xsi:nil="true"/>
    <LegacyData xmlns="4873beb7-5857-4685-be1f-d57550cc96cc" xsi:nil="true"/>
    <LocManualTestRequired xmlns="4873beb7-5857-4685-be1f-d57550cc96cc">false</LocManualTestRequired>
    <LocMarketGroupTiers2 xmlns="4873beb7-5857-4685-be1f-d57550cc96cc" xsi:nil="true"/>
    <ClipArtFilename xmlns="4873beb7-5857-4685-be1f-d57550cc96cc" xsi:nil="true"/>
    <TPApplication xmlns="4873beb7-5857-4685-be1f-d57550cc96cc" xsi:nil="true"/>
    <CSXHash xmlns="4873beb7-5857-4685-be1f-d57550cc96cc" xsi:nil="true"/>
    <DirectSourceMarket xmlns="4873beb7-5857-4685-be1f-d57550cc96cc" xsi:nil="true"/>
    <PrimaryImageGen xmlns="4873beb7-5857-4685-be1f-d57550cc96cc">true</PrimaryImageGen>
    <PlannedPubDate xmlns="4873beb7-5857-4685-be1f-d57550cc96cc" xsi:nil="true"/>
    <CSXSubmissionMarket xmlns="4873beb7-5857-4685-be1f-d57550cc96cc" xsi:nil="true"/>
    <Downloads xmlns="4873beb7-5857-4685-be1f-d57550cc96cc">0</Downloads>
    <ArtSampleDocs xmlns="4873beb7-5857-4685-be1f-d57550cc96cc" xsi:nil="true"/>
    <TrustLevel xmlns="4873beb7-5857-4685-be1f-d57550cc96cc">1 Microsoft Managed Content</TrustLevel>
    <BlockPublish xmlns="4873beb7-5857-4685-be1f-d57550cc96cc">false</BlockPublish>
    <TPLaunchHelpLinkType xmlns="4873beb7-5857-4685-be1f-d57550cc96cc">Template</TPLaunchHelpLinkType>
    <LocalizationTagsTaxHTField0 xmlns="4873beb7-5857-4685-be1f-d57550cc96cc">
      <Terms xmlns="http://schemas.microsoft.com/office/infopath/2007/PartnerControls"/>
    </LocalizationTagsTaxHTField0>
    <BusinessGroup xmlns="4873beb7-5857-4685-be1f-d57550cc96cc" xsi:nil="true"/>
    <Providers xmlns="4873beb7-5857-4685-be1f-d57550cc96cc" xsi:nil="true"/>
    <TemplateTemplateType xmlns="4873beb7-5857-4685-be1f-d57550cc96cc">PowerPoint Presentation Template</TemplateTemplateType>
    <TimesCloned xmlns="4873beb7-5857-4685-be1f-d57550cc96cc" xsi:nil="true"/>
    <TPAppVersion xmlns="4873beb7-5857-4685-be1f-d57550cc96cc" xsi:nil="true"/>
    <VoteCount xmlns="4873beb7-5857-4685-be1f-d57550cc96cc" xsi:nil="true"/>
    <AverageRating xmlns="4873beb7-5857-4685-be1f-d57550cc96cc" xsi:nil="true"/>
    <FeatureTagsTaxHTField0 xmlns="4873beb7-5857-4685-be1f-d57550cc96cc">
      <Terms xmlns="http://schemas.microsoft.com/office/infopath/2007/PartnerControls"/>
    </FeatureTagsTaxHTField0>
    <Provider xmlns="4873beb7-5857-4685-be1f-d57550cc96cc" xsi:nil="true"/>
    <UACurrentWords xmlns="4873beb7-5857-4685-be1f-d57550cc96cc" xsi:nil="true"/>
    <AssetId xmlns="4873beb7-5857-4685-be1f-d57550cc96cc">TP103431361</AssetId>
    <TPClientViewer xmlns="4873beb7-5857-4685-be1f-d57550cc96cc" xsi:nil="true"/>
    <DSATActionTaken xmlns="4873beb7-5857-4685-be1f-d57550cc96cc" xsi:nil="true"/>
    <APEditor xmlns="4873beb7-5857-4685-be1f-d57550cc96cc">
      <UserInfo>
        <DisplayName/>
        <AccountId xsi:nil="true"/>
        <AccountType/>
      </UserInfo>
    </APEditor>
    <TPInstallLocation xmlns="4873beb7-5857-4685-be1f-d57550cc96cc" xsi:nil="true"/>
    <OOCacheId xmlns="4873beb7-5857-4685-be1f-d57550cc96cc" xsi:nil="true"/>
    <IsDeleted xmlns="4873beb7-5857-4685-be1f-d57550cc96cc">false</IsDeleted>
    <PublishTargets xmlns="4873beb7-5857-4685-be1f-d57550cc96cc">OfficeOnlineVNext</PublishTargets>
    <ApprovalLog xmlns="4873beb7-5857-4685-be1f-d57550cc96cc" xsi:nil="true"/>
    <BugNumber xmlns="4873beb7-5857-4685-be1f-d57550cc96cc" xsi:nil="true"/>
    <CrawlForDependencies xmlns="4873beb7-5857-4685-be1f-d57550cc96cc">false</CrawlForDependencies>
    <InternalTagsTaxHTField0 xmlns="4873beb7-5857-4685-be1f-d57550cc96cc">
      <Terms xmlns="http://schemas.microsoft.com/office/infopath/2007/PartnerControls"/>
    </InternalTagsTaxHTField0>
    <LastHandOff xmlns="4873beb7-5857-4685-be1f-d57550cc96cc" xsi:nil="true"/>
    <Milestone xmlns="4873beb7-5857-4685-be1f-d57550cc96cc" xsi:nil="true"/>
    <OriginalRelease xmlns="4873beb7-5857-4685-be1f-d57550cc96cc">15</OriginalRelease>
    <RecommendationsModifier xmlns="4873beb7-5857-4685-be1f-d57550cc96cc" xsi:nil="true"/>
    <ScenarioTagsTaxHTField0 xmlns="4873beb7-5857-4685-be1f-d57550cc96cc">
      <Terms xmlns="http://schemas.microsoft.com/office/infopath/2007/PartnerControls"/>
    </ScenarioTagsTaxHTField0>
    <UANotes xmlns="4873beb7-5857-4685-be1f-d57550cc96cc" xsi:nil="true"/>
  </documentManagement>
</p:properties>
</file>

<file path=customXml/itemProps1.xml><?xml version="1.0" encoding="utf-8"?>
<ds:datastoreItem xmlns:ds="http://schemas.openxmlformats.org/officeDocument/2006/customXml" ds:itemID="{28C8B9CA-0273-4370-889A-FC05DA5C2FA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61E720F-F05D-4536-9C34-0CFCED65D3B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CDDBB83-77C1-4099-A0AA-289882E745E2}">
  <ds:schemaRefs>
    <ds:schemaRef ds:uri="http://purl.org/dc/dcmitype/"/>
    <ds:schemaRef ds:uri="http://schemas.microsoft.com/office/2006/documentManagement/types"/>
    <ds:schemaRef ds:uri="http://purl.org/dc/terms/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4873beb7-5857-4685-be1f-d57550cc96cc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Academic presentation, pinstripe and ribbon design (widescreen)</Template>
  <TotalTime>1170</TotalTime>
  <Words>150</Words>
  <Application>Microsoft Office PowerPoint</Application>
  <PresentationFormat>Widescreen</PresentationFormat>
  <Paragraphs>28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Cambria</vt:lpstr>
      <vt:lpstr>Euphemia</vt:lpstr>
      <vt:lpstr>Plantagenet Cherokee</vt:lpstr>
      <vt:lpstr>Wingdings</vt:lpstr>
      <vt:lpstr>Academic Literature 16x9</vt:lpstr>
      <vt:lpstr>Maintenance of IT Audit Database and Webinars</vt:lpstr>
      <vt:lpstr>Database for IT audits </vt:lpstr>
      <vt:lpstr>Webinars </vt:lpstr>
      <vt:lpstr>Issues for approval/discussion</vt:lpstr>
      <vt:lpstr>Thank You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WGITA Work Plan and SDP of IFPP</dc:title>
  <dc:creator>iCISA</dc:creator>
  <cp:lastModifiedBy>DG(IR)</cp:lastModifiedBy>
  <cp:revision>61</cp:revision>
  <cp:lastPrinted>2017-05-16T10:38:10Z</cp:lastPrinted>
  <dcterms:created xsi:type="dcterms:W3CDTF">2017-05-14T16:24:38Z</dcterms:created>
  <dcterms:modified xsi:type="dcterms:W3CDTF">2018-04-05T13:23:50Z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0x0101006EDDDB5EE6D98C44930B742096920B300400F5B6D36B3EF94B4E9A635CDF2A18F5B8</vt:lpwstr>
  </property>
  <property fmtid="{D5CDD505-2E9C-101B-9397-08002B2CF9AE}" pid="3" name="InternalTags">
    <vt:lpwstr/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