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2"/>
  </p:notesMasterIdLst>
  <p:handoutMasterIdLst>
    <p:handoutMasterId r:id="rId13"/>
  </p:handoutMasterIdLst>
  <p:sldIdLst>
    <p:sldId id="256" r:id="rId5"/>
    <p:sldId id="273" r:id="rId6"/>
    <p:sldId id="257" r:id="rId7"/>
    <p:sldId id="276" r:id="rId8"/>
    <p:sldId id="274" r:id="rId9"/>
    <p:sldId id="275" r:id="rId10"/>
    <p:sldId id="277" r:id="rId11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80" d="100"/>
          <a:sy n="80" d="100"/>
        </p:scale>
        <p:origin x="221" y="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58" d="100"/>
          <a:sy n="58" d="100"/>
        </p:scale>
        <p:origin x="1974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3CEAAF3-9831-450B-8D59-2C09DB96C8FC}" type="datetimeFigureOut">
              <a:rPr lang="en-US"/>
              <a:t>4/5/2018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06834459-7356-44BF-850D-8B30C4FB3B6B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690165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D50CD79-FC16-4410-AB61-17F26E6D3BC8}" type="datetimeFigureOut">
              <a:rPr lang="en-US"/>
              <a:t>4/5/2018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0A3C37BE-C303-496D-B5CD-85F2937540F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508422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i="1" dirty="0">
                <a:latin typeface="Arial" pitchFamily="34" charset="0"/>
                <a:cs typeface="Arial" pitchFamily="34" charset="0"/>
              </a:rPr>
              <a:t>NOTE:</a:t>
            </a:r>
          </a:p>
          <a:p>
            <a:r>
              <a:rPr lang="en-US" i="1" dirty="0">
                <a:latin typeface="Arial" pitchFamily="34" charset="0"/>
                <a:cs typeface="Arial" pitchFamily="34" charset="0"/>
              </a:rPr>
              <a:t>To change the  image on this slide, select the picture and delete it. Then click the Pictures icon in the placeholder to insert your own image.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3C37BE-C303-496D-B5CD-85F2937540F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1502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24445" y="0"/>
            <a:ext cx="1747524" cy="229209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4900" y="2292094"/>
            <a:ext cx="10096500" cy="2219691"/>
          </a:xfrm>
        </p:spPr>
        <p:txBody>
          <a:bodyPr anchor="ctr">
            <a:normAutofit/>
          </a:bodyPr>
          <a:lstStyle>
            <a:lvl1pPr algn="l">
              <a:defRPr sz="4400" cap="all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4898" y="4511784"/>
            <a:ext cx="10096501" cy="955565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7" name="Rectangle 6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20000"/>
                    <a:lumOff val="80000"/>
                  </a:schemeClr>
                </a:solidFill>
              </a:defRPr>
            </a:lvl1pPr>
          </a:lstStyle>
          <a:p>
            <a:fld id="{402B9795-92DC-40DC-A1CA-9A4B349D7824}" type="datetimeFigureOut">
              <a:rPr lang="en-US" smtClean="0"/>
              <a:pPr/>
              <a:t>4/5/2018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20000"/>
                    <a:lumOff val="8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20000"/>
                    <a:lumOff val="80000"/>
                  </a:schemeClr>
                </a:solidFill>
              </a:defRPr>
            </a:lvl1pPr>
          </a:lstStyle>
          <a:p>
            <a:fld id="{0FF54DE5-C571-48E8-A5BC-B369434E2F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756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04900" y="1600200"/>
            <a:ext cx="3396996" cy="45720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 descr="An empty placeholder to add an image. Click on the placeholder and select the image that you wish to add."/>
          <p:cNvSpPr>
            <a:spLocks noGrp="1"/>
          </p:cNvSpPr>
          <p:nvPr>
            <p:ph type="pic" idx="1"/>
          </p:nvPr>
        </p:nvSpPr>
        <p:spPr>
          <a:xfrm>
            <a:off x="4654671" y="1600199"/>
            <a:ext cx="6430912" cy="4572001"/>
          </a:xfrm>
        </p:spPr>
        <p:txBody>
          <a:bodyPr tIns="118872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4/5/2018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69637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4/5/2018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12076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72600" y="365125"/>
            <a:ext cx="17145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04900" y="365125"/>
            <a:ext cx="8098896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4/5/2018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  <p:grpSp>
        <p:nvGrpSpPr>
          <p:cNvPr id="7" name="Group 6"/>
          <p:cNvGrpSpPr/>
          <p:nvPr/>
        </p:nvGrpSpPr>
        <p:grpSpPr>
          <a:xfrm rot="5400000">
            <a:off x="6514047" y="3228843"/>
            <a:ext cx="5632704" cy="84403"/>
            <a:chOff x="1073150" y="1219201"/>
            <a:chExt cx="10058400" cy="63125"/>
          </a:xfrm>
        </p:grpSpPr>
        <p:cxnSp>
          <p:nvCxnSpPr>
            <p:cNvPr id="8" name="Straight Connector 7"/>
            <p:cNvCxnSpPr/>
            <p:nvPr/>
          </p:nvCxnSpPr>
          <p:spPr>
            <a:xfrm rot="10800000">
              <a:off x="1073150" y="1219201"/>
              <a:ext cx="10058400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0800000">
              <a:off x="1073150" y="1282326"/>
              <a:ext cx="10058400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45927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4/5/2018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86876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4900" y="2292094"/>
            <a:ext cx="5734050" cy="2219691"/>
          </a:xfrm>
        </p:spPr>
        <p:txBody>
          <a:bodyPr anchor="ctr">
            <a:normAutofit/>
          </a:bodyPr>
          <a:lstStyle>
            <a:lvl1pPr algn="l">
              <a:defRPr sz="4400" cap="all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4900" y="4511784"/>
            <a:ext cx="5734050" cy="955565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11" name="Picture Placeholder 10" descr="An empty placeholder to add an image. Click on the placeholder and select the image that you wish to add."/>
          <p:cNvSpPr>
            <a:spLocks noGrp="1"/>
          </p:cNvSpPr>
          <p:nvPr>
            <p:ph type="pic" sz="quarter" idx="13"/>
          </p:nvPr>
        </p:nvSpPr>
        <p:spPr>
          <a:xfrm>
            <a:off x="6981063" y="1310656"/>
            <a:ext cx="5210937" cy="4208604"/>
          </a:xfrm>
          <a:solidFill>
            <a:schemeClr val="tx1">
              <a:lumMod val="20000"/>
              <a:lumOff val="80000"/>
            </a:schemeClr>
          </a:solidFill>
        </p:spPr>
        <p:txBody>
          <a:bodyPr tIns="1005840"/>
          <a:lstStyle>
            <a:lvl1pPr marL="0" indent="0" algn="ctr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14" name="Group 13"/>
          <p:cNvGrpSpPr/>
          <p:nvPr/>
        </p:nvGrpSpPr>
        <p:grpSpPr>
          <a:xfrm>
            <a:off x="0" y="1143000"/>
            <a:ext cx="12192000" cy="63125"/>
            <a:chOff x="507492" y="1501519"/>
            <a:chExt cx="8129016" cy="63125"/>
          </a:xfrm>
        </p:grpSpPr>
        <p:cxnSp>
          <p:nvCxnSpPr>
            <p:cNvPr id="15" name="Straight Connector 14"/>
            <p:cNvCxnSpPr/>
            <p:nvPr/>
          </p:nvCxnSpPr>
          <p:spPr>
            <a:xfrm>
              <a:off x="507492" y="1564644"/>
              <a:ext cx="8129016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507492" y="1501519"/>
              <a:ext cx="8129016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25880" y="0"/>
            <a:ext cx="1747524" cy="2292094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 rot="10800000">
            <a:off x="0" y="5645510"/>
            <a:ext cx="12192000" cy="63125"/>
            <a:chOff x="507492" y="1501519"/>
            <a:chExt cx="8129016" cy="6312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07492" y="1564644"/>
              <a:ext cx="8129016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507492" y="1501519"/>
              <a:ext cx="8129016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Rectangle 6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  <p:extLst>
      <p:ext uri="{BB962C8B-B14F-4D97-AF65-F5344CB8AC3E}">
        <p14:creationId xmlns:p14="http://schemas.microsoft.com/office/powerpoint/2010/main" val="2673943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2514600"/>
            <a:ext cx="12192000" cy="3194035"/>
            <a:chOff x="647402" y="2514600"/>
            <a:chExt cx="10838688" cy="3194035"/>
          </a:xfrm>
        </p:grpSpPr>
        <p:grpSp>
          <p:nvGrpSpPr>
            <p:cNvPr id="9" name="Group 8"/>
            <p:cNvGrpSpPr/>
            <p:nvPr/>
          </p:nvGrpSpPr>
          <p:grpSpPr>
            <a:xfrm>
              <a:off x="647402" y="2514600"/>
              <a:ext cx="10838688" cy="63125"/>
              <a:chOff x="507492" y="1501519"/>
              <a:chExt cx="8129016" cy="63125"/>
            </a:xfrm>
          </p:grpSpPr>
          <p:cxnSp>
            <p:nvCxnSpPr>
              <p:cNvPr id="14" name="Straight Connector 13"/>
              <p:cNvCxnSpPr/>
              <p:nvPr/>
            </p:nvCxnSpPr>
            <p:spPr>
              <a:xfrm>
                <a:off x="507492" y="1564644"/>
                <a:ext cx="8129016" cy="0"/>
              </a:xfrm>
              <a:prstGeom prst="line">
                <a:avLst/>
              </a:prstGeom>
              <a:ln w="381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>
                <a:off x="507492" y="1501519"/>
                <a:ext cx="8129016" cy="0"/>
              </a:xfrm>
              <a:prstGeom prst="line">
                <a:avLst/>
              </a:prstGeom>
              <a:ln w="127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" name="Rectangle 9"/>
            <p:cNvSpPr/>
            <p:nvPr/>
          </p:nvSpPr>
          <p:spPr>
            <a:xfrm>
              <a:off x="647402" y="2640850"/>
              <a:ext cx="10838688" cy="294153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11" name="Group 10"/>
            <p:cNvGrpSpPr/>
            <p:nvPr/>
          </p:nvGrpSpPr>
          <p:grpSpPr>
            <a:xfrm rot="10800000">
              <a:off x="647402" y="5645510"/>
              <a:ext cx="10838688" cy="63125"/>
              <a:chOff x="507492" y="1501519"/>
              <a:chExt cx="8129016" cy="63125"/>
            </a:xfrm>
          </p:grpSpPr>
          <p:cxnSp>
            <p:nvCxnSpPr>
              <p:cNvPr id="12" name="Straight Connector 11"/>
              <p:cNvCxnSpPr/>
              <p:nvPr/>
            </p:nvCxnSpPr>
            <p:spPr>
              <a:xfrm>
                <a:off x="507492" y="1564644"/>
                <a:ext cx="8129016" cy="0"/>
              </a:xfrm>
              <a:prstGeom prst="line">
                <a:avLst/>
              </a:prstGeom>
              <a:ln w="381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>
                <a:off x="507492" y="1501519"/>
                <a:ext cx="8129016" cy="0"/>
              </a:xfrm>
              <a:prstGeom prst="line">
                <a:avLst/>
              </a:prstGeom>
              <a:ln w="127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5880" y="0"/>
            <a:ext cx="1783188" cy="2971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4899" y="2971806"/>
            <a:ext cx="10071099" cy="1684150"/>
          </a:xfrm>
        </p:spPr>
        <p:txBody>
          <a:bodyPr anchor="ctr">
            <a:normAutofit/>
          </a:bodyPr>
          <a:lstStyle>
            <a:lvl1pPr>
              <a:defRPr sz="4400" cap="all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4899" y="4655956"/>
            <a:ext cx="10071099" cy="50975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4/5/2018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02678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4900" y="1600200"/>
            <a:ext cx="4914900" cy="4571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4914900" cy="4571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4/5/2018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27791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4900" y="1600200"/>
            <a:ext cx="4919472" cy="823912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4900" y="2424112"/>
            <a:ext cx="4919472" cy="37480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66110" y="1600200"/>
            <a:ext cx="4919472" cy="823912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66110" y="2424112"/>
            <a:ext cx="4919472" cy="37480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4/5/2018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71016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4/5/2018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58111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4/5/2018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2416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04900" y="1600200"/>
            <a:ext cx="4384548" cy="45720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41848" y="1600199"/>
            <a:ext cx="5445252" cy="457200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4/5/2018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69764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</p:spPr>
        <p:txBody>
          <a:bodyPr vert="horz" lIns="0" tIns="45720" rIns="0" bIns="45720" rtlCol="0" anchor="b">
            <a:normAutofit/>
          </a:bodyPr>
          <a:lstStyle/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2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fld id="{402B9795-92DC-40DC-A1CA-9A4B349D7824}" type="datetimeFigureOut">
              <a:rPr lang="en-US" smtClean="0"/>
              <a:pPr/>
              <a:t>4/5/2018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ctr">
              <a:defRPr sz="12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2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fld id="{0FF54DE5-C571-48E8-A5BC-B369434E2F44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/>
          <p:nvPr/>
        </p:nvGrpSpPr>
        <p:grpSpPr>
          <a:xfrm>
            <a:off x="1103376" y="1219201"/>
            <a:ext cx="9985248" cy="84403"/>
            <a:chOff x="1073150" y="1219201"/>
            <a:chExt cx="10058400" cy="63125"/>
          </a:xfrm>
        </p:grpSpPr>
        <p:cxnSp>
          <p:nvCxnSpPr>
            <p:cNvPr id="13" name="Straight Connector 12"/>
            <p:cNvCxnSpPr/>
            <p:nvPr/>
          </p:nvCxnSpPr>
          <p:spPr>
            <a:xfrm rot="10800000">
              <a:off x="1073150" y="1219201"/>
              <a:ext cx="10058400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1073150" y="1282326"/>
              <a:ext cx="10058400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26" name="Picture 2" descr="http://111.118.182.80/~bookstore/intosai/working-group/images/logo.jp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41139" y="109804"/>
            <a:ext cx="2724150" cy="857251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6251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696">
          <p15:clr>
            <a:srgbClr val="F26B43"/>
          </p15:clr>
        </p15:guide>
        <p15:guide id="2" pos="6984">
          <p15:clr>
            <a:srgbClr val="F26B43"/>
          </p15:clr>
        </p15:guide>
        <p15:guide id="3" orient="horz" pos="1008">
          <p15:clr>
            <a:srgbClr val="F26B43"/>
          </p15:clr>
        </p15:guide>
        <p15:guide id="4" orient="horz" pos="388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1104900" y="2292094"/>
            <a:ext cx="5734050" cy="2219691"/>
          </a:xfrm>
        </p:spPr>
        <p:txBody>
          <a:bodyPr anchor="ctr">
            <a:normAutofit/>
          </a:bodyPr>
          <a:lstStyle/>
          <a:p>
            <a:pPr algn="ctr"/>
            <a:r>
              <a:rPr lang="en-US" dirty="0" smtClean="0"/>
              <a:t>WGITA Work Plan 2020-22</a:t>
            </a:r>
            <a:endParaRPr lang="en-US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81062" y="1310656"/>
            <a:ext cx="5210937" cy="4208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2133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sz="4000" dirty="0" smtClean="0"/>
              <a:t>Issues for discussion</a:t>
            </a:r>
            <a:endParaRPr lang="en-IN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1950" indent="-361950"/>
            <a:r>
              <a:rPr lang="en-IN" sz="2800" dirty="0">
                <a:latin typeface="Cambria" panose="02040503050406030204" pitchFamily="18" charset="0"/>
              </a:rPr>
              <a:t>Projects under current WGITA Work Plan 2017-19</a:t>
            </a:r>
          </a:p>
          <a:p>
            <a:pPr marL="361950" indent="-361950"/>
            <a:r>
              <a:rPr lang="en-IN" sz="2800" dirty="0" smtClean="0">
                <a:latin typeface="Cambria" panose="02040503050406030204" pitchFamily="18" charset="0"/>
              </a:rPr>
              <a:t>Strategic </a:t>
            </a:r>
            <a:r>
              <a:rPr lang="en-IN" sz="2800" dirty="0">
                <a:latin typeface="Cambria" panose="02040503050406030204" pitchFamily="18" charset="0"/>
              </a:rPr>
              <a:t>Development Plan </a:t>
            </a:r>
            <a:r>
              <a:rPr lang="en-IN" sz="2800" dirty="0" smtClean="0">
                <a:latin typeface="Cambria" panose="02040503050406030204" pitchFamily="18" charset="0"/>
              </a:rPr>
              <a:t>2020-22: Direction </a:t>
            </a:r>
            <a:r>
              <a:rPr lang="en-IN" sz="2800" dirty="0">
                <a:latin typeface="Cambria" panose="02040503050406030204" pitchFamily="18" charset="0"/>
              </a:rPr>
              <a:t>and timeline</a:t>
            </a:r>
          </a:p>
          <a:p>
            <a:pPr marL="361950" indent="-361950"/>
            <a:r>
              <a:rPr lang="en-IN" sz="2800" dirty="0">
                <a:latin typeface="Cambria" panose="02040503050406030204" pitchFamily="18" charset="0"/>
              </a:rPr>
              <a:t>Proposal for next </a:t>
            </a:r>
            <a:r>
              <a:rPr lang="en-IN" sz="2800" dirty="0" smtClean="0">
                <a:latin typeface="Cambria" panose="02040503050406030204" pitchFamily="18" charset="0"/>
              </a:rPr>
              <a:t>Work-Plan </a:t>
            </a:r>
            <a:r>
              <a:rPr lang="en-IN" sz="2800" dirty="0">
                <a:latin typeface="Cambria" panose="02040503050406030204" pitchFamily="18" charset="0"/>
              </a:rPr>
              <a:t>2020-22</a:t>
            </a:r>
          </a:p>
        </p:txBody>
      </p:sp>
    </p:spTree>
    <p:extLst>
      <p:ext uri="{BB962C8B-B14F-4D97-AF65-F5344CB8AC3E}">
        <p14:creationId xmlns:p14="http://schemas.microsoft.com/office/powerpoint/2010/main" val="2512274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964734" y="218114"/>
            <a:ext cx="10120848" cy="955048"/>
          </a:xfrm>
        </p:spPr>
        <p:txBody>
          <a:bodyPr>
            <a:normAutofit fontScale="90000"/>
          </a:bodyPr>
          <a:lstStyle/>
          <a:p>
            <a:r>
              <a:rPr lang="en-IN" sz="4000" dirty="0" smtClean="0"/>
              <a:t/>
            </a:r>
            <a:br>
              <a:rPr lang="en-IN" sz="4000" dirty="0" smtClean="0"/>
            </a:br>
            <a:r>
              <a:rPr lang="en-IN" sz="4000" dirty="0" smtClean="0"/>
              <a:t>Strategic </a:t>
            </a:r>
            <a:r>
              <a:rPr lang="en-IN" sz="4000" dirty="0"/>
              <a:t>Development Plan </a:t>
            </a:r>
            <a:r>
              <a:rPr lang="en-IN" sz="4000" dirty="0" smtClean="0"/>
              <a:t>2017-19</a:t>
            </a:r>
            <a:br>
              <a:rPr lang="en-IN" sz="4000" dirty="0" smtClean="0"/>
            </a:br>
            <a:r>
              <a:rPr lang="en-US" sz="4000" dirty="0"/>
              <a:t>Projects </a:t>
            </a:r>
            <a:r>
              <a:rPr lang="en-US" sz="4000" dirty="0" smtClean="0"/>
              <a:t>relating to </a:t>
            </a:r>
            <a:r>
              <a:rPr lang="en-US" sz="4000" dirty="0"/>
              <a:t>WGITA 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104900" y="1600200"/>
            <a:ext cx="7025111" cy="4572000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latin typeface="Cambria" panose="02040503050406030204" pitchFamily="18" charset="0"/>
              </a:rPr>
              <a:t>Under </a:t>
            </a:r>
            <a:r>
              <a:rPr lang="en-US" sz="2800" b="1" dirty="0">
                <a:latin typeface="Cambria" panose="02040503050406030204" pitchFamily="18" charset="0"/>
              </a:rPr>
              <a:t>Priority 2 (Guidance by 2019 to support ISSAI implementation)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600" dirty="0" smtClean="0">
                <a:latin typeface="Cambria" panose="02040503050406030204" pitchFamily="18" charset="0"/>
              </a:rPr>
              <a:t>2.5 - Consolidated </a:t>
            </a:r>
            <a:r>
              <a:rPr lang="en-US" sz="2600" dirty="0">
                <a:latin typeface="Cambria" panose="02040503050406030204" pitchFamily="18" charset="0"/>
              </a:rPr>
              <a:t>and improved guidance on understanding </a:t>
            </a:r>
            <a:r>
              <a:rPr lang="en-US" sz="2600" dirty="0" smtClean="0">
                <a:latin typeface="Cambria" panose="02040503050406030204" pitchFamily="18" charset="0"/>
              </a:rPr>
              <a:t>internal </a:t>
            </a:r>
            <a:r>
              <a:rPr lang="en-US" sz="2600" dirty="0">
                <a:latin typeface="Cambria" panose="02040503050406030204" pitchFamily="18" charset="0"/>
              </a:rPr>
              <a:t>control in an audit </a:t>
            </a:r>
            <a:r>
              <a:rPr lang="en-US" sz="2600" dirty="0" smtClean="0">
                <a:latin typeface="Cambria" panose="02040503050406030204" pitchFamily="18" charset="0"/>
              </a:rPr>
              <a:t>-</a:t>
            </a:r>
            <a:r>
              <a:rPr lang="en-US" sz="2800" dirty="0">
                <a:latin typeface="Cambria" panose="02040503050406030204" pitchFamily="18" charset="0"/>
              </a:rPr>
              <a:t>Clarity on role awaited from FIPP</a:t>
            </a:r>
            <a:endParaRPr lang="en-IN" sz="28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600" dirty="0" smtClean="0">
                <a:latin typeface="Cambria" panose="02040503050406030204" pitchFamily="18" charset="0"/>
              </a:rPr>
              <a:t>2.8</a:t>
            </a:r>
            <a:r>
              <a:rPr lang="en-US" sz="2600" dirty="0">
                <a:latin typeface="Cambria" panose="02040503050406030204" pitchFamily="18" charset="0"/>
              </a:rPr>
              <a:t>. -  Consolidating and aligning guidance on IT audit with ISSAI 100</a:t>
            </a:r>
          </a:p>
          <a:p>
            <a:pPr lvl="2" indent="-427038">
              <a:buFont typeface="Wingdings" panose="05000000000000000000" pitchFamily="2" charset="2"/>
              <a:buChar char="Ø"/>
            </a:pPr>
            <a:r>
              <a:rPr lang="en-US" sz="2400" dirty="0" smtClean="0">
                <a:latin typeface="Cambria" panose="02040503050406030204" pitchFamily="18" charset="0"/>
              </a:rPr>
              <a:t>GUID 5300</a:t>
            </a:r>
          </a:p>
          <a:p>
            <a:pPr lvl="2" indent="-427038">
              <a:buFont typeface="Wingdings" panose="05000000000000000000" pitchFamily="2" charset="2"/>
              <a:buChar char="Ø"/>
            </a:pPr>
            <a:r>
              <a:rPr lang="en-US" sz="2400" dirty="0" smtClean="0">
                <a:latin typeface="Cambria" panose="02040503050406030204" pitchFamily="18" charset="0"/>
              </a:rPr>
              <a:t>GUID 5310 </a:t>
            </a:r>
          </a:p>
          <a:p>
            <a:pPr lvl="2" indent="-427038">
              <a:buFont typeface="Wingdings" panose="05000000000000000000" pitchFamily="2" charset="2"/>
              <a:buChar char="Ø"/>
            </a:pPr>
            <a:r>
              <a:rPr lang="en-US" sz="2400" dirty="0" smtClean="0">
                <a:latin typeface="Cambria" panose="02040503050406030204" pitchFamily="18" charset="0"/>
              </a:rPr>
              <a:t>Likely to be completed by 2019 INCOSAI</a:t>
            </a:r>
            <a:endParaRPr lang="en-US" sz="2400" dirty="0">
              <a:latin typeface="Cambria" panose="02040503050406030204" pitchFamily="18" charset="0"/>
            </a:endParaRPr>
          </a:p>
          <a:p>
            <a:endParaRPr lang="en-US" dirty="0"/>
          </a:p>
          <a:p>
            <a:pPr lvl="3"/>
            <a:endParaRPr lang="en-US" dirty="0"/>
          </a:p>
        </p:txBody>
      </p:sp>
      <p:pic>
        <p:nvPicPr>
          <p:cNvPr id="5" name="Picture Placeholder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9302" y="1706377"/>
            <a:ext cx="3500014" cy="3881337"/>
          </a:xfrm>
          <a:prstGeom prst="round1Rect">
            <a:avLst>
              <a:gd name="adj" fmla="val 5636"/>
            </a:avLst>
          </a:prstGeom>
        </p:spPr>
      </p:pic>
    </p:spTree>
    <p:extLst>
      <p:ext uri="{BB962C8B-B14F-4D97-AF65-F5344CB8AC3E}">
        <p14:creationId xmlns:p14="http://schemas.microsoft.com/office/powerpoint/2010/main" val="1654255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964734" y="218114"/>
            <a:ext cx="8235250" cy="955048"/>
          </a:xfrm>
        </p:spPr>
        <p:txBody>
          <a:bodyPr>
            <a:normAutofit fontScale="90000"/>
          </a:bodyPr>
          <a:lstStyle/>
          <a:p>
            <a:r>
              <a:rPr lang="en-IN" sz="4000" dirty="0" smtClean="0"/>
              <a:t/>
            </a:r>
            <a:br>
              <a:rPr lang="en-IN" sz="4000" dirty="0" smtClean="0"/>
            </a:br>
            <a:r>
              <a:rPr lang="en-IN" sz="4000" dirty="0" smtClean="0"/>
              <a:t>Other Projects under WGITA Work Plan 2017-19</a:t>
            </a:r>
            <a:endParaRPr lang="en-US" sz="4000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733964" y="1643332"/>
            <a:ext cx="7025111" cy="4572000"/>
          </a:xfrm>
        </p:spPr>
        <p:txBody>
          <a:bodyPr>
            <a:normAutofit fontScale="92500"/>
          </a:bodyPr>
          <a:lstStyle/>
          <a:p>
            <a:r>
              <a:rPr lang="en-IN" sz="2600" dirty="0">
                <a:latin typeface="Arial Narrow" panose="020B0606020202030204" pitchFamily="34" charset="0"/>
                <a:ea typeface="+mj-ea"/>
                <a:cs typeface="+mj-cs"/>
              </a:rPr>
              <a:t>N</a:t>
            </a:r>
            <a:r>
              <a:rPr lang="en-IN" sz="2600" dirty="0" smtClean="0">
                <a:latin typeface="Arial Narrow" panose="020B0606020202030204" pitchFamily="34" charset="0"/>
                <a:ea typeface="+mj-ea"/>
                <a:cs typeface="+mj-cs"/>
              </a:rPr>
              <a:t>on-IFPP </a:t>
            </a:r>
            <a:r>
              <a:rPr lang="en-IN" sz="2600" dirty="0">
                <a:latin typeface="Arial Narrow" panose="020B0606020202030204" pitchFamily="34" charset="0"/>
                <a:ea typeface="+mj-ea"/>
                <a:cs typeface="+mj-cs"/>
              </a:rPr>
              <a:t>documents </a:t>
            </a:r>
            <a:r>
              <a:rPr lang="en-IN" sz="2600" dirty="0" smtClean="0">
                <a:latin typeface="Arial Narrow" panose="020B0606020202030204" pitchFamily="34" charset="0"/>
                <a:ea typeface="+mj-ea"/>
                <a:cs typeface="+mj-cs"/>
              </a:rPr>
              <a:t>to be completed by 2019 INCOSAI </a:t>
            </a:r>
            <a:endParaRPr lang="en-US" sz="2600" dirty="0">
              <a:latin typeface="Arial Narrow" panose="020B0606020202030204" pitchFamily="34" charset="0"/>
              <a:ea typeface="+mj-ea"/>
              <a:cs typeface="+mj-cs"/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en-ZA" sz="2200" dirty="0">
                <a:latin typeface="Arial Narrow" panose="020B0606020202030204" pitchFamily="34" charset="0"/>
              </a:rPr>
              <a:t>Guidance on Data analytics(QA-2</a:t>
            </a:r>
            <a:r>
              <a:rPr lang="en-ZA" sz="2200" dirty="0" smtClean="0">
                <a:latin typeface="Arial Narrow" panose="020B0606020202030204" pitchFamily="34" charset="0"/>
              </a:rPr>
              <a:t>) (Indonesia)</a:t>
            </a:r>
            <a:endParaRPr lang="en-US" sz="2200" dirty="0">
              <a:latin typeface="Arial Narrow" panose="020B0606020202030204" pitchFamily="34" charset="0"/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en-ZA" sz="2200" dirty="0" smtClean="0">
                <a:latin typeface="Arial Narrow" panose="020B0606020202030204" pitchFamily="34" charset="0"/>
              </a:rPr>
              <a:t>Guidance on Capacity </a:t>
            </a:r>
            <a:r>
              <a:rPr lang="en-ZA" sz="2200" dirty="0">
                <a:latin typeface="Arial Narrow" panose="020B0606020202030204" pitchFamily="34" charset="0"/>
              </a:rPr>
              <a:t>Development support for IT Audits (QA-3</a:t>
            </a:r>
            <a:r>
              <a:rPr lang="en-ZA" sz="2200" dirty="0" smtClean="0">
                <a:latin typeface="Arial Narrow" panose="020B0606020202030204" pitchFamily="34" charset="0"/>
              </a:rPr>
              <a:t>) (South Africa)</a:t>
            </a:r>
            <a:endParaRPr lang="en-US" sz="2200" dirty="0">
              <a:latin typeface="Arial Narrow" panose="020B0606020202030204" pitchFamily="34" charset="0"/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200" dirty="0">
                <a:latin typeface="Arial Narrow" panose="020B0606020202030204" pitchFamily="34" charset="0"/>
              </a:rPr>
              <a:t>Documentation requirements of an IT </a:t>
            </a:r>
            <a:r>
              <a:rPr lang="en-GB" sz="2200" dirty="0" smtClean="0">
                <a:latin typeface="Arial Narrow" panose="020B0606020202030204" pitchFamily="34" charset="0"/>
              </a:rPr>
              <a:t>Audit </a:t>
            </a:r>
            <a:r>
              <a:rPr lang="en-GB" sz="2200" dirty="0">
                <a:latin typeface="Arial Narrow" panose="020B0606020202030204" pitchFamily="34" charset="0"/>
              </a:rPr>
              <a:t>(QA -2</a:t>
            </a:r>
            <a:r>
              <a:rPr lang="en-GB" sz="2200" dirty="0" smtClean="0">
                <a:latin typeface="Arial Narrow" panose="020B0606020202030204" pitchFamily="34" charset="0"/>
              </a:rPr>
              <a:t>) (Mexico)</a:t>
            </a:r>
            <a:endParaRPr lang="en-GB" sz="2200" dirty="0" smtClean="0">
              <a:latin typeface="Arial Narrow" panose="020B060602020203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600" dirty="0" smtClean="0">
                <a:latin typeface="Arial Narrow" panose="020B0606020202030204" pitchFamily="34" charset="0"/>
              </a:rPr>
              <a:t>Paper </a:t>
            </a:r>
            <a:r>
              <a:rPr lang="en-US" sz="2600" dirty="0">
                <a:latin typeface="Arial Narrow" panose="020B0606020202030204" pitchFamily="34" charset="0"/>
              </a:rPr>
              <a:t>on Quality assurance of non-IFPP approved in </a:t>
            </a:r>
            <a:r>
              <a:rPr lang="en-US" sz="2600" dirty="0" smtClean="0">
                <a:latin typeface="Arial Narrow" panose="020B0606020202030204" pitchFamily="34" charset="0"/>
              </a:rPr>
              <a:t>INTOSAI GB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600" dirty="0" smtClean="0">
                <a:latin typeface="Arial Narrow" panose="020B0606020202030204" pitchFamily="34" charset="0"/>
              </a:rPr>
              <a:t>Use </a:t>
            </a:r>
            <a:r>
              <a:rPr lang="en-US" sz="2600" dirty="0" smtClean="0">
                <a:latin typeface="Arial Narrow" panose="020B0606020202030204" pitchFamily="34" charset="0"/>
              </a:rPr>
              <a:t>INTOSAI community Portal for exposing non-IFPP documents</a:t>
            </a:r>
            <a:endParaRPr lang="en-US" sz="2600" dirty="0">
              <a:latin typeface="Arial Narrow" panose="020B0606020202030204" pitchFamily="34" charset="0"/>
            </a:endParaRPr>
          </a:p>
          <a:p>
            <a:pPr marL="228600" lvl="1">
              <a:spcBef>
                <a:spcPts val="1800"/>
              </a:spcBef>
            </a:pPr>
            <a:r>
              <a:rPr lang="en-GB" sz="2600" dirty="0" smtClean="0">
                <a:latin typeface="Arial Narrow" panose="020B0606020202030204" pitchFamily="34" charset="0"/>
                <a:ea typeface="+mj-ea"/>
                <a:cs typeface="+mj-cs"/>
              </a:rPr>
              <a:t>Development </a:t>
            </a:r>
            <a:r>
              <a:rPr lang="en-GB" sz="2600" dirty="0">
                <a:latin typeface="Arial Narrow" panose="020B0606020202030204" pitchFamily="34" charset="0"/>
                <a:ea typeface="+mj-ea"/>
                <a:cs typeface="+mj-cs"/>
              </a:rPr>
              <a:t>of Roadmap for future GUIDs under 5300 series (now 5100</a:t>
            </a:r>
            <a:r>
              <a:rPr lang="en-GB" sz="2600" dirty="0" smtClean="0">
                <a:latin typeface="Arial Narrow" panose="020B0606020202030204" pitchFamily="34" charset="0"/>
                <a:ea typeface="+mj-ea"/>
                <a:cs typeface="+mj-cs"/>
              </a:rPr>
              <a:t>) </a:t>
            </a:r>
            <a:r>
              <a:rPr lang="en-GB" sz="2600" dirty="0" smtClean="0">
                <a:latin typeface="Arial Narrow" panose="020B0606020202030204" pitchFamily="34" charset="0"/>
                <a:ea typeface="+mj-ea"/>
                <a:cs typeface="+mj-cs"/>
              </a:rPr>
              <a:t>led </a:t>
            </a:r>
            <a:r>
              <a:rPr lang="en-GB" sz="2600" dirty="0" smtClean="0">
                <a:latin typeface="Arial Narrow" panose="020B0606020202030204" pitchFamily="34" charset="0"/>
                <a:ea typeface="+mj-ea"/>
                <a:cs typeface="+mj-cs"/>
              </a:rPr>
              <a:t>by SAI Pakistan </a:t>
            </a:r>
            <a:endParaRPr lang="en-GB" sz="2600" dirty="0">
              <a:latin typeface="Arial Narrow" panose="020B0606020202030204" pitchFamily="34" charset="0"/>
              <a:ea typeface="+mj-ea"/>
              <a:cs typeface="+mj-cs"/>
            </a:endParaRPr>
          </a:p>
          <a:p>
            <a:pPr marL="0" indent="0">
              <a:buNone/>
            </a:pPr>
            <a:endParaRPr lang="en-US" sz="2600" dirty="0">
              <a:latin typeface="Cambria" panose="02040503050406030204" pitchFamily="18" charset="0"/>
            </a:endParaRPr>
          </a:p>
          <a:p>
            <a:pPr lvl="3"/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30059" y="2107545"/>
            <a:ext cx="4017093" cy="3775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1911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b="9040"/>
          <a:stretch/>
        </p:blipFill>
        <p:spPr>
          <a:xfrm rot="840000">
            <a:off x="8905764" y="1921215"/>
            <a:ext cx="2744734" cy="3396397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57000"/>
              </a:srgbClr>
            </a:outerShdw>
            <a:softEdge rad="0"/>
          </a:effectLst>
        </p:spPr>
      </p:pic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137763" y="214604"/>
            <a:ext cx="9639337" cy="955048"/>
          </a:xfrm>
        </p:spPr>
        <p:txBody>
          <a:bodyPr>
            <a:normAutofit fontScale="90000"/>
          </a:bodyPr>
          <a:lstStyle/>
          <a:p>
            <a:r>
              <a:rPr lang="en-IN" sz="4000" dirty="0" smtClean="0"/>
              <a:t/>
            </a:r>
            <a:br>
              <a:rPr lang="en-IN" sz="4000" dirty="0" smtClean="0"/>
            </a:br>
            <a:r>
              <a:rPr lang="en-IN" sz="4000" dirty="0" smtClean="0"/>
              <a:t>Strategic </a:t>
            </a:r>
            <a:r>
              <a:rPr lang="en-IN" sz="4000" dirty="0"/>
              <a:t>Development Plan </a:t>
            </a:r>
            <a:r>
              <a:rPr lang="en-IN" sz="4000" dirty="0" smtClean="0"/>
              <a:t>(SDP)</a:t>
            </a:r>
            <a:r>
              <a:rPr lang="en-IN" sz="4000" dirty="0" smtClean="0"/>
              <a:t/>
            </a:r>
            <a:br>
              <a:rPr lang="en-IN" sz="4000" dirty="0" smtClean="0"/>
            </a:br>
            <a:r>
              <a:rPr lang="en-IN" sz="4000" dirty="0" smtClean="0"/>
              <a:t>2020-22 of IFPP</a:t>
            </a:r>
            <a:endParaRPr lang="en-US" sz="4000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304800" y="1314975"/>
            <a:ext cx="8016239" cy="5095350"/>
          </a:xfrm>
        </p:spPr>
        <p:txBody>
          <a:bodyPr>
            <a:no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sz="2800" dirty="0" smtClean="0">
                <a:latin typeface="Arial Narrow" panose="020B0606020202030204" pitchFamily="34" charset="0"/>
              </a:rPr>
              <a:t>Working Groups </a:t>
            </a:r>
            <a:r>
              <a:rPr lang="en-US" sz="2800" dirty="0">
                <a:latin typeface="Arial Narrow" panose="020B0606020202030204" pitchFamily="34" charset="0"/>
              </a:rPr>
              <a:t>and </a:t>
            </a:r>
            <a:r>
              <a:rPr lang="en-US" sz="2800" dirty="0" smtClean="0">
                <a:latin typeface="Arial Narrow" panose="020B0606020202030204" pitchFamily="34" charset="0"/>
              </a:rPr>
              <a:t>Goal </a:t>
            </a:r>
            <a:r>
              <a:rPr lang="en-US" sz="2800" dirty="0">
                <a:latin typeface="Arial Narrow" panose="020B0606020202030204" pitchFamily="34" charset="0"/>
              </a:rPr>
              <a:t>Chairs </a:t>
            </a:r>
            <a:r>
              <a:rPr lang="en-US" sz="2800" dirty="0" smtClean="0">
                <a:latin typeface="Arial Narrow" panose="020B0606020202030204" pitchFamily="34" charset="0"/>
              </a:rPr>
              <a:t>to initiate proposals for inclusion </a:t>
            </a:r>
            <a:r>
              <a:rPr lang="en-US" sz="2800" dirty="0">
                <a:latin typeface="Arial Narrow" panose="020B0606020202030204" pitchFamily="34" charset="0"/>
              </a:rPr>
              <a:t>of </a:t>
            </a:r>
            <a:r>
              <a:rPr lang="en-US" sz="2800" dirty="0" smtClean="0">
                <a:latin typeface="Arial Narrow" panose="020B0606020202030204" pitchFamily="34" charset="0"/>
              </a:rPr>
              <a:t>projects for developing pronouncement</a:t>
            </a:r>
            <a:endParaRPr lang="en-US" sz="2800" dirty="0">
              <a:latin typeface="Arial Narrow" panose="020B0606020202030204" pitchFamily="34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sz="2800" dirty="0" smtClean="0">
                <a:latin typeface="Arial Narrow" panose="020B0606020202030204" pitchFamily="34" charset="0"/>
              </a:rPr>
              <a:t>Vision of next SDP to be shared after its approval in PSC Steering committee meeting 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sz="2800" dirty="0" smtClean="0">
                <a:latin typeface="Arial Narrow" panose="020B0606020202030204" pitchFamily="34" charset="0"/>
              </a:rPr>
              <a:t>New project proposals </a:t>
            </a:r>
            <a:r>
              <a:rPr lang="en-US" sz="2800" dirty="0">
                <a:latin typeface="Arial Narrow" panose="020B0606020202030204" pitchFamily="34" charset="0"/>
              </a:rPr>
              <a:t>to be aligned with </a:t>
            </a:r>
            <a:r>
              <a:rPr lang="en-US" sz="2800" dirty="0" smtClean="0">
                <a:latin typeface="Arial Narrow" panose="020B0606020202030204" pitchFamily="34" charset="0"/>
              </a:rPr>
              <a:t>vision </a:t>
            </a:r>
            <a:r>
              <a:rPr lang="en-US" sz="2800" dirty="0">
                <a:latin typeface="Arial Narrow" panose="020B0606020202030204" pitchFamily="34" charset="0"/>
              </a:rPr>
              <a:t>of </a:t>
            </a:r>
            <a:r>
              <a:rPr lang="en-US" sz="2800" dirty="0" smtClean="0">
                <a:latin typeface="Arial Narrow" panose="020B0606020202030204" pitchFamily="34" charset="0"/>
              </a:rPr>
              <a:t>SDP</a:t>
            </a:r>
            <a:endParaRPr lang="en-US" sz="2800" dirty="0">
              <a:latin typeface="Arial Narrow" panose="020B0606020202030204" pitchFamily="34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sz="2800" dirty="0" smtClean="0">
                <a:latin typeface="Arial Narrow" panose="020B0606020202030204" pitchFamily="34" charset="0"/>
              </a:rPr>
              <a:t>Constraint </a:t>
            </a:r>
            <a:r>
              <a:rPr lang="en-US" sz="2800" dirty="0">
                <a:latin typeface="Arial Narrow" panose="020B0606020202030204" pitchFamily="34" charset="0"/>
              </a:rPr>
              <a:t>of FIPP </a:t>
            </a:r>
            <a:r>
              <a:rPr lang="en-US" sz="2800" dirty="0" smtClean="0">
                <a:latin typeface="Arial Narrow" panose="020B0606020202030204" pitchFamily="34" charset="0"/>
              </a:rPr>
              <a:t>to be </a:t>
            </a:r>
            <a:r>
              <a:rPr lang="en-US" sz="2800" dirty="0">
                <a:latin typeface="Arial Narrow" panose="020B0606020202030204" pitchFamily="34" charset="0"/>
              </a:rPr>
              <a:t>taken into </a:t>
            </a:r>
            <a:r>
              <a:rPr lang="en-US" sz="2800" dirty="0" smtClean="0">
                <a:latin typeface="Arial Narrow" panose="020B0606020202030204" pitchFamily="34" charset="0"/>
              </a:rPr>
              <a:t>account</a:t>
            </a:r>
            <a:endParaRPr lang="en-US" sz="2800" dirty="0">
              <a:latin typeface="Arial Narrow" panose="020B0606020202030204" pitchFamily="34" charset="0"/>
            </a:endParaRPr>
          </a:p>
          <a:p>
            <a:pPr lvl="0" algn="just">
              <a:lnSpc>
                <a:spcPct val="120000"/>
              </a:lnSpc>
              <a:spcBef>
                <a:spcPts val="0"/>
              </a:spcBef>
            </a:pPr>
            <a:r>
              <a:rPr lang="en-US" sz="2800" dirty="0" smtClean="0">
                <a:latin typeface="Arial Narrow" panose="020B0606020202030204" pitchFamily="34" charset="0"/>
              </a:rPr>
              <a:t>July </a:t>
            </a:r>
            <a:r>
              <a:rPr lang="en-US" sz="2800" dirty="0">
                <a:latin typeface="Arial Narrow" panose="020B0606020202030204" pitchFamily="34" charset="0"/>
              </a:rPr>
              <a:t>to September </a:t>
            </a:r>
            <a:r>
              <a:rPr lang="en-US" sz="2800" dirty="0" smtClean="0">
                <a:latin typeface="Arial Narrow" panose="020B0606020202030204" pitchFamily="34" charset="0"/>
              </a:rPr>
              <a:t>2018: </a:t>
            </a:r>
            <a:r>
              <a:rPr lang="en-US" sz="2800" dirty="0" smtClean="0">
                <a:latin typeface="Arial Narrow" panose="020B0606020202030204" pitchFamily="34" charset="0"/>
              </a:rPr>
              <a:t>time for forwarding proposals</a:t>
            </a:r>
          </a:p>
          <a:p>
            <a:pPr lvl="0" algn="just">
              <a:lnSpc>
                <a:spcPct val="120000"/>
              </a:lnSpc>
              <a:spcBef>
                <a:spcPts val="0"/>
              </a:spcBef>
            </a:pPr>
            <a:r>
              <a:rPr lang="en-US" sz="2800" dirty="0" smtClean="0">
                <a:latin typeface="Arial Narrow" panose="020B0606020202030204" pitchFamily="34" charset="0"/>
              </a:rPr>
              <a:t>Not propose any WGITA project for SDP 2020-2022</a:t>
            </a:r>
          </a:p>
          <a:p>
            <a:pPr lvl="0" algn="just">
              <a:lnSpc>
                <a:spcPct val="120000"/>
              </a:lnSpc>
              <a:spcBef>
                <a:spcPts val="0"/>
              </a:spcBef>
            </a:pPr>
            <a:endParaRPr lang="en-US" sz="2800" dirty="0" smtClean="0">
              <a:latin typeface="Arial Narrow" panose="020B0606020202030204" pitchFamily="34" charset="0"/>
            </a:endParaRPr>
          </a:p>
          <a:p>
            <a:pPr lvl="3"/>
            <a:endParaRPr lang="en-US" sz="500" dirty="0"/>
          </a:p>
        </p:txBody>
      </p:sp>
    </p:spTree>
    <p:extLst>
      <p:ext uri="{BB962C8B-B14F-4D97-AF65-F5344CB8AC3E}">
        <p14:creationId xmlns:p14="http://schemas.microsoft.com/office/powerpoint/2010/main" val="235574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204761" y="251927"/>
            <a:ext cx="8079198" cy="955048"/>
          </a:xfrm>
        </p:spPr>
        <p:txBody>
          <a:bodyPr>
            <a:normAutofit fontScale="90000"/>
          </a:bodyPr>
          <a:lstStyle/>
          <a:p>
            <a:r>
              <a:rPr lang="en-IN" sz="4000" dirty="0" smtClean="0"/>
              <a:t>Initial thoughts on </a:t>
            </a:r>
            <a:br>
              <a:rPr lang="en-IN" sz="4000" dirty="0" smtClean="0"/>
            </a:br>
            <a:r>
              <a:rPr lang="en-IN" sz="4000" dirty="0" smtClean="0"/>
              <a:t>WGITA Work Plan 2020-22</a:t>
            </a:r>
            <a:endParaRPr lang="en-US" sz="4000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738231" y="1424030"/>
            <a:ext cx="6814713" cy="5013345"/>
          </a:xfrm>
        </p:spPr>
        <p:txBody>
          <a:bodyPr>
            <a:normAutofit fontScale="25000" lnSpcReduction="20000"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sz="11200" dirty="0" smtClean="0">
                <a:latin typeface="Cambria" panose="02040503050406030204" pitchFamily="18" charset="0"/>
              </a:rPr>
              <a:t>Proposal </a:t>
            </a:r>
            <a:r>
              <a:rPr lang="en-US" sz="11200" dirty="0" smtClean="0">
                <a:latin typeface="Cambria" panose="02040503050406030204" pitchFamily="18" charset="0"/>
              </a:rPr>
              <a:t>of Project Team 2 on </a:t>
            </a:r>
            <a:r>
              <a:rPr lang="en-US" sz="11200" dirty="0" smtClean="0">
                <a:latin typeface="Cambria" panose="02040503050406030204" pitchFamily="18" charset="0"/>
              </a:rPr>
              <a:t>“Development </a:t>
            </a:r>
            <a:r>
              <a:rPr lang="en-US" sz="11200" dirty="0" smtClean="0">
                <a:latin typeface="Cambria" panose="02040503050406030204" pitchFamily="18" charset="0"/>
              </a:rPr>
              <a:t>of </a:t>
            </a:r>
            <a:r>
              <a:rPr lang="en-US" sz="11200" dirty="0" smtClean="0">
                <a:latin typeface="Cambria" panose="02040503050406030204" pitchFamily="18" charset="0"/>
              </a:rPr>
              <a:t>Roadmap” to be key input for Work Plan 2020-2022</a:t>
            </a:r>
            <a:endParaRPr lang="en-US" sz="11200" dirty="0" smtClean="0">
              <a:latin typeface="Cambria" panose="02040503050406030204" pitchFamily="18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sz="11200" dirty="0" smtClean="0">
                <a:latin typeface="Cambria" panose="02040503050406030204" pitchFamily="18" charset="0"/>
              </a:rPr>
              <a:t>Three </a:t>
            </a:r>
            <a:r>
              <a:rPr lang="en-US" sz="11200" dirty="0" smtClean="0">
                <a:latin typeface="Cambria" panose="02040503050406030204" pitchFamily="18" charset="0"/>
              </a:rPr>
              <a:t>pronged strategy with focus on </a:t>
            </a:r>
          </a:p>
          <a:p>
            <a:pPr lvl="1" algn="just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0800" b="1" dirty="0" smtClean="0">
                <a:latin typeface="Cambria" panose="02040503050406030204" pitchFamily="18" charset="0"/>
              </a:rPr>
              <a:t>Knowledge development</a:t>
            </a:r>
            <a:r>
              <a:rPr lang="en-US" sz="10800" dirty="0" smtClean="0">
                <a:latin typeface="Cambria" panose="02040503050406030204" pitchFamily="18" charset="0"/>
              </a:rPr>
              <a:t> – Review existing products/develop few new products</a:t>
            </a:r>
          </a:p>
          <a:p>
            <a:pPr lvl="1" algn="just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0800" b="1" dirty="0" smtClean="0">
                <a:latin typeface="Cambria" panose="02040503050406030204" pitchFamily="18" charset="0"/>
              </a:rPr>
              <a:t>Knowledge sharing</a:t>
            </a:r>
            <a:r>
              <a:rPr lang="en-US" sz="10800" dirty="0" smtClean="0">
                <a:latin typeface="Cambria" panose="02040503050406030204" pitchFamily="18" charset="0"/>
              </a:rPr>
              <a:t> - Audit report database, Webinar, Seminars, </a:t>
            </a:r>
            <a:r>
              <a:rPr lang="en-US" sz="10800" dirty="0" err="1" smtClean="0">
                <a:latin typeface="Cambria" panose="02040503050406030204" pitchFamily="18" charset="0"/>
              </a:rPr>
              <a:t>CoP</a:t>
            </a:r>
            <a:endParaRPr lang="en-US" sz="10800" dirty="0" smtClean="0">
              <a:latin typeface="Cambria" panose="02040503050406030204" pitchFamily="18" charset="0"/>
            </a:endParaRPr>
          </a:p>
          <a:p>
            <a:pPr lvl="1" algn="just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0800" b="1" dirty="0" smtClean="0">
                <a:latin typeface="Cambria" panose="02040503050406030204" pitchFamily="18" charset="0"/>
              </a:rPr>
              <a:t>Capacity Building</a:t>
            </a:r>
            <a:r>
              <a:rPr lang="en-US" sz="10800" dirty="0" smtClean="0">
                <a:latin typeface="Cambria" panose="02040503050406030204" pitchFamily="18" charset="0"/>
              </a:rPr>
              <a:t> – Global Training Facility</a:t>
            </a:r>
          </a:p>
        </p:txBody>
      </p:sp>
      <p:pic>
        <p:nvPicPr>
          <p:cNvPr id="2050" name="Picture 2" descr="Image result for Strategic Development Plan IT Audi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1649" y="2138404"/>
            <a:ext cx="3878119" cy="3195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4073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752725"/>
            <a:ext cx="9980682" cy="109696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Thank You 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037129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Academic Literature 16x9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F03431380.potx" id="{B573BD99-E105-4D2A-964B-B901A176567A}" vid="{B1D363B9-18DE-4874-9E2B-FD69B5C6548D}"/>
    </a:ext>
  </a:extLst>
</a:theme>
</file>

<file path=ppt/theme/theme2.xml><?xml version="1.0" encoding="utf-8"?>
<a:theme xmlns:a="http://schemas.openxmlformats.org/drawingml/2006/main" name="Office Them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PDescription xmlns="4873beb7-5857-4685-be1f-d57550cc96cc" xsi:nil="true"/>
    <AssetExpire xmlns="4873beb7-5857-4685-be1f-d57550cc96cc">2029-01-01T08:00:00+00:00</AssetExpire>
    <CampaignTagsTaxHTField0 xmlns="4873beb7-5857-4685-be1f-d57550cc96cc">
      <Terms xmlns="http://schemas.microsoft.com/office/infopath/2007/PartnerControls"/>
    </CampaignTagsTaxHTField0>
    <IntlLangReviewDate xmlns="4873beb7-5857-4685-be1f-d57550cc96cc" xsi:nil="true"/>
    <TPFriendlyName xmlns="4873beb7-5857-4685-be1f-d57550cc96cc" xsi:nil="true"/>
    <IntlLangReview xmlns="4873beb7-5857-4685-be1f-d57550cc96cc">false</IntlLangReview>
    <LocLastLocAttemptVersionLookup xmlns="4873beb7-5857-4685-be1f-d57550cc96cc">855024</LocLastLocAttemptVersionLookup>
    <PolicheckWords xmlns="4873beb7-5857-4685-be1f-d57550cc96cc" xsi:nil="true"/>
    <SubmitterId xmlns="4873beb7-5857-4685-be1f-d57550cc96cc" xsi:nil="true"/>
    <AcquiredFrom xmlns="4873beb7-5857-4685-be1f-d57550cc96cc">Internal MS</AcquiredFrom>
    <EditorialStatus xmlns="4873beb7-5857-4685-be1f-d57550cc96cc">Complete</EditorialStatus>
    <Markets xmlns="4873beb7-5857-4685-be1f-d57550cc96cc"/>
    <OriginAsset xmlns="4873beb7-5857-4685-be1f-d57550cc96cc" xsi:nil="true"/>
    <AssetStart xmlns="4873beb7-5857-4685-be1f-d57550cc96cc">2012-08-31T08:50:00+00:00</AssetStart>
    <FriendlyTitle xmlns="4873beb7-5857-4685-be1f-d57550cc96cc" xsi:nil="true"/>
    <MarketSpecific xmlns="4873beb7-5857-4685-be1f-d57550cc96cc">false</MarketSpecific>
    <TPNamespace xmlns="4873beb7-5857-4685-be1f-d57550cc96cc" xsi:nil="true"/>
    <PublishStatusLookup xmlns="4873beb7-5857-4685-be1f-d57550cc96cc">
      <Value>1616423</Value>
    </PublishStatusLookup>
    <APAuthor xmlns="4873beb7-5857-4685-be1f-d57550cc96cc">
      <UserInfo>
        <DisplayName>REDMOND\kristaa</DisplayName>
        <AccountId>136</AccountId>
        <AccountType/>
      </UserInfo>
    </APAuthor>
    <TPCommandLine xmlns="4873beb7-5857-4685-be1f-d57550cc96cc" xsi:nil="true"/>
    <IntlLangReviewer xmlns="4873beb7-5857-4685-be1f-d57550cc96cc" xsi:nil="true"/>
    <OpenTemplate xmlns="4873beb7-5857-4685-be1f-d57550cc96cc">true</OpenTemplate>
    <CSXSubmissionDate xmlns="4873beb7-5857-4685-be1f-d57550cc96cc" xsi:nil="true"/>
    <TaxCatchAll xmlns="4873beb7-5857-4685-be1f-d57550cc96cc"/>
    <Manager xmlns="4873beb7-5857-4685-be1f-d57550cc96cc" xsi:nil="true"/>
    <NumericId xmlns="4873beb7-5857-4685-be1f-d57550cc96cc" xsi:nil="true"/>
    <ParentAssetId xmlns="4873beb7-5857-4685-be1f-d57550cc96cc" xsi:nil="true"/>
    <OriginalSourceMarket xmlns="4873beb7-5857-4685-be1f-d57550cc96cc" xsi:nil="true"/>
    <ApprovalStatus xmlns="4873beb7-5857-4685-be1f-d57550cc96cc">InProgress</ApprovalStatus>
    <TPComponent xmlns="4873beb7-5857-4685-be1f-d57550cc96cc" xsi:nil="true"/>
    <EditorialTags xmlns="4873beb7-5857-4685-be1f-d57550cc96cc" xsi:nil="true"/>
    <TPExecutable xmlns="4873beb7-5857-4685-be1f-d57550cc96cc" xsi:nil="true"/>
    <TPLaunchHelpLink xmlns="4873beb7-5857-4685-be1f-d57550cc96cc" xsi:nil="true"/>
    <LocComments xmlns="4873beb7-5857-4685-be1f-d57550cc96cc" xsi:nil="true"/>
    <LocRecommendedHandoff xmlns="4873beb7-5857-4685-be1f-d57550cc96cc" xsi:nil="true"/>
    <SourceTitle xmlns="4873beb7-5857-4685-be1f-d57550cc96cc" xsi:nil="true"/>
    <CSXUpdate xmlns="4873beb7-5857-4685-be1f-d57550cc96cc">false</CSXUpdate>
    <IntlLocPriority xmlns="4873beb7-5857-4685-be1f-d57550cc96cc" xsi:nil="true"/>
    <UAProjectedTotalWords xmlns="4873beb7-5857-4685-be1f-d57550cc96cc" xsi:nil="true"/>
    <AssetType xmlns="4873beb7-5857-4685-be1f-d57550cc96cc">TP</AssetType>
    <MachineTranslated xmlns="4873beb7-5857-4685-be1f-d57550cc96cc">false</MachineTranslated>
    <OutputCachingOn xmlns="4873beb7-5857-4685-be1f-d57550cc96cc">false</OutputCachingOn>
    <TemplateStatus xmlns="4873beb7-5857-4685-be1f-d57550cc96cc">Complete</TemplateStatus>
    <IsSearchable xmlns="4873beb7-5857-4685-be1f-d57550cc96cc">true</IsSearchable>
    <ContentItem xmlns="4873beb7-5857-4685-be1f-d57550cc96cc" xsi:nil="true"/>
    <HandoffToMSDN xmlns="4873beb7-5857-4685-be1f-d57550cc96cc" xsi:nil="true"/>
    <ShowIn xmlns="4873beb7-5857-4685-be1f-d57550cc96cc">Show everywhere</ShowIn>
    <ThumbnailAssetId xmlns="4873beb7-5857-4685-be1f-d57550cc96cc" xsi:nil="true"/>
    <UALocComments xmlns="4873beb7-5857-4685-be1f-d57550cc96cc" xsi:nil="true"/>
    <UALocRecommendation xmlns="4873beb7-5857-4685-be1f-d57550cc96cc">Localize</UALocRecommendation>
    <LastModifiedDateTime xmlns="4873beb7-5857-4685-be1f-d57550cc96cc" xsi:nil="true"/>
    <LegacyData xmlns="4873beb7-5857-4685-be1f-d57550cc96cc" xsi:nil="true"/>
    <LocManualTestRequired xmlns="4873beb7-5857-4685-be1f-d57550cc96cc">false</LocManualTestRequired>
    <LocMarketGroupTiers2 xmlns="4873beb7-5857-4685-be1f-d57550cc96cc" xsi:nil="true"/>
    <ClipArtFilename xmlns="4873beb7-5857-4685-be1f-d57550cc96cc" xsi:nil="true"/>
    <TPApplication xmlns="4873beb7-5857-4685-be1f-d57550cc96cc" xsi:nil="true"/>
    <CSXHash xmlns="4873beb7-5857-4685-be1f-d57550cc96cc" xsi:nil="true"/>
    <DirectSourceMarket xmlns="4873beb7-5857-4685-be1f-d57550cc96cc" xsi:nil="true"/>
    <PrimaryImageGen xmlns="4873beb7-5857-4685-be1f-d57550cc96cc">true</PrimaryImageGen>
    <PlannedPubDate xmlns="4873beb7-5857-4685-be1f-d57550cc96cc" xsi:nil="true"/>
    <CSXSubmissionMarket xmlns="4873beb7-5857-4685-be1f-d57550cc96cc" xsi:nil="true"/>
    <Downloads xmlns="4873beb7-5857-4685-be1f-d57550cc96cc">0</Downloads>
    <ArtSampleDocs xmlns="4873beb7-5857-4685-be1f-d57550cc96cc" xsi:nil="true"/>
    <TrustLevel xmlns="4873beb7-5857-4685-be1f-d57550cc96cc">1 Microsoft Managed Content</TrustLevel>
    <BlockPublish xmlns="4873beb7-5857-4685-be1f-d57550cc96cc">false</BlockPublish>
    <TPLaunchHelpLinkType xmlns="4873beb7-5857-4685-be1f-d57550cc96cc">Template</TPLaunchHelpLinkType>
    <LocalizationTagsTaxHTField0 xmlns="4873beb7-5857-4685-be1f-d57550cc96cc">
      <Terms xmlns="http://schemas.microsoft.com/office/infopath/2007/PartnerControls"/>
    </LocalizationTagsTaxHTField0>
    <BusinessGroup xmlns="4873beb7-5857-4685-be1f-d57550cc96cc" xsi:nil="true"/>
    <Providers xmlns="4873beb7-5857-4685-be1f-d57550cc96cc" xsi:nil="true"/>
    <TemplateTemplateType xmlns="4873beb7-5857-4685-be1f-d57550cc96cc">PowerPoint Presentation Template</TemplateTemplateType>
    <TimesCloned xmlns="4873beb7-5857-4685-be1f-d57550cc96cc" xsi:nil="true"/>
    <TPAppVersion xmlns="4873beb7-5857-4685-be1f-d57550cc96cc" xsi:nil="true"/>
    <VoteCount xmlns="4873beb7-5857-4685-be1f-d57550cc96cc" xsi:nil="true"/>
    <AverageRating xmlns="4873beb7-5857-4685-be1f-d57550cc96cc" xsi:nil="true"/>
    <FeatureTagsTaxHTField0 xmlns="4873beb7-5857-4685-be1f-d57550cc96cc">
      <Terms xmlns="http://schemas.microsoft.com/office/infopath/2007/PartnerControls"/>
    </FeatureTagsTaxHTField0>
    <Provider xmlns="4873beb7-5857-4685-be1f-d57550cc96cc" xsi:nil="true"/>
    <UACurrentWords xmlns="4873beb7-5857-4685-be1f-d57550cc96cc" xsi:nil="true"/>
    <AssetId xmlns="4873beb7-5857-4685-be1f-d57550cc96cc">TP103431361</AssetId>
    <TPClientViewer xmlns="4873beb7-5857-4685-be1f-d57550cc96cc" xsi:nil="true"/>
    <DSATActionTaken xmlns="4873beb7-5857-4685-be1f-d57550cc96cc" xsi:nil="true"/>
    <APEditor xmlns="4873beb7-5857-4685-be1f-d57550cc96cc">
      <UserInfo>
        <DisplayName/>
        <AccountId xsi:nil="true"/>
        <AccountType/>
      </UserInfo>
    </APEditor>
    <TPInstallLocation xmlns="4873beb7-5857-4685-be1f-d57550cc96cc" xsi:nil="true"/>
    <OOCacheId xmlns="4873beb7-5857-4685-be1f-d57550cc96cc" xsi:nil="true"/>
    <IsDeleted xmlns="4873beb7-5857-4685-be1f-d57550cc96cc">false</IsDeleted>
    <PublishTargets xmlns="4873beb7-5857-4685-be1f-d57550cc96cc">OfficeOnlineVNext</PublishTargets>
    <ApprovalLog xmlns="4873beb7-5857-4685-be1f-d57550cc96cc" xsi:nil="true"/>
    <BugNumber xmlns="4873beb7-5857-4685-be1f-d57550cc96cc" xsi:nil="true"/>
    <CrawlForDependencies xmlns="4873beb7-5857-4685-be1f-d57550cc96cc">false</CrawlForDependencies>
    <InternalTagsTaxHTField0 xmlns="4873beb7-5857-4685-be1f-d57550cc96cc">
      <Terms xmlns="http://schemas.microsoft.com/office/infopath/2007/PartnerControls"/>
    </InternalTagsTaxHTField0>
    <LastHandOff xmlns="4873beb7-5857-4685-be1f-d57550cc96cc" xsi:nil="true"/>
    <Milestone xmlns="4873beb7-5857-4685-be1f-d57550cc96cc" xsi:nil="true"/>
    <OriginalRelease xmlns="4873beb7-5857-4685-be1f-d57550cc96cc">15</OriginalRelease>
    <RecommendationsModifier xmlns="4873beb7-5857-4685-be1f-d57550cc96cc" xsi:nil="true"/>
    <ScenarioTagsTaxHTField0 xmlns="4873beb7-5857-4685-be1f-d57550cc96cc">
      <Terms xmlns="http://schemas.microsoft.com/office/infopath/2007/PartnerControls"/>
    </ScenarioTagsTaxHTField0>
    <UANotes xmlns="4873beb7-5857-4685-be1f-d57550cc96cc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8CDDBB83-77C1-4099-A0AA-289882E745E2}">
  <ds:schemaRefs>
    <ds:schemaRef ds:uri="http://purl.org/dc/dcmitype/"/>
    <ds:schemaRef ds:uri="http://schemas.microsoft.com/office/2006/documentManagement/types"/>
    <ds:schemaRef ds:uri="http://www.w3.org/XML/1998/namespace"/>
    <ds:schemaRef ds:uri="http://purl.org/dc/terms/"/>
    <ds:schemaRef ds:uri="http://schemas.openxmlformats.org/package/2006/metadata/core-properties"/>
    <ds:schemaRef ds:uri="4873beb7-5857-4685-be1f-d57550cc96cc"/>
    <ds:schemaRef ds:uri="http://schemas.microsoft.com/office/2006/metadata/properties"/>
    <ds:schemaRef ds:uri="http://purl.org/dc/elements/1.1/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28C8B9CA-0273-4370-889A-FC05DA5C2FA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61E720F-F05D-4536-9C34-0CFCED65D3B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Academic presentation, pinstripe and ribbon design (widescreen)</Template>
  <TotalTime>935</TotalTime>
  <Words>317</Words>
  <Application>Microsoft Office PowerPoint</Application>
  <PresentationFormat>Widescreen</PresentationFormat>
  <Paragraphs>37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Arial Narrow</vt:lpstr>
      <vt:lpstr>Cambria</vt:lpstr>
      <vt:lpstr>Euphemia</vt:lpstr>
      <vt:lpstr>Plantagenet Cherokee</vt:lpstr>
      <vt:lpstr>Wingdings</vt:lpstr>
      <vt:lpstr>Academic Literature 16x9</vt:lpstr>
      <vt:lpstr>WGITA Work Plan 2020-22</vt:lpstr>
      <vt:lpstr>Issues for discussion</vt:lpstr>
      <vt:lpstr> Strategic Development Plan 2017-19 Projects relating to WGITA </vt:lpstr>
      <vt:lpstr> Other Projects under WGITA Work Plan 2017-19</vt:lpstr>
      <vt:lpstr> Strategic Development Plan (SDP) 2020-22 of IFPP</vt:lpstr>
      <vt:lpstr>Initial thoughts on  WGITA Work Plan 2020-22</vt:lpstr>
      <vt:lpstr>Thank You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WGITA Work Plan and SDP of IFPP</dc:title>
  <dc:creator>iCISA</dc:creator>
  <cp:lastModifiedBy>DG(IR)</cp:lastModifiedBy>
  <cp:revision>41</cp:revision>
  <cp:lastPrinted>2017-05-16T10:38:10Z</cp:lastPrinted>
  <dcterms:created xsi:type="dcterms:W3CDTF">2017-05-14T16:24:38Z</dcterms:created>
  <dcterms:modified xsi:type="dcterms:W3CDTF">2018-04-05T13:21:04Z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0x0101006EDDDB5EE6D98C44930B742096920B300400F5B6D36B3EF94B4E9A635CDF2A18F5B8</vt:lpwstr>
  </property>
  <property fmtid="{D5CDD505-2E9C-101B-9397-08002B2CF9AE}" pid="3" name="InternalTags">
    <vt:lpwstr/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