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7" r:id="rId2"/>
    <p:sldId id="307" r:id="rId3"/>
    <p:sldId id="308" r:id="rId4"/>
    <p:sldId id="279" r:id="rId5"/>
    <p:sldId id="258" r:id="rId6"/>
    <p:sldId id="295" r:id="rId7"/>
    <p:sldId id="278" r:id="rId8"/>
    <p:sldId id="277" r:id="rId9"/>
    <p:sldId id="288" r:id="rId10"/>
    <p:sldId id="290" r:id="rId11"/>
    <p:sldId id="289" r:id="rId12"/>
    <p:sldId id="285" r:id="rId13"/>
    <p:sldId id="286" r:id="rId14"/>
    <p:sldId id="287" r:id="rId15"/>
    <p:sldId id="325" r:id="rId16"/>
    <p:sldId id="320" r:id="rId17"/>
    <p:sldId id="319" r:id="rId18"/>
    <p:sldId id="322" r:id="rId19"/>
    <p:sldId id="321" r:id="rId20"/>
    <p:sldId id="280" r:id="rId21"/>
    <p:sldId id="281" r:id="rId22"/>
    <p:sldId id="284" r:id="rId23"/>
    <p:sldId id="298" r:id="rId24"/>
    <p:sldId id="312" r:id="rId25"/>
    <p:sldId id="291" r:id="rId26"/>
    <p:sldId id="292" r:id="rId27"/>
    <p:sldId id="293" r:id="rId28"/>
    <p:sldId id="299" r:id="rId29"/>
    <p:sldId id="300" r:id="rId30"/>
    <p:sldId id="326" r:id="rId31"/>
  </p:sldIdLst>
  <p:sldSz cx="12188825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0047"/>
    <a:srgbClr val="363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899" autoAdjust="0"/>
  </p:normalViewPr>
  <p:slideViewPr>
    <p:cSldViewPr snapToGrid="0" snapToObjects="1" showGuides="1">
      <p:cViewPr varScale="1">
        <p:scale>
          <a:sx n="71" d="100"/>
          <a:sy n="71" d="100"/>
        </p:scale>
        <p:origin x="594" y="60"/>
      </p:cViewPr>
      <p:guideLst>
        <p:guide orient="horz" pos="431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87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image" Target="../media/image37.jpg"/><Relationship Id="rId4" Type="http://schemas.openxmlformats.org/officeDocument/2006/relationships/image" Target="../media/image4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679F7D-2214-41AB-A4BC-7A69C0C34A01}" type="doc">
      <dgm:prSet loTypeId="urn:microsoft.com/office/officeart/2005/8/layout/venn1" loCatId="relationship" qsTypeId="urn:microsoft.com/office/officeart/2005/8/quickstyle/simple1" qsCatId="simple" csTypeId="urn:microsoft.com/office/officeart/2005/8/colors/colorful3" csCatId="colorful" phldr="1"/>
      <dgm:spPr/>
    </dgm:pt>
    <dgm:pt modelId="{6D3A5AC0-3F42-422E-99A1-61AC6A592A59}">
      <dgm:prSet phldrT="[Text]" custT="1"/>
      <dgm:spPr/>
      <dgm:t>
        <a:bodyPr/>
        <a:lstStyle/>
        <a:p>
          <a:r>
            <a:rPr lang="en-US" sz="2800" b="1" dirty="0" smtClean="0">
              <a:latin typeface="+mn-lt"/>
            </a:rPr>
            <a:t>Security</a:t>
          </a:r>
          <a:endParaRPr lang="en-US" sz="2800" b="1" dirty="0">
            <a:latin typeface="+mn-lt"/>
          </a:endParaRPr>
        </a:p>
      </dgm:t>
    </dgm:pt>
    <dgm:pt modelId="{3927138E-B6FB-4BC5-85FD-BB2FD0FB34F3}" type="parTrans" cxnId="{E3641C45-0132-4B50-8439-E5772C4B181B}">
      <dgm:prSet/>
      <dgm:spPr/>
      <dgm:t>
        <a:bodyPr/>
        <a:lstStyle/>
        <a:p>
          <a:endParaRPr lang="en-US"/>
        </a:p>
      </dgm:t>
    </dgm:pt>
    <dgm:pt modelId="{B16F2C7A-C888-4F07-9B46-D330719B2B8F}" type="sibTrans" cxnId="{E3641C45-0132-4B50-8439-E5772C4B181B}">
      <dgm:prSet/>
      <dgm:spPr/>
      <dgm:t>
        <a:bodyPr/>
        <a:lstStyle/>
        <a:p>
          <a:endParaRPr lang="en-US"/>
        </a:p>
      </dgm:t>
    </dgm:pt>
    <dgm:pt modelId="{F1E9D9AF-572B-4823-BF2F-06EF128948EC}">
      <dgm:prSet phldrT="[Text]" custT="1"/>
      <dgm:spPr/>
      <dgm:t>
        <a:bodyPr/>
        <a:lstStyle/>
        <a:p>
          <a:r>
            <a:rPr lang="en-US" sz="2800" b="1" dirty="0" smtClean="0">
              <a:latin typeface="+mn-lt"/>
            </a:rPr>
            <a:t>Audit</a:t>
          </a:r>
          <a:endParaRPr lang="en-US" sz="2800" b="1" dirty="0">
            <a:latin typeface="+mn-lt"/>
          </a:endParaRPr>
        </a:p>
      </dgm:t>
    </dgm:pt>
    <dgm:pt modelId="{A7A66831-B5ED-45C0-88F2-5D5018A5EF6D}" type="parTrans" cxnId="{7916F625-F31B-4A9F-9577-09A7420BF701}">
      <dgm:prSet/>
      <dgm:spPr/>
      <dgm:t>
        <a:bodyPr/>
        <a:lstStyle/>
        <a:p>
          <a:endParaRPr lang="en-US"/>
        </a:p>
      </dgm:t>
    </dgm:pt>
    <dgm:pt modelId="{9D370EA6-EC46-4EE3-AF14-C777A6CB591D}" type="sibTrans" cxnId="{7916F625-F31B-4A9F-9577-09A7420BF701}">
      <dgm:prSet/>
      <dgm:spPr/>
      <dgm:t>
        <a:bodyPr/>
        <a:lstStyle/>
        <a:p>
          <a:endParaRPr lang="en-US"/>
        </a:p>
      </dgm:t>
    </dgm:pt>
    <dgm:pt modelId="{3C1ECB9C-3991-4E42-BB64-57CA2494CE4A}">
      <dgm:prSet phldrT="[Text]" custT="1"/>
      <dgm:spPr/>
      <dgm:t>
        <a:bodyPr/>
        <a:lstStyle/>
        <a:p>
          <a:r>
            <a:rPr lang="en-US" sz="2800" b="1" dirty="0" smtClean="0">
              <a:latin typeface="+mn-lt"/>
            </a:rPr>
            <a:t>Risk</a:t>
          </a:r>
          <a:endParaRPr lang="en-US" sz="2800" b="1" dirty="0">
            <a:latin typeface="+mn-lt"/>
          </a:endParaRPr>
        </a:p>
      </dgm:t>
    </dgm:pt>
    <dgm:pt modelId="{043129D8-F387-4664-A58D-085D12CF2982}" type="parTrans" cxnId="{D893D2D7-7C74-4640-90D7-54C080A2E508}">
      <dgm:prSet/>
      <dgm:spPr/>
      <dgm:t>
        <a:bodyPr/>
        <a:lstStyle/>
        <a:p>
          <a:endParaRPr lang="en-US"/>
        </a:p>
      </dgm:t>
    </dgm:pt>
    <dgm:pt modelId="{DCD90D2D-0757-48C4-B4BA-7574CB547CFA}" type="sibTrans" cxnId="{D893D2D7-7C74-4640-90D7-54C080A2E508}">
      <dgm:prSet/>
      <dgm:spPr/>
      <dgm:t>
        <a:bodyPr/>
        <a:lstStyle/>
        <a:p>
          <a:endParaRPr lang="en-US"/>
        </a:p>
      </dgm:t>
    </dgm:pt>
    <dgm:pt modelId="{242575CD-AFAE-4574-BE97-A9F83B10E79D}">
      <dgm:prSet phldrT="[Text]" custT="1"/>
      <dgm:spPr/>
      <dgm:t>
        <a:bodyPr/>
        <a:lstStyle/>
        <a:p>
          <a:r>
            <a:rPr lang="en-US" sz="2800" b="1" dirty="0" smtClean="0">
              <a:latin typeface="+mn-lt"/>
            </a:rPr>
            <a:t>Governance</a:t>
          </a:r>
          <a:endParaRPr lang="en-US" sz="2800" b="1" dirty="0">
            <a:latin typeface="+mn-lt"/>
          </a:endParaRPr>
        </a:p>
      </dgm:t>
    </dgm:pt>
    <dgm:pt modelId="{AB7590DF-2AFD-47F5-905D-7E1C3556A2FD}" type="parTrans" cxnId="{96B06271-1B3E-4588-B002-549698EB18E3}">
      <dgm:prSet/>
      <dgm:spPr/>
      <dgm:t>
        <a:bodyPr/>
        <a:lstStyle/>
        <a:p>
          <a:endParaRPr lang="en-US"/>
        </a:p>
      </dgm:t>
    </dgm:pt>
    <dgm:pt modelId="{7A016ACC-B7F1-4389-AB11-0D69CCFBA8BF}" type="sibTrans" cxnId="{96B06271-1B3E-4588-B002-549698EB18E3}">
      <dgm:prSet/>
      <dgm:spPr/>
      <dgm:t>
        <a:bodyPr/>
        <a:lstStyle/>
        <a:p>
          <a:endParaRPr lang="en-US"/>
        </a:p>
      </dgm:t>
    </dgm:pt>
    <dgm:pt modelId="{5EEBA24C-866E-4455-9BCA-631B14641262}" type="pres">
      <dgm:prSet presAssocID="{23679F7D-2214-41AB-A4BC-7A69C0C34A01}" presName="compositeShape" presStyleCnt="0">
        <dgm:presLayoutVars>
          <dgm:chMax val="7"/>
          <dgm:dir/>
          <dgm:resizeHandles val="exact"/>
        </dgm:presLayoutVars>
      </dgm:prSet>
      <dgm:spPr/>
    </dgm:pt>
    <dgm:pt modelId="{FF15FD40-B78B-4904-8A08-0C76A71D9628}" type="pres">
      <dgm:prSet presAssocID="{6D3A5AC0-3F42-422E-99A1-61AC6A592A59}" presName="circ1" presStyleLbl="vennNode1" presStyleIdx="0" presStyleCnt="4"/>
      <dgm:spPr/>
      <dgm:t>
        <a:bodyPr/>
        <a:lstStyle/>
        <a:p>
          <a:endParaRPr lang="en-US"/>
        </a:p>
      </dgm:t>
    </dgm:pt>
    <dgm:pt modelId="{66EF6F46-3B69-4BAA-BBDE-0FB79A515703}" type="pres">
      <dgm:prSet presAssocID="{6D3A5AC0-3F42-422E-99A1-61AC6A592A5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7F2649-9D6E-4106-9D39-6CBCACC25F55}" type="pres">
      <dgm:prSet presAssocID="{F1E9D9AF-572B-4823-BF2F-06EF128948EC}" presName="circ2" presStyleLbl="vennNode1" presStyleIdx="1" presStyleCnt="4"/>
      <dgm:spPr/>
      <dgm:t>
        <a:bodyPr/>
        <a:lstStyle/>
        <a:p>
          <a:endParaRPr lang="en-US"/>
        </a:p>
      </dgm:t>
    </dgm:pt>
    <dgm:pt modelId="{FCCF2409-0B93-40D7-A30F-5063E658CF77}" type="pres">
      <dgm:prSet presAssocID="{F1E9D9AF-572B-4823-BF2F-06EF128948E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024B24-547B-4303-BF20-955D5F6D0257}" type="pres">
      <dgm:prSet presAssocID="{242575CD-AFAE-4574-BE97-A9F83B10E79D}" presName="circ3" presStyleLbl="vennNode1" presStyleIdx="2" presStyleCnt="4"/>
      <dgm:spPr/>
      <dgm:t>
        <a:bodyPr/>
        <a:lstStyle/>
        <a:p>
          <a:endParaRPr lang="en-US"/>
        </a:p>
      </dgm:t>
    </dgm:pt>
    <dgm:pt modelId="{AE645FEA-0A4C-4CEB-98DE-7414B1A2DCDA}" type="pres">
      <dgm:prSet presAssocID="{242575CD-AFAE-4574-BE97-A9F83B10E79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F0672C-E8D7-48E7-AC06-67065B23C160}" type="pres">
      <dgm:prSet presAssocID="{3C1ECB9C-3991-4E42-BB64-57CA2494CE4A}" presName="circ4" presStyleLbl="vennNode1" presStyleIdx="3" presStyleCnt="4"/>
      <dgm:spPr/>
      <dgm:t>
        <a:bodyPr/>
        <a:lstStyle/>
        <a:p>
          <a:endParaRPr lang="en-US"/>
        </a:p>
      </dgm:t>
    </dgm:pt>
    <dgm:pt modelId="{C78BBDBD-D388-4095-82C4-0FDE77176BC9}" type="pres">
      <dgm:prSet presAssocID="{3C1ECB9C-3991-4E42-BB64-57CA2494CE4A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7ADF96-B7ED-4DE4-9F92-7244CC300E6D}" type="presOf" srcId="{3C1ECB9C-3991-4E42-BB64-57CA2494CE4A}" destId="{F3F0672C-E8D7-48E7-AC06-67065B23C160}" srcOrd="0" destOrd="0" presId="urn:microsoft.com/office/officeart/2005/8/layout/venn1"/>
    <dgm:cxn modelId="{E3641C45-0132-4B50-8439-E5772C4B181B}" srcId="{23679F7D-2214-41AB-A4BC-7A69C0C34A01}" destId="{6D3A5AC0-3F42-422E-99A1-61AC6A592A59}" srcOrd="0" destOrd="0" parTransId="{3927138E-B6FB-4BC5-85FD-BB2FD0FB34F3}" sibTransId="{B16F2C7A-C888-4F07-9B46-D330719B2B8F}"/>
    <dgm:cxn modelId="{527AD0AE-26C0-4A7D-B9F8-8C761BAF1E28}" type="presOf" srcId="{F1E9D9AF-572B-4823-BF2F-06EF128948EC}" destId="{FCCF2409-0B93-40D7-A30F-5063E658CF77}" srcOrd="1" destOrd="0" presId="urn:microsoft.com/office/officeart/2005/8/layout/venn1"/>
    <dgm:cxn modelId="{69E2B818-78D7-49F8-879B-1F47DAE231F6}" type="presOf" srcId="{6D3A5AC0-3F42-422E-99A1-61AC6A592A59}" destId="{FF15FD40-B78B-4904-8A08-0C76A71D9628}" srcOrd="0" destOrd="0" presId="urn:microsoft.com/office/officeart/2005/8/layout/venn1"/>
    <dgm:cxn modelId="{219BBFDC-A7FA-4B24-B520-1FE0F49F207F}" type="presOf" srcId="{242575CD-AFAE-4574-BE97-A9F83B10E79D}" destId="{AE024B24-547B-4303-BF20-955D5F6D0257}" srcOrd="0" destOrd="0" presId="urn:microsoft.com/office/officeart/2005/8/layout/venn1"/>
    <dgm:cxn modelId="{96B06271-1B3E-4588-B002-549698EB18E3}" srcId="{23679F7D-2214-41AB-A4BC-7A69C0C34A01}" destId="{242575CD-AFAE-4574-BE97-A9F83B10E79D}" srcOrd="2" destOrd="0" parTransId="{AB7590DF-2AFD-47F5-905D-7E1C3556A2FD}" sibTransId="{7A016ACC-B7F1-4389-AB11-0D69CCFBA8BF}"/>
    <dgm:cxn modelId="{857A1527-6A21-4BA8-8CB9-2B0FB5420F37}" type="presOf" srcId="{242575CD-AFAE-4574-BE97-A9F83B10E79D}" destId="{AE645FEA-0A4C-4CEB-98DE-7414B1A2DCDA}" srcOrd="1" destOrd="0" presId="urn:microsoft.com/office/officeart/2005/8/layout/venn1"/>
    <dgm:cxn modelId="{6C508ECF-4B40-41A1-8C66-5BBED0E66239}" type="presOf" srcId="{23679F7D-2214-41AB-A4BC-7A69C0C34A01}" destId="{5EEBA24C-866E-4455-9BCA-631B14641262}" srcOrd="0" destOrd="0" presId="urn:microsoft.com/office/officeart/2005/8/layout/venn1"/>
    <dgm:cxn modelId="{70D5385E-F3B2-44FB-91E8-13C4FA210FD7}" type="presOf" srcId="{6D3A5AC0-3F42-422E-99A1-61AC6A592A59}" destId="{66EF6F46-3B69-4BAA-BBDE-0FB79A515703}" srcOrd="1" destOrd="0" presId="urn:microsoft.com/office/officeart/2005/8/layout/venn1"/>
    <dgm:cxn modelId="{DE337F5E-6055-448D-A288-FB756B80A2C6}" type="presOf" srcId="{F1E9D9AF-572B-4823-BF2F-06EF128948EC}" destId="{A27F2649-9D6E-4106-9D39-6CBCACC25F55}" srcOrd="0" destOrd="0" presId="urn:microsoft.com/office/officeart/2005/8/layout/venn1"/>
    <dgm:cxn modelId="{D893D2D7-7C74-4640-90D7-54C080A2E508}" srcId="{23679F7D-2214-41AB-A4BC-7A69C0C34A01}" destId="{3C1ECB9C-3991-4E42-BB64-57CA2494CE4A}" srcOrd="3" destOrd="0" parTransId="{043129D8-F387-4664-A58D-085D12CF2982}" sibTransId="{DCD90D2D-0757-48C4-B4BA-7574CB547CFA}"/>
    <dgm:cxn modelId="{7916F625-F31B-4A9F-9577-09A7420BF701}" srcId="{23679F7D-2214-41AB-A4BC-7A69C0C34A01}" destId="{F1E9D9AF-572B-4823-BF2F-06EF128948EC}" srcOrd="1" destOrd="0" parTransId="{A7A66831-B5ED-45C0-88F2-5D5018A5EF6D}" sibTransId="{9D370EA6-EC46-4EE3-AF14-C777A6CB591D}"/>
    <dgm:cxn modelId="{0E49C452-F105-4133-988D-A37C267E5B35}" type="presOf" srcId="{3C1ECB9C-3991-4E42-BB64-57CA2494CE4A}" destId="{C78BBDBD-D388-4095-82C4-0FDE77176BC9}" srcOrd="1" destOrd="0" presId="urn:microsoft.com/office/officeart/2005/8/layout/venn1"/>
    <dgm:cxn modelId="{3F26CB4A-1493-463C-8D7C-98FB7FA13AA3}" type="presParOf" srcId="{5EEBA24C-866E-4455-9BCA-631B14641262}" destId="{FF15FD40-B78B-4904-8A08-0C76A71D9628}" srcOrd="0" destOrd="0" presId="urn:microsoft.com/office/officeart/2005/8/layout/venn1"/>
    <dgm:cxn modelId="{35262378-25B6-4136-9B6A-19858F44C748}" type="presParOf" srcId="{5EEBA24C-866E-4455-9BCA-631B14641262}" destId="{66EF6F46-3B69-4BAA-BBDE-0FB79A515703}" srcOrd="1" destOrd="0" presId="urn:microsoft.com/office/officeart/2005/8/layout/venn1"/>
    <dgm:cxn modelId="{DA46E9CF-9D00-4FC9-A1B9-ED0C8EB6B1C6}" type="presParOf" srcId="{5EEBA24C-866E-4455-9BCA-631B14641262}" destId="{A27F2649-9D6E-4106-9D39-6CBCACC25F55}" srcOrd="2" destOrd="0" presId="urn:microsoft.com/office/officeart/2005/8/layout/venn1"/>
    <dgm:cxn modelId="{4909D7AF-9B13-40F8-82AB-ECAC0B5DD2A0}" type="presParOf" srcId="{5EEBA24C-866E-4455-9BCA-631B14641262}" destId="{FCCF2409-0B93-40D7-A30F-5063E658CF77}" srcOrd="3" destOrd="0" presId="urn:microsoft.com/office/officeart/2005/8/layout/venn1"/>
    <dgm:cxn modelId="{E3E1F39A-C320-4781-8344-8C85FB5B2E96}" type="presParOf" srcId="{5EEBA24C-866E-4455-9BCA-631B14641262}" destId="{AE024B24-547B-4303-BF20-955D5F6D0257}" srcOrd="4" destOrd="0" presId="urn:microsoft.com/office/officeart/2005/8/layout/venn1"/>
    <dgm:cxn modelId="{43693D7C-475A-4A90-9B7B-4D7899B7455F}" type="presParOf" srcId="{5EEBA24C-866E-4455-9BCA-631B14641262}" destId="{AE645FEA-0A4C-4CEB-98DE-7414B1A2DCDA}" srcOrd="5" destOrd="0" presId="urn:microsoft.com/office/officeart/2005/8/layout/venn1"/>
    <dgm:cxn modelId="{6C15BD76-5033-4D47-9733-6EC76C849AA2}" type="presParOf" srcId="{5EEBA24C-866E-4455-9BCA-631B14641262}" destId="{F3F0672C-E8D7-48E7-AC06-67065B23C160}" srcOrd="6" destOrd="0" presId="urn:microsoft.com/office/officeart/2005/8/layout/venn1"/>
    <dgm:cxn modelId="{79F618D5-3E0B-4B4A-B81A-355BB09FFB9F}" type="presParOf" srcId="{5EEBA24C-866E-4455-9BCA-631B14641262}" destId="{C78BBDBD-D388-4095-82C4-0FDE77176BC9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075C77-96DD-45A8-818A-CFF66C1470BC}" type="doc">
      <dgm:prSet loTypeId="urn:microsoft.com/office/officeart/2008/layout/HexagonCluster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9D61A34-5DE4-4603-B407-248E6184D381}">
      <dgm:prSet phldrT="[Text]" custT="1"/>
      <dgm:spPr/>
      <dgm:t>
        <a:bodyPr/>
        <a:lstStyle/>
        <a:p>
          <a:r>
            <a:rPr lang="en-US" sz="1600" b="1" dirty="0" smtClean="0"/>
            <a:t>Governance</a:t>
          </a:r>
          <a:endParaRPr lang="en-US" sz="1600" b="1" dirty="0"/>
        </a:p>
      </dgm:t>
    </dgm:pt>
    <dgm:pt modelId="{33B26A63-AD22-4292-A890-43449D4B51FE}" type="parTrans" cxnId="{86CADC47-9C34-44D4-BA0A-77EAEB1F890E}">
      <dgm:prSet/>
      <dgm:spPr/>
      <dgm:t>
        <a:bodyPr/>
        <a:lstStyle/>
        <a:p>
          <a:endParaRPr lang="en-US"/>
        </a:p>
      </dgm:t>
    </dgm:pt>
    <dgm:pt modelId="{2D75EEC4-04FE-488D-A0DA-648EE5662AC8}" type="sibTrans" cxnId="{86CADC47-9C34-44D4-BA0A-77EAEB1F890E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AFDA5F70-E721-4AF5-B0FE-ECF5E504FB2D}">
      <dgm:prSet phldrT="[Text]" custT="1"/>
      <dgm:spPr/>
      <dgm:t>
        <a:bodyPr/>
        <a:lstStyle/>
        <a:p>
          <a:r>
            <a:rPr lang="en-US" sz="1600" b="1" dirty="0" smtClean="0"/>
            <a:t>Information and Cyber Security</a:t>
          </a:r>
          <a:endParaRPr lang="en-US" sz="1600" b="1" dirty="0"/>
        </a:p>
      </dgm:t>
    </dgm:pt>
    <dgm:pt modelId="{B242D0ED-38CF-4112-B4FE-CCE94C4BB5A0}" type="parTrans" cxnId="{980A74B8-2C03-411A-AD4F-C56E29F35A8B}">
      <dgm:prSet/>
      <dgm:spPr/>
      <dgm:t>
        <a:bodyPr/>
        <a:lstStyle/>
        <a:p>
          <a:endParaRPr lang="en-US"/>
        </a:p>
      </dgm:t>
    </dgm:pt>
    <dgm:pt modelId="{20C8262C-0343-421A-9518-C75C3EF74481}" type="sibTrans" cxnId="{980A74B8-2C03-411A-AD4F-C56E29F35A8B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DF59A89C-ADD5-4E97-8114-93A32FB5F575}">
      <dgm:prSet phldrT="[Text]" custT="1"/>
      <dgm:spPr/>
      <dgm:t>
        <a:bodyPr/>
        <a:lstStyle/>
        <a:p>
          <a:r>
            <a:rPr lang="en-US" sz="1600" b="1" dirty="0" smtClean="0"/>
            <a:t>IT Audit/</a:t>
          </a:r>
        </a:p>
        <a:p>
          <a:r>
            <a:rPr lang="en-US" sz="1600" b="1" dirty="0" smtClean="0"/>
            <a:t>Assurance</a:t>
          </a:r>
          <a:endParaRPr lang="en-US" sz="1600" b="1" dirty="0"/>
        </a:p>
      </dgm:t>
    </dgm:pt>
    <dgm:pt modelId="{6B684BD2-A622-475E-8CCB-865380AC4607}" type="parTrans" cxnId="{83AB7A5D-532A-4096-A26C-E351B64BAD72}">
      <dgm:prSet/>
      <dgm:spPr/>
      <dgm:t>
        <a:bodyPr/>
        <a:lstStyle/>
        <a:p>
          <a:endParaRPr lang="en-US"/>
        </a:p>
      </dgm:t>
    </dgm:pt>
    <dgm:pt modelId="{E5682AA8-8338-4424-ACAA-18E3B0DF98F0}" type="sibTrans" cxnId="{83AB7A5D-532A-4096-A26C-E351B64BAD72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2ACDE420-2796-4F15-AEE9-F5F5A191C6D3}">
      <dgm:prSet phldrT="[Text]" custT="1"/>
      <dgm:spPr/>
      <dgm:t>
        <a:bodyPr/>
        <a:lstStyle/>
        <a:p>
          <a:r>
            <a:rPr lang="en-US" sz="1600" b="1" dirty="0" smtClean="0"/>
            <a:t>IT Risk</a:t>
          </a:r>
          <a:endParaRPr lang="en-US" sz="1600" b="1" dirty="0"/>
        </a:p>
      </dgm:t>
    </dgm:pt>
    <dgm:pt modelId="{5D4B535E-1327-47B0-BE0A-FE3430BB3952}" type="parTrans" cxnId="{1E2D14A0-503A-4BF9-8D12-C56BC77C97F2}">
      <dgm:prSet/>
      <dgm:spPr/>
      <dgm:t>
        <a:bodyPr/>
        <a:lstStyle/>
        <a:p>
          <a:endParaRPr lang="en-US"/>
        </a:p>
      </dgm:t>
    </dgm:pt>
    <dgm:pt modelId="{5E99BB93-1B3E-489A-B2D9-28A010B802BA}" type="sibTrans" cxnId="{1E2D14A0-503A-4BF9-8D12-C56BC77C97F2}">
      <dgm:prSet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669AA828-83F7-45F2-9A81-72A0E0520AC7}" type="pres">
      <dgm:prSet presAssocID="{AD075C77-96DD-45A8-818A-CFF66C1470BC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en-US"/>
        </a:p>
      </dgm:t>
    </dgm:pt>
    <dgm:pt modelId="{56DC46CC-3896-4F59-B673-CF0C1FBCE8DF}" type="pres">
      <dgm:prSet presAssocID="{69D61A34-5DE4-4603-B407-248E6184D381}" presName="text1" presStyleCnt="0"/>
      <dgm:spPr/>
    </dgm:pt>
    <dgm:pt modelId="{9BED96DC-BAAA-4861-8F90-9271C63B63B0}" type="pres">
      <dgm:prSet presAssocID="{69D61A34-5DE4-4603-B407-248E6184D381}" presName="textRepeatNode" presStyleLbl="alignNode1" presStyleIdx="0" presStyleCnt="4" custScaleX="1062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307223-3288-4FBB-9C6B-09607D47F45F}" type="pres">
      <dgm:prSet presAssocID="{69D61A34-5DE4-4603-B407-248E6184D381}" presName="textaccent1" presStyleCnt="0"/>
      <dgm:spPr/>
    </dgm:pt>
    <dgm:pt modelId="{9AE2D6E8-B096-481B-95F9-4E5903CBF7B6}" type="pres">
      <dgm:prSet presAssocID="{69D61A34-5DE4-4603-B407-248E6184D381}" presName="accentRepeatNode" presStyleLbl="solidAlignAcc1" presStyleIdx="0" presStyleCnt="8"/>
      <dgm:spPr/>
    </dgm:pt>
    <dgm:pt modelId="{BC8F2BB2-44F5-43C9-98DE-469AC38C4026}" type="pres">
      <dgm:prSet presAssocID="{2D75EEC4-04FE-488D-A0DA-648EE5662AC8}" presName="image1" presStyleCnt="0"/>
      <dgm:spPr/>
    </dgm:pt>
    <dgm:pt modelId="{0ACC5E4D-F00D-41C6-9498-4E2CCA9B104D}" type="pres">
      <dgm:prSet presAssocID="{2D75EEC4-04FE-488D-A0DA-648EE5662AC8}" presName="imageRepeatNode" presStyleLbl="alignAcc1" presStyleIdx="0" presStyleCnt="4"/>
      <dgm:spPr/>
      <dgm:t>
        <a:bodyPr/>
        <a:lstStyle/>
        <a:p>
          <a:endParaRPr lang="en-US"/>
        </a:p>
      </dgm:t>
    </dgm:pt>
    <dgm:pt modelId="{0E65626C-1122-4458-B241-919D71052B45}" type="pres">
      <dgm:prSet presAssocID="{2D75EEC4-04FE-488D-A0DA-648EE5662AC8}" presName="imageaccent1" presStyleCnt="0"/>
      <dgm:spPr/>
    </dgm:pt>
    <dgm:pt modelId="{EEB4ABFA-8F51-49EF-9E3A-A2BF590413C7}" type="pres">
      <dgm:prSet presAssocID="{2D75EEC4-04FE-488D-A0DA-648EE5662AC8}" presName="accentRepeatNode" presStyleLbl="solidAlignAcc1" presStyleIdx="1" presStyleCnt="8"/>
      <dgm:spPr/>
    </dgm:pt>
    <dgm:pt modelId="{A9D26383-536E-4C1D-92C7-903987D9783E}" type="pres">
      <dgm:prSet presAssocID="{AFDA5F70-E721-4AF5-B0FE-ECF5E504FB2D}" presName="text2" presStyleCnt="0"/>
      <dgm:spPr/>
    </dgm:pt>
    <dgm:pt modelId="{621E43FE-467A-4062-97D3-4C6EEA543315}" type="pres">
      <dgm:prSet presAssocID="{AFDA5F70-E721-4AF5-B0FE-ECF5E504FB2D}" presName="textRepeatNode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6AD75A-E0DB-466E-8A79-9125B38CD484}" type="pres">
      <dgm:prSet presAssocID="{AFDA5F70-E721-4AF5-B0FE-ECF5E504FB2D}" presName="textaccent2" presStyleCnt="0"/>
      <dgm:spPr/>
    </dgm:pt>
    <dgm:pt modelId="{F2B8E261-82AD-4C56-8725-74727B303108}" type="pres">
      <dgm:prSet presAssocID="{AFDA5F70-E721-4AF5-B0FE-ECF5E504FB2D}" presName="accentRepeatNode" presStyleLbl="solidAlignAcc1" presStyleIdx="2" presStyleCnt="8"/>
      <dgm:spPr/>
    </dgm:pt>
    <dgm:pt modelId="{5E9FD0BC-8B8A-40CF-A9DF-AA530B9C394E}" type="pres">
      <dgm:prSet presAssocID="{20C8262C-0343-421A-9518-C75C3EF74481}" presName="image2" presStyleCnt="0"/>
      <dgm:spPr/>
    </dgm:pt>
    <dgm:pt modelId="{DFA7926F-5982-4AC2-8EA0-E52D49737FB2}" type="pres">
      <dgm:prSet presAssocID="{20C8262C-0343-421A-9518-C75C3EF74481}" presName="imageRepeatNode" presStyleLbl="alignAcc1" presStyleIdx="1" presStyleCnt="4"/>
      <dgm:spPr/>
      <dgm:t>
        <a:bodyPr/>
        <a:lstStyle/>
        <a:p>
          <a:endParaRPr lang="en-US"/>
        </a:p>
      </dgm:t>
    </dgm:pt>
    <dgm:pt modelId="{A5361935-1BD4-45D6-AF98-0BBEB8698934}" type="pres">
      <dgm:prSet presAssocID="{20C8262C-0343-421A-9518-C75C3EF74481}" presName="imageaccent2" presStyleCnt="0"/>
      <dgm:spPr/>
    </dgm:pt>
    <dgm:pt modelId="{5BD8E2CD-E74E-4905-A8D6-C2FD89F358D2}" type="pres">
      <dgm:prSet presAssocID="{20C8262C-0343-421A-9518-C75C3EF74481}" presName="accentRepeatNode" presStyleLbl="solidAlignAcc1" presStyleIdx="3" presStyleCnt="8"/>
      <dgm:spPr/>
    </dgm:pt>
    <dgm:pt modelId="{3D7B56A4-7941-4723-BF15-56425268DC36}" type="pres">
      <dgm:prSet presAssocID="{DF59A89C-ADD5-4E97-8114-93A32FB5F575}" presName="text3" presStyleCnt="0"/>
      <dgm:spPr/>
    </dgm:pt>
    <dgm:pt modelId="{780EE866-3A93-4E35-811A-2C89C054123D}" type="pres">
      <dgm:prSet presAssocID="{DF59A89C-ADD5-4E97-8114-93A32FB5F575}" presName="textRepeatNode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551856-14DA-4656-A198-04F493AD0779}" type="pres">
      <dgm:prSet presAssocID="{DF59A89C-ADD5-4E97-8114-93A32FB5F575}" presName="textaccent3" presStyleCnt="0"/>
      <dgm:spPr/>
    </dgm:pt>
    <dgm:pt modelId="{CCD7837E-ED7B-48BA-85C9-E9AF9AB0EBCE}" type="pres">
      <dgm:prSet presAssocID="{DF59A89C-ADD5-4E97-8114-93A32FB5F575}" presName="accentRepeatNode" presStyleLbl="solidAlignAcc1" presStyleIdx="4" presStyleCnt="8"/>
      <dgm:spPr/>
    </dgm:pt>
    <dgm:pt modelId="{7C920465-AEB8-468E-AA8D-7919B4D659BB}" type="pres">
      <dgm:prSet presAssocID="{E5682AA8-8338-4424-ACAA-18E3B0DF98F0}" presName="image3" presStyleCnt="0"/>
      <dgm:spPr/>
    </dgm:pt>
    <dgm:pt modelId="{C9AE7089-169A-4369-AC0E-ECEB2AC75626}" type="pres">
      <dgm:prSet presAssocID="{E5682AA8-8338-4424-ACAA-18E3B0DF98F0}" presName="imageRepeatNode" presStyleLbl="alignAcc1" presStyleIdx="2" presStyleCnt="4"/>
      <dgm:spPr/>
      <dgm:t>
        <a:bodyPr/>
        <a:lstStyle/>
        <a:p>
          <a:endParaRPr lang="en-US"/>
        </a:p>
      </dgm:t>
    </dgm:pt>
    <dgm:pt modelId="{D9A2BC57-7B88-4288-8DE5-922A8E091AC4}" type="pres">
      <dgm:prSet presAssocID="{E5682AA8-8338-4424-ACAA-18E3B0DF98F0}" presName="imageaccent3" presStyleCnt="0"/>
      <dgm:spPr/>
    </dgm:pt>
    <dgm:pt modelId="{23E3116A-C459-4E82-BC2B-BE104EBC5AC3}" type="pres">
      <dgm:prSet presAssocID="{E5682AA8-8338-4424-ACAA-18E3B0DF98F0}" presName="accentRepeatNode" presStyleLbl="solidAlignAcc1" presStyleIdx="5" presStyleCnt="8"/>
      <dgm:spPr/>
    </dgm:pt>
    <dgm:pt modelId="{608E563A-BBE8-4B0F-9721-960276AD88FE}" type="pres">
      <dgm:prSet presAssocID="{2ACDE420-2796-4F15-AEE9-F5F5A191C6D3}" presName="text4" presStyleCnt="0"/>
      <dgm:spPr/>
    </dgm:pt>
    <dgm:pt modelId="{00E0C890-A176-4DEF-91ED-9FD42087BEF6}" type="pres">
      <dgm:prSet presAssocID="{2ACDE420-2796-4F15-AEE9-F5F5A191C6D3}" presName="textRepeatNode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09E09E-FA30-4EC3-97AA-553894367C30}" type="pres">
      <dgm:prSet presAssocID="{2ACDE420-2796-4F15-AEE9-F5F5A191C6D3}" presName="textaccent4" presStyleCnt="0"/>
      <dgm:spPr/>
    </dgm:pt>
    <dgm:pt modelId="{BA5A3B84-5DED-487C-B21D-23652931A239}" type="pres">
      <dgm:prSet presAssocID="{2ACDE420-2796-4F15-AEE9-F5F5A191C6D3}" presName="accentRepeatNode" presStyleLbl="solidAlignAcc1" presStyleIdx="6" presStyleCnt="8"/>
      <dgm:spPr/>
    </dgm:pt>
    <dgm:pt modelId="{83460CFB-29AD-4030-8371-496BC6EBA525}" type="pres">
      <dgm:prSet presAssocID="{5E99BB93-1B3E-489A-B2D9-28A010B802BA}" presName="image4" presStyleCnt="0"/>
      <dgm:spPr/>
    </dgm:pt>
    <dgm:pt modelId="{68A9457D-7A91-4176-8830-D9167EA93392}" type="pres">
      <dgm:prSet presAssocID="{5E99BB93-1B3E-489A-B2D9-28A010B802BA}" presName="imageRepeatNode" presStyleLbl="alignAcc1" presStyleIdx="3" presStyleCnt="4"/>
      <dgm:spPr/>
      <dgm:t>
        <a:bodyPr/>
        <a:lstStyle/>
        <a:p>
          <a:endParaRPr lang="en-US"/>
        </a:p>
      </dgm:t>
    </dgm:pt>
    <dgm:pt modelId="{B91356FC-48CB-409C-B9E7-F7155819F7DB}" type="pres">
      <dgm:prSet presAssocID="{5E99BB93-1B3E-489A-B2D9-28A010B802BA}" presName="imageaccent4" presStyleCnt="0"/>
      <dgm:spPr/>
    </dgm:pt>
    <dgm:pt modelId="{C650B547-8DB0-4B4E-A738-0E3E7324A8C0}" type="pres">
      <dgm:prSet presAssocID="{5E99BB93-1B3E-489A-B2D9-28A010B802BA}" presName="accentRepeatNode" presStyleLbl="solidAlignAcc1" presStyleIdx="7" presStyleCnt="8"/>
      <dgm:spPr/>
    </dgm:pt>
  </dgm:ptLst>
  <dgm:cxnLst>
    <dgm:cxn modelId="{083FA9F5-AFE9-4D93-8F0D-E2BF80333F92}" type="presOf" srcId="{AFDA5F70-E721-4AF5-B0FE-ECF5E504FB2D}" destId="{621E43FE-467A-4062-97D3-4C6EEA543315}" srcOrd="0" destOrd="0" presId="urn:microsoft.com/office/officeart/2008/layout/HexagonCluster"/>
    <dgm:cxn modelId="{86CADC47-9C34-44D4-BA0A-77EAEB1F890E}" srcId="{AD075C77-96DD-45A8-818A-CFF66C1470BC}" destId="{69D61A34-5DE4-4603-B407-248E6184D381}" srcOrd="0" destOrd="0" parTransId="{33B26A63-AD22-4292-A890-43449D4B51FE}" sibTransId="{2D75EEC4-04FE-488D-A0DA-648EE5662AC8}"/>
    <dgm:cxn modelId="{E708961F-1818-42DE-9968-AD731BA1BE45}" type="presOf" srcId="{E5682AA8-8338-4424-ACAA-18E3B0DF98F0}" destId="{C9AE7089-169A-4369-AC0E-ECEB2AC75626}" srcOrd="0" destOrd="0" presId="urn:microsoft.com/office/officeart/2008/layout/HexagonCluster"/>
    <dgm:cxn modelId="{B7A22C1C-8971-4179-AEE9-EDE7F5BF38AB}" type="presOf" srcId="{AD075C77-96DD-45A8-818A-CFF66C1470BC}" destId="{669AA828-83F7-45F2-9A81-72A0E0520AC7}" srcOrd="0" destOrd="0" presId="urn:microsoft.com/office/officeart/2008/layout/HexagonCluster"/>
    <dgm:cxn modelId="{83AB7A5D-532A-4096-A26C-E351B64BAD72}" srcId="{AD075C77-96DD-45A8-818A-CFF66C1470BC}" destId="{DF59A89C-ADD5-4E97-8114-93A32FB5F575}" srcOrd="2" destOrd="0" parTransId="{6B684BD2-A622-475E-8CCB-865380AC4607}" sibTransId="{E5682AA8-8338-4424-ACAA-18E3B0DF98F0}"/>
    <dgm:cxn modelId="{980A74B8-2C03-411A-AD4F-C56E29F35A8B}" srcId="{AD075C77-96DD-45A8-818A-CFF66C1470BC}" destId="{AFDA5F70-E721-4AF5-B0FE-ECF5E504FB2D}" srcOrd="1" destOrd="0" parTransId="{B242D0ED-38CF-4112-B4FE-CCE94C4BB5A0}" sibTransId="{20C8262C-0343-421A-9518-C75C3EF74481}"/>
    <dgm:cxn modelId="{8E259150-507D-45F1-BF3E-07C3FCEF245F}" type="presOf" srcId="{2D75EEC4-04FE-488D-A0DA-648EE5662AC8}" destId="{0ACC5E4D-F00D-41C6-9498-4E2CCA9B104D}" srcOrd="0" destOrd="0" presId="urn:microsoft.com/office/officeart/2008/layout/HexagonCluster"/>
    <dgm:cxn modelId="{D61BEBE6-D491-4FC3-96A0-D72EF6E2DCE7}" type="presOf" srcId="{20C8262C-0343-421A-9518-C75C3EF74481}" destId="{DFA7926F-5982-4AC2-8EA0-E52D49737FB2}" srcOrd="0" destOrd="0" presId="urn:microsoft.com/office/officeart/2008/layout/HexagonCluster"/>
    <dgm:cxn modelId="{F935D779-1663-408F-84EB-0C5AEF8746E7}" type="presOf" srcId="{2ACDE420-2796-4F15-AEE9-F5F5A191C6D3}" destId="{00E0C890-A176-4DEF-91ED-9FD42087BEF6}" srcOrd="0" destOrd="0" presId="urn:microsoft.com/office/officeart/2008/layout/HexagonCluster"/>
    <dgm:cxn modelId="{9984A053-0E92-4B79-ABE9-6237F8622C8D}" type="presOf" srcId="{5E99BB93-1B3E-489A-B2D9-28A010B802BA}" destId="{68A9457D-7A91-4176-8830-D9167EA93392}" srcOrd="0" destOrd="0" presId="urn:microsoft.com/office/officeart/2008/layout/HexagonCluster"/>
    <dgm:cxn modelId="{1E2D14A0-503A-4BF9-8D12-C56BC77C97F2}" srcId="{AD075C77-96DD-45A8-818A-CFF66C1470BC}" destId="{2ACDE420-2796-4F15-AEE9-F5F5A191C6D3}" srcOrd="3" destOrd="0" parTransId="{5D4B535E-1327-47B0-BE0A-FE3430BB3952}" sibTransId="{5E99BB93-1B3E-489A-B2D9-28A010B802BA}"/>
    <dgm:cxn modelId="{2571D0CC-AAE4-4AD9-BE23-534D2AEA156E}" type="presOf" srcId="{DF59A89C-ADD5-4E97-8114-93A32FB5F575}" destId="{780EE866-3A93-4E35-811A-2C89C054123D}" srcOrd="0" destOrd="0" presId="urn:microsoft.com/office/officeart/2008/layout/HexagonCluster"/>
    <dgm:cxn modelId="{06648290-74C4-4C14-B656-56C2D3F59314}" type="presOf" srcId="{69D61A34-5DE4-4603-B407-248E6184D381}" destId="{9BED96DC-BAAA-4861-8F90-9271C63B63B0}" srcOrd="0" destOrd="0" presId="urn:microsoft.com/office/officeart/2008/layout/HexagonCluster"/>
    <dgm:cxn modelId="{CF8B94E7-992F-4975-8F3E-679AD21A02CA}" type="presParOf" srcId="{669AA828-83F7-45F2-9A81-72A0E0520AC7}" destId="{56DC46CC-3896-4F59-B673-CF0C1FBCE8DF}" srcOrd="0" destOrd="0" presId="urn:microsoft.com/office/officeart/2008/layout/HexagonCluster"/>
    <dgm:cxn modelId="{2F10BD6F-A7F8-43D7-9522-4702725890B9}" type="presParOf" srcId="{56DC46CC-3896-4F59-B673-CF0C1FBCE8DF}" destId="{9BED96DC-BAAA-4861-8F90-9271C63B63B0}" srcOrd="0" destOrd="0" presId="urn:microsoft.com/office/officeart/2008/layout/HexagonCluster"/>
    <dgm:cxn modelId="{C7C3E218-7601-440F-9021-D9EDF3334544}" type="presParOf" srcId="{669AA828-83F7-45F2-9A81-72A0E0520AC7}" destId="{CE307223-3288-4FBB-9C6B-09607D47F45F}" srcOrd="1" destOrd="0" presId="urn:microsoft.com/office/officeart/2008/layout/HexagonCluster"/>
    <dgm:cxn modelId="{CF5A3825-75ED-49D0-BBF4-DDFD95625504}" type="presParOf" srcId="{CE307223-3288-4FBB-9C6B-09607D47F45F}" destId="{9AE2D6E8-B096-481B-95F9-4E5903CBF7B6}" srcOrd="0" destOrd="0" presId="urn:microsoft.com/office/officeart/2008/layout/HexagonCluster"/>
    <dgm:cxn modelId="{A3D4D1FA-FB7C-4E60-BF40-97FF182A33D4}" type="presParOf" srcId="{669AA828-83F7-45F2-9A81-72A0E0520AC7}" destId="{BC8F2BB2-44F5-43C9-98DE-469AC38C4026}" srcOrd="2" destOrd="0" presId="urn:microsoft.com/office/officeart/2008/layout/HexagonCluster"/>
    <dgm:cxn modelId="{C378D15B-1A60-4F70-8BDA-C368321A2733}" type="presParOf" srcId="{BC8F2BB2-44F5-43C9-98DE-469AC38C4026}" destId="{0ACC5E4D-F00D-41C6-9498-4E2CCA9B104D}" srcOrd="0" destOrd="0" presId="urn:microsoft.com/office/officeart/2008/layout/HexagonCluster"/>
    <dgm:cxn modelId="{FC9C6C23-A5A8-4AE1-B7E3-BCDD14783144}" type="presParOf" srcId="{669AA828-83F7-45F2-9A81-72A0E0520AC7}" destId="{0E65626C-1122-4458-B241-919D71052B45}" srcOrd="3" destOrd="0" presId="urn:microsoft.com/office/officeart/2008/layout/HexagonCluster"/>
    <dgm:cxn modelId="{182F5652-F0F5-45A2-A5F3-A719AE7555B4}" type="presParOf" srcId="{0E65626C-1122-4458-B241-919D71052B45}" destId="{EEB4ABFA-8F51-49EF-9E3A-A2BF590413C7}" srcOrd="0" destOrd="0" presId="urn:microsoft.com/office/officeart/2008/layout/HexagonCluster"/>
    <dgm:cxn modelId="{A1998DE3-A94A-4B4E-B284-B1037D5F2BA2}" type="presParOf" srcId="{669AA828-83F7-45F2-9A81-72A0E0520AC7}" destId="{A9D26383-536E-4C1D-92C7-903987D9783E}" srcOrd="4" destOrd="0" presId="urn:microsoft.com/office/officeart/2008/layout/HexagonCluster"/>
    <dgm:cxn modelId="{F5E506B5-9749-4461-B209-187E1CA234A9}" type="presParOf" srcId="{A9D26383-536E-4C1D-92C7-903987D9783E}" destId="{621E43FE-467A-4062-97D3-4C6EEA543315}" srcOrd="0" destOrd="0" presId="urn:microsoft.com/office/officeart/2008/layout/HexagonCluster"/>
    <dgm:cxn modelId="{545ADBFE-2B44-4CDF-9D3F-6E231D8EF492}" type="presParOf" srcId="{669AA828-83F7-45F2-9A81-72A0E0520AC7}" destId="{216AD75A-E0DB-466E-8A79-9125B38CD484}" srcOrd="5" destOrd="0" presId="urn:microsoft.com/office/officeart/2008/layout/HexagonCluster"/>
    <dgm:cxn modelId="{A73C894D-0385-4F16-BB90-E69BFF7B21C6}" type="presParOf" srcId="{216AD75A-E0DB-466E-8A79-9125B38CD484}" destId="{F2B8E261-82AD-4C56-8725-74727B303108}" srcOrd="0" destOrd="0" presId="urn:microsoft.com/office/officeart/2008/layout/HexagonCluster"/>
    <dgm:cxn modelId="{BE22B9F9-D176-4D9B-B827-FD0B8EADCEC6}" type="presParOf" srcId="{669AA828-83F7-45F2-9A81-72A0E0520AC7}" destId="{5E9FD0BC-8B8A-40CF-A9DF-AA530B9C394E}" srcOrd="6" destOrd="0" presId="urn:microsoft.com/office/officeart/2008/layout/HexagonCluster"/>
    <dgm:cxn modelId="{30225606-D65D-44FC-9814-0F98D3B7E286}" type="presParOf" srcId="{5E9FD0BC-8B8A-40CF-A9DF-AA530B9C394E}" destId="{DFA7926F-5982-4AC2-8EA0-E52D49737FB2}" srcOrd="0" destOrd="0" presId="urn:microsoft.com/office/officeart/2008/layout/HexagonCluster"/>
    <dgm:cxn modelId="{11500406-2313-4087-8441-48D18E2D7342}" type="presParOf" srcId="{669AA828-83F7-45F2-9A81-72A0E0520AC7}" destId="{A5361935-1BD4-45D6-AF98-0BBEB8698934}" srcOrd="7" destOrd="0" presId="urn:microsoft.com/office/officeart/2008/layout/HexagonCluster"/>
    <dgm:cxn modelId="{D960EA07-594A-4876-B3E2-FB2F06FE925D}" type="presParOf" srcId="{A5361935-1BD4-45D6-AF98-0BBEB8698934}" destId="{5BD8E2CD-E74E-4905-A8D6-C2FD89F358D2}" srcOrd="0" destOrd="0" presId="urn:microsoft.com/office/officeart/2008/layout/HexagonCluster"/>
    <dgm:cxn modelId="{D0055590-EE98-4871-BA68-CD375355ADF1}" type="presParOf" srcId="{669AA828-83F7-45F2-9A81-72A0E0520AC7}" destId="{3D7B56A4-7941-4723-BF15-56425268DC36}" srcOrd="8" destOrd="0" presId="urn:microsoft.com/office/officeart/2008/layout/HexagonCluster"/>
    <dgm:cxn modelId="{7950F279-0663-40F6-B235-3A9C2D08AFF8}" type="presParOf" srcId="{3D7B56A4-7941-4723-BF15-56425268DC36}" destId="{780EE866-3A93-4E35-811A-2C89C054123D}" srcOrd="0" destOrd="0" presId="urn:microsoft.com/office/officeart/2008/layout/HexagonCluster"/>
    <dgm:cxn modelId="{F63B5023-F016-4D24-8A29-9580AFB8E6C8}" type="presParOf" srcId="{669AA828-83F7-45F2-9A81-72A0E0520AC7}" destId="{EE551856-14DA-4656-A198-04F493AD0779}" srcOrd="9" destOrd="0" presId="urn:microsoft.com/office/officeart/2008/layout/HexagonCluster"/>
    <dgm:cxn modelId="{24B6ED6D-85A5-46F3-8D43-E61E8600F4B2}" type="presParOf" srcId="{EE551856-14DA-4656-A198-04F493AD0779}" destId="{CCD7837E-ED7B-48BA-85C9-E9AF9AB0EBCE}" srcOrd="0" destOrd="0" presId="urn:microsoft.com/office/officeart/2008/layout/HexagonCluster"/>
    <dgm:cxn modelId="{1FF9BC69-2A5C-46F2-8B4F-1535577A9173}" type="presParOf" srcId="{669AA828-83F7-45F2-9A81-72A0E0520AC7}" destId="{7C920465-AEB8-468E-AA8D-7919B4D659BB}" srcOrd="10" destOrd="0" presId="urn:microsoft.com/office/officeart/2008/layout/HexagonCluster"/>
    <dgm:cxn modelId="{5A15D0CE-F305-4703-823D-1685DFD5316A}" type="presParOf" srcId="{7C920465-AEB8-468E-AA8D-7919B4D659BB}" destId="{C9AE7089-169A-4369-AC0E-ECEB2AC75626}" srcOrd="0" destOrd="0" presId="urn:microsoft.com/office/officeart/2008/layout/HexagonCluster"/>
    <dgm:cxn modelId="{D869A00A-945B-4CF8-A70B-2ABBAF89DBF4}" type="presParOf" srcId="{669AA828-83F7-45F2-9A81-72A0E0520AC7}" destId="{D9A2BC57-7B88-4288-8DE5-922A8E091AC4}" srcOrd="11" destOrd="0" presId="urn:microsoft.com/office/officeart/2008/layout/HexagonCluster"/>
    <dgm:cxn modelId="{C55095B8-4AF7-4D76-88CD-3BF0D949032E}" type="presParOf" srcId="{D9A2BC57-7B88-4288-8DE5-922A8E091AC4}" destId="{23E3116A-C459-4E82-BC2B-BE104EBC5AC3}" srcOrd="0" destOrd="0" presId="urn:microsoft.com/office/officeart/2008/layout/HexagonCluster"/>
    <dgm:cxn modelId="{89E85AD6-2704-424D-96F7-B357DC5E9282}" type="presParOf" srcId="{669AA828-83F7-45F2-9A81-72A0E0520AC7}" destId="{608E563A-BBE8-4B0F-9721-960276AD88FE}" srcOrd="12" destOrd="0" presId="urn:microsoft.com/office/officeart/2008/layout/HexagonCluster"/>
    <dgm:cxn modelId="{D03087FA-D251-4839-A6A8-DEAEA8DD64E6}" type="presParOf" srcId="{608E563A-BBE8-4B0F-9721-960276AD88FE}" destId="{00E0C890-A176-4DEF-91ED-9FD42087BEF6}" srcOrd="0" destOrd="0" presId="urn:microsoft.com/office/officeart/2008/layout/HexagonCluster"/>
    <dgm:cxn modelId="{54E92B48-5DF5-4BBB-8155-E51409FA5DB8}" type="presParOf" srcId="{669AA828-83F7-45F2-9A81-72A0E0520AC7}" destId="{6609E09E-FA30-4EC3-97AA-553894367C30}" srcOrd="13" destOrd="0" presId="urn:microsoft.com/office/officeart/2008/layout/HexagonCluster"/>
    <dgm:cxn modelId="{A3B1AB20-5C53-4C66-BA6B-B2313F361BB7}" type="presParOf" srcId="{6609E09E-FA30-4EC3-97AA-553894367C30}" destId="{BA5A3B84-5DED-487C-B21D-23652931A239}" srcOrd="0" destOrd="0" presId="urn:microsoft.com/office/officeart/2008/layout/HexagonCluster"/>
    <dgm:cxn modelId="{4DDB27C0-EACD-4CB8-A71D-D6F07210EDF5}" type="presParOf" srcId="{669AA828-83F7-45F2-9A81-72A0E0520AC7}" destId="{83460CFB-29AD-4030-8371-496BC6EBA525}" srcOrd="14" destOrd="0" presId="urn:microsoft.com/office/officeart/2008/layout/HexagonCluster"/>
    <dgm:cxn modelId="{A7993B69-5F85-43BE-A296-4194CF610482}" type="presParOf" srcId="{83460CFB-29AD-4030-8371-496BC6EBA525}" destId="{68A9457D-7A91-4176-8830-D9167EA93392}" srcOrd="0" destOrd="0" presId="urn:microsoft.com/office/officeart/2008/layout/HexagonCluster"/>
    <dgm:cxn modelId="{65E740FF-79CC-49D6-8858-630F6CC67647}" type="presParOf" srcId="{669AA828-83F7-45F2-9A81-72A0E0520AC7}" destId="{B91356FC-48CB-409C-B9E7-F7155819F7DB}" srcOrd="15" destOrd="0" presId="urn:microsoft.com/office/officeart/2008/layout/HexagonCluster"/>
    <dgm:cxn modelId="{004A5258-2598-49C2-B011-0C9719ADA7CF}" type="presParOf" srcId="{B91356FC-48CB-409C-B9E7-F7155819F7DB}" destId="{C650B547-8DB0-4B4E-A738-0E3E7324A8C0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C9B4A8-2ECE-4D7D-8E6B-1ACA724CD115}" type="doc">
      <dgm:prSet loTypeId="urn:microsoft.com/office/officeart/2005/8/layout/funnel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1E2131C-B6BF-415D-A5F5-BF7637A4873E}">
      <dgm:prSet phldrT="[Text]"/>
      <dgm:spPr/>
      <dgm:t>
        <a:bodyPr/>
        <a:lstStyle/>
        <a:p>
          <a:r>
            <a:rPr lang="en-US" dirty="0" smtClean="0"/>
            <a:t>Mobile</a:t>
          </a:r>
          <a:endParaRPr lang="en-US" dirty="0"/>
        </a:p>
      </dgm:t>
    </dgm:pt>
    <dgm:pt modelId="{BBA43B74-D3B9-4AE9-A664-B06610468DE0}" type="parTrans" cxnId="{8F6BF4DE-280A-4A8F-B41F-DAC9AEEE2A08}">
      <dgm:prSet/>
      <dgm:spPr/>
      <dgm:t>
        <a:bodyPr/>
        <a:lstStyle/>
        <a:p>
          <a:endParaRPr lang="en-US"/>
        </a:p>
      </dgm:t>
    </dgm:pt>
    <dgm:pt modelId="{903FE530-5860-4726-A599-447B3E152FBB}" type="sibTrans" cxnId="{8F6BF4DE-280A-4A8F-B41F-DAC9AEEE2A08}">
      <dgm:prSet/>
      <dgm:spPr/>
      <dgm:t>
        <a:bodyPr/>
        <a:lstStyle/>
        <a:p>
          <a:endParaRPr lang="en-US"/>
        </a:p>
      </dgm:t>
    </dgm:pt>
    <dgm:pt modelId="{823C2915-6A35-47F4-BBAB-C6AF426641CF}">
      <dgm:prSet phldrT="[Text]"/>
      <dgm:spPr/>
      <dgm:t>
        <a:bodyPr/>
        <a:lstStyle/>
        <a:p>
          <a:r>
            <a:rPr lang="en-US" dirty="0" smtClean="0"/>
            <a:t>Big Data</a:t>
          </a:r>
          <a:endParaRPr lang="en-US" dirty="0"/>
        </a:p>
      </dgm:t>
    </dgm:pt>
    <dgm:pt modelId="{4BB0F58C-CF4D-46EF-9334-67613FB4ED35}" type="parTrans" cxnId="{0022570B-8DAB-4C5C-B424-2E7BD2F50AE2}">
      <dgm:prSet/>
      <dgm:spPr/>
      <dgm:t>
        <a:bodyPr/>
        <a:lstStyle/>
        <a:p>
          <a:endParaRPr lang="en-US"/>
        </a:p>
      </dgm:t>
    </dgm:pt>
    <dgm:pt modelId="{C3A37BAD-3359-45D6-8F55-371CB0D03F77}" type="sibTrans" cxnId="{0022570B-8DAB-4C5C-B424-2E7BD2F50AE2}">
      <dgm:prSet/>
      <dgm:spPr/>
      <dgm:t>
        <a:bodyPr/>
        <a:lstStyle/>
        <a:p>
          <a:endParaRPr lang="en-US"/>
        </a:p>
      </dgm:t>
    </dgm:pt>
    <dgm:pt modelId="{CC07A2CF-ABA5-47A9-99DF-FA8EF421B765}">
      <dgm:prSet phldrT="[Text]"/>
      <dgm:spPr/>
      <dgm:t>
        <a:bodyPr/>
        <a:lstStyle/>
        <a:p>
          <a:r>
            <a:rPr lang="en-US" b="1" dirty="0" smtClean="0"/>
            <a:t>IT Governance</a:t>
          </a:r>
          <a:endParaRPr lang="en-US" b="1" dirty="0"/>
        </a:p>
      </dgm:t>
    </dgm:pt>
    <dgm:pt modelId="{0E8F942F-544B-4642-85E7-9831543BDD56}" type="parTrans" cxnId="{BF1A7F62-7EB1-4195-8E36-BF3C1519C516}">
      <dgm:prSet/>
      <dgm:spPr/>
      <dgm:t>
        <a:bodyPr/>
        <a:lstStyle/>
        <a:p>
          <a:endParaRPr lang="en-US"/>
        </a:p>
      </dgm:t>
    </dgm:pt>
    <dgm:pt modelId="{C61140A6-1E80-4529-BFC8-CED016D2F305}" type="sibTrans" cxnId="{BF1A7F62-7EB1-4195-8E36-BF3C1519C516}">
      <dgm:prSet/>
      <dgm:spPr/>
      <dgm:t>
        <a:bodyPr/>
        <a:lstStyle/>
        <a:p>
          <a:endParaRPr lang="en-US"/>
        </a:p>
      </dgm:t>
    </dgm:pt>
    <dgm:pt modelId="{69968DD1-A938-438A-9E24-1988E8C57F40}">
      <dgm:prSet phldrT="[Text]"/>
      <dgm:spPr/>
      <dgm:t>
        <a:bodyPr/>
        <a:lstStyle/>
        <a:p>
          <a:r>
            <a:rPr lang="en-US" dirty="0" smtClean="0"/>
            <a:t>Cyber</a:t>
          </a:r>
          <a:endParaRPr lang="en-US" dirty="0"/>
        </a:p>
      </dgm:t>
    </dgm:pt>
    <dgm:pt modelId="{64C634BE-7870-4319-BF4F-B124B819863D}" type="parTrans" cxnId="{B2821781-8A0F-4E7B-AB82-1AFCE1B995A0}">
      <dgm:prSet/>
      <dgm:spPr/>
      <dgm:t>
        <a:bodyPr/>
        <a:lstStyle/>
        <a:p>
          <a:endParaRPr lang="en-US"/>
        </a:p>
      </dgm:t>
    </dgm:pt>
    <dgm:pt modelId="{68D12360-3E30-4B25-82D7-0BD15A5DEA72}" type="sibTrans" cxnId="{B2821781-8A0F-4E7B-AB82-1AFCE1B995A0}">
      <dgm:prSet/>
      <dgm:spPr/>
      <dgm:t>
        <a:bodyPr/>
        <a:lstStyle/>
        <a:p>
          <a:endParaRPr lang="en-US"/>
        </a:p>
      </dgm:t>
    </dgm:pt>
    <dgm:pt modelId="{DCAA2B50-A1C6-4096-B8BF-47DA64FB2BA9}" type="pres">
      <dgm:prSet presAssocID="{2DC9B4A8-2ECE-4D7D-8E6B-1ACA724CD115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4D18CE8-50F5-4640-A46A-FED61091BFD6}" type="pres">
      <dgm:prSet presAssocID="{2DC9B4A8-2ECE-4D7D-8E6B-1ACA724CD115}" presName="ellipse" presStyleLbl="trBgShp" presStyleIdx="0" presStyleCnt="1"/>
      <dgm:spPr/>
    </dgm:pt>
    <dgm:pt modelId="{16518FB8-0720-408E-9742-AC51CB9D930E}" type="pres">
      <dgm:prSet presAssocID="{2DC9B4A8-2ECE-4D7D-8E6B-1ACA724CD115}" presName="arrow1" presStyleLbl="fgShp" presStyleIdx="0" presStyleCnt="1"/>
      <dgm:spPr/>
    </dgm:pt>
    <dgm:pt modelId="{9A9926F0-0147-40DD-AE6B-D538AA4CE428}" type="pres">
      <dgm:prSet presAssocID="{2DC9B4A8-2ECE-4D7D-8E6B-1ACA724CD115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4E54FE-21F8-456C-8C5D-DCA653D22285}" type="pres">
      <dgm:prSet presAssocID="{69968DD1-A938-438A-9E24-1988E8C57F40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2F172D-7AF9-4164-B16C-1588623CF9AF}" type="pres">
      <dgm:prSet presAssocID="{823C2915-6A35-47F4-BBAB-C6AF426641CF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04BB27-60F8-43D7-8FA5-AA7DF66FA41A}" type="pres">
      <dgm:prSet presAssocID="{CC07A2CF-ABA5-47A9-99DF-FA8EF421B765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7FC0E0-A2E7-43E4-A027-BCEFF6D1A384}" type="pres">
      <dgm:prSet presAssocID="{2DC9B4A8-2ECE-4D7D-8E6B-1ACA724CD115}" presName="funnel" presStyleLbl="trAlignAcc1" presStyleIdx="0" presStyleCnt="1"/>
      <dgm:spPr/>
    </dgm:pt>
  </dgm:ptLst>
  <dgm:cxnLst>
    <dgm:cxn modelId="{AFDE2665-4708-497E-8280-229AEB8B112C}" type="presOf" srcId="{2DC9B4A8-2ECE-4D7D-8E6B-1ACA724CD115}" destId="{DCAA2B50-A1C6-4096-B8BF-47DA64FB2BA9}" srcOrd="0" destOrd="0" presId="urn:microsoft.com/office/officeart/2005/8/layout/funnel1"/>
    <dgm:cxn modelId="{B2821781-8A0F-4E7B-AB82-1AFCE1B995A0}" srcId="{2DC9B4A8-2ECE-4D7D-8E6B-1ACA724CD115}" destId="{69968DD1-A938-438A-9E24-1988E8C57F40}" srcOrd="1" destOrd="0" parTransId="{64C634BE-7870-4319-BF4F-B124B819863D}" sibTransId="{68D12360-3E30-4B25-82D7-0BD15A5DEA72}"/>
    <dgm:cxn modelId="{8F6BF4DE-280A-4A8F-B41F-DAC9AEEE2A08}" srcId="{2DC9B4A8-2ECE-4D7D-8E6B-1ACA724CD115}" destId="{41E2131C-B6BF-415D-A5F5-BF7637A4873E}" srcOrd="0" destOrd="0" parTransId="{BBA43B74-D3B9-4AE9-A664-B06610468DE0}" sibTransId="{903FE530-5860-4726-A599-447B3E152FBB}"/>
    <dgm:cxn modelId="{63B10294-9C5F-4891-B471-FD13528E4F73}" type="presOf" srcId="{CC07A2CF-ABA5-47A9-99DF-FA8EF421B765}" destId="{9A9926F0-0147-40DD-AE6B-D538AA4CE428}" srcOrd="0" destOrd="0" presId="urn:microsoft.com/office/officeart/2005/8/layout/funnel1"/>
    <dgm:cxn modelId="{BF1A7F62-7EB1-4195-8E36-BF3C1519C516}" srcId="{2DC9B4A8-2ECE-4D7D-8E6B-1ACA724CD115}" destId="{CC07A2CF-ABA5-47A9-99DF-FA8EF421B765}" srcOrd="3" destOrd="0" parTransId="{0E8F942F-544B-4642-85E7-9831543BDD56}" sibTransId="{C61140A6-1E80-4529-BFC8-CED016D2F305}"/>
    <dgm:cxn modelId="{0022570B-8DAB-4C5C-B424-2E7BD2F50AE2}" srcId="{2DC9B4A8-2ECE-4D7D-8E6B-1ACA724CD115}" destId="{823C2915-6A35-47F4-BBAB-C6AF426641CF}" srcOrd="2" destOrd="0" parTransId="{4BB0F58C-CF4D-46EF-9334-67613FB4ED35}" sibTransId="{C3A37BAD-3359-45D6-8F55-371CB0D03F77}"/>
    <dgm:cxn modelId="{1743908F-0884-4F47-B0DD-386A98C59AC6}" type="presOf" srcId="{823C2915-6A35-47F4-BBAB-C6AF426641CF}" destId="{DD4E54FE-21F8-456C-8C5D-DCA653D22285}" srcOrd="0" destOrd="0" presId="urn:microsoft.com/office/officeart/2005/8/layout/funnel1"/>
    <dgm:cxn modelId="{7F37ECBA-9C88-484B-BE4B-49DBC6137D61}" type="presOf" srcId="{41E2131C-B6BF-415D-A5F5-BF7637A4873E}" destId="{8E04BB27-60F8-43D7-8FA5-AA7DF66FA41A}" srcOrd="0" destOrd="0" presId="urn:microsoft.com/office/officeart/2005/8/layout/funnel1"/>
    <dgm:cxn modelId="{FA3CC5A3-50E8-4214-A8F3-62AF90DBA31B}" type="presOf" srcId="{69968DD1-A938-438A-9E24-1988E8C57F40}" destId="{142F172D-7AF9-4164-B16C-1588623CF9AF}" srcOrd="0" destOrd="0" presId="urn:microsoft.com/office/officeart/2005/8/layout/funnel1"/>
    <dgm:cxn modelId="{4ECADE07-B156-4329-B816-B7D3C511830E}" type="presParOf" srcId="{DCAA2B50-A1C6-4096-B8BF-47DA64FB2BA9}" destId="{B4D18CE8-50F5-4640-A46A-FED61091BFD6}" srcOrd="0" destOrd="0" presId="urn:microsoft.com/office/officeart/2005/8/layout/funnel1"/>
    <dgm:cxn modelId="{B475EC61-3FF8-458A-9037-7D4FB04FD34B}" type="presParOf" srcId="{DCAA2B50-A1C6-4096-B8BF-47DA64FB2BA9}" destId="{16518FB8-0720-408E-9742-AC51CB9D930E}" srcOrd="1" destOrd="0" presId="urn:microsoft.com/office/officeart/2005/8/layout/funnel1"/>
    <dgm:cxn modelId="{8BCAC63C-5DDE-46D4-A721-FC26D46B6886}" type="presParOf" srcId="{DCAA2B50-A1C6-4096-B8BF-47DA64FB2BA9}" destId="{9A9926F0-0147-40DD-AE6B-D538AA4CE428}" srcOrd="2" destOrd="0" presId="urn:microsoft.com/office/officeart/2005/8/layout/funnel1"/>
    <dgm:cxn modelId="{1AD483D2-FA50-4C8F-8811-D1807E0165D7}" type="presParOf" srcId="{DCAA2B50-A1C6-4096-B8BF-47DA64FB2BA9}" destId="{DD4E54FE-21F8-456C-8C5D-DCA653D22285}" srcOrd="3" destOrd="0" presId="urn:microsoft.com/office/officeart/2005/8/layout/funnel1"/>
    <dgm:cxn modelId="{F0C8DFEA-2F17-4AB0-9D84-91D806CB22EF}" type="presParOf" srcId="{DCAA2B50-A1C6-4096-B8BF-47DA64FB2BA9}" destId="{142F172D-7AF9-4164-B16C-1588623CF9AF}" srcOrd="4" destOrd="0" presId="urn:microsoft.com/office/officeart/2005/8/layout/funnel1"/>
    <dgm:cxn modelId="{50A25750-A615-4C4F-86EB-6850C6B085B3}" type="presParOf" srcId="{DCAA2B50-A1C6-4096-B8BF-47DA64FB2BA9}" destId="{8E04BB27-60F8-43D7-8FA5-AA7DF66FA41A}" srcOrd="5" destOrd="0" presId="urn:microsoft.com/office/officeart/2005/8/layout/funnel1"/>
    <dgm:cxn modelId="{B68B7C8F-A19D-4676-8349-EE9525C261FE}" type="presParOf" srcId="{DCAA2B50-A1C6-4096-B8BF-47DA64FB2BA9}" destId="{2C7FC0E0-A2E7-43E4-A027-BCEFF6D1A384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453" cy="4965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670" y="1"/>
            <a:ext cx="2945453" cy="4965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ECBCB-0479-45A2-8640-1D6B6522F86F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937"/>
            <a:ext cx="2945453" cy="4965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670" y="9429937"/>
            <a:ext cx="2945453" cy="4965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AD7EE0-E0FC-42AA-8F9A-25333A8B1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1291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2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412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B7C3B46F-C042-4830-8C68-A11960D1BED8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2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2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6412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CFF3337D-22A2-45EC-8A85-B044891C08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432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Speaking notes:</a:t>
            </a:r>
          </a:p>
          <a:p>
            <a:r>
              <a:rPr lang="en-US" dirty="0" smtClean="0"/>
              <a:t>*It is clear that we need cooperation to tackle the evolving needs of all of our members.  </a:t>
            </a:r>
          </a:p>
          <a:p>
            <a:r>
              <a:rPr lang="en-US" dirty="0" smtClean="0"/>
              <a:t>*Cooperation is required among jurisdictions and among all professions.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751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*Increased requirements and demands for transparency are providing IT governance a leading platform and global voice. </a:t>
            </a:r>
          </a:p>
          <a:p>
            <a:endParaRPr lang="en-US" dirty="0" smtClean="0"/>
          </a:p>
          <a:p>
            <a:r>
              <a:rPr lang="en-US" dirty="0" smtClean="0"/>
              <a:t>*COBIT 5 online offers a searchable platform with COBIT content and curated news; more than 475,000 page views from more than 88,000 unique users; enterprise; new Goals &amp; RACI Planner and Self-Assessment Tool</a:t>
            </a:r>
          </a:p>
          <a:p>
            <a:endParaRPr lang="en-US" dirty="0" smtClean="0"/>
          </a:p>
          <a:p>
            <a:r>
              <a:rPr lang="en-US" dirty="0" smtClean="0"/>
              <a:t>*Enterprise license program rolled out in March 2015.</a:t>
            </a:r>
          </a:p>
          <a:p>
            <a:endParaRPr lang="en-US" dirty="0" smtClean="0"/>
          </a:p>
          <a:p>
            <a:r>
              <a:rPr lang="en-US" dirty="0" smtClean="0"/>
              <a:t>*First-ever COBIT 5 Conference held in March 2015; next one is in November in Denmark</a:t>
            </a:r>
          </a:p>
          <a:p>
            <a:endParaRPr lang="en-US" dirty="0" smtClean="0"/>
          </a:p>
          <a:p>
            <a:r>
              <a:rPr lang="en-US" dirty="0" smtClean="0"/>
              <a:t>*Future planned publications cover benefits realization and value assessment.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9978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*Increased requirements and demands for transparency are providing IT governance a leading platform and global voice. </a:t>
            </a:r>
          </a:p>
          <a:p>
            <a:endParaRPr lang="en-US" dirty="0" smtClean="0"/>
          </a:p>
          <a:p>
            <a:r>
              <a:rPr lang="en-US" dirty="0" smtClean="0"/>
              <a:t>*COBIT 5 online offers a searchable platform with COBIT content and curated news; more than 475,000 page views from more than 88,000 unique users; enterprise; new Goals &amp; RACI Planner and Self-Assessment Tool</a:t>
            </a:r>
          </a:p>
          <a:p>
            <a:endParaRPr lang="en-US" dirty="0" smtClean="0"/>
          </a:p>
          <a:p>
            <a:r>
              <a:rPr lang="en-US" dirty="0" smtClean="0"/>
              <a:t>*Enterprise license program rolled out in March 2015.</a:t>
            </a:r>
          </a:p>
          <a:p>
            <a:endParaRPr lang="en-US" dirty="0" smtClean="0"/>
          </a:p>
          <a:p>
            <a:r>
              <a:rPr lang="en-US" dirty="0" smtClean="0"/>
              <a:t>*First-ever COBIT 5 Conference held in March 2015; next one is in November in Denmark</a:t>
            </a:r>
          </a:p>
          <a:p>
            <a:endParaRPr lang="en-US" dirty="0" smtClean="0"/>
          </a:p>
          <a:p>
            <a:r>
              <a:rPr lang="en-US" dirty="0" smtClean="0"/>
              <a:t>*Future planned publications cover benefits realization and value assessment.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9978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r>
              <a:rPr lang="en-US" dirty="0" err="1" smtClean="0"/>
              <a:t>Cyberthreats</a:t>
            </a:r>
            <a:r>
              <a:rPr lang="en-US" dirty="0" smtClean="0"/>
              <a:t> don’t take holidays. They have no time or border limitations, and they are fueled by smart and motivated people. </a:t>
            </a:r>
          </a:p>
          <a:p>
            <a:r>
              <a:rPr lang="en-US" dirty="0" smtClean="0"/>
              <a:t>*Cybersecurity is everyone’s responsibility.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931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*Based on observations and experience, these are the trends I see for cybersecurity.  </a:t>
            </a:r>
          </a:p>
          <a:p>
            <a:endParaRPr lang="en-US" dirty="0" smtClean="0"/>
          </a:p>
          <a:p>
            <a:r>
              <a:rPr lang="en-US" dirty="0" smtClean="0"/>
              <a:t>*Increase in cyberattacks partly due to the fact that attackers often have 1 objective, while a security team has to protect against many diverse adversaries using a variety of threat vectors. </a:t>
            </a:r>
          </a:p>
          <a:p>
            <a:endParaRPr lang="en-US" dirty="0" smtClean="0"/>
          </a:p>
          <a:p>
            <a:r>
              <a:rPr lang="en-US" dirty="0" smtClean="0"/>
              <a:t>*[Example of growing complexity] In the 1990s it was possible to read all log files and have a single choke point to enforce a defined perimeter. Now some companies generate terabytes of log data—Facebook, for example, generates 7 TB of logs every 2 minutes.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8948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Speaking notes:</a:t>
            </a:r>
          </a:p>
          <a:p>
            <a:r>
              <a:rPr lang="en-US" dirty="0" smtClean="0"/>
              <a:t>What we need to do:</a:t>
            </a:r>
          </a:p>
          <a:p>
            <a:r>
              <a:rPr lang="en-US" dirty="0" smtClean="0"/>
              <a:t>*ISACA is collaborating with industry and governments to address the cyber skills gap, but this needs to be elevated and accelerated.</a:t>
            </a:r>
          </a:p>
          <a:p>
            <a:r>
              <a:rPr lang="en-US" dirty="0" smtClean="0"/>
              <a:t>*ISACA’s market research program needs to continue to mature and provide impactful learnings.</a:t>
            </a:r>
          </a:p>
          <a:p>
            <a:endParaRPr lang="en-US" dirty="0" smtClean="0"/>
          </a:p>
          <a:p>
            <a:r>
              <a:rPr lang="en-US" dirty="0" smtClean="0"/>
              <a:t>Highlights of what we have already done:</a:t>
            </a:r>
          </a:p>
          <a:p>
            <a:r>
              <a:rPr lang="en-US" dirty="0" smtClean="0"/>
              <a:t>*Cybersecurity Nexus (CSX) launch is helping shape the future of cybersecurity through thought leadership, knowledge, tools and guidance. It offers tools for every stage of a professional’s career.</a:t>
            </a:r>
          </a:p>
          <a:p>
            <a:r>
              <a:rPr lang="en-US" dirty="0" smtClean="0"/>
              <a:t>*CSX is the first to combine skills-based cybersecurity training with performance-based certifications: </a:t>
            </a:r>
          </a:p>
          <a:p>
            <a:r>
              <a:rPr lang="en-US" dirty="0" smtClean="0"/>
              <a:t>CSX Practitioner, CSX Specialist (Identify, Detect, Protect, Respond and Recover), CSX Expert </a:t>
            </a:r>
          </a:p>
          <a:p>
            <a:r>
              <a:rPr lang="en-US" dirty="0" smtClean="0"/>
              <a:t>*New CSX web site launching in June 2015.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5509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Speaking notes:</a:t>
            </a:r>
          </a:p>
          <a:p>
            <a:r>
              <a:rPr lang="en-US" dirty="0" smtClean="0"/>
              <a:t>What we need to do:</a:t>
            </a:r>
          </a:p>
          <a:p>
            <a:r>
              <a:rPr lang="en-US" dirty="0" smtClean="0"/>
              <a:t>*ISACA is collaborating with industry and governments to address the cyber skills gap, but this needs to be elevated and accelerated.</a:t>
            </a:r>
          </a:p>
          <a:p>
            <a:r>
              <a:rPr lang="en-US" dirty="0" smtClean="0"/>
              <a:t>*ISACA’s market research program needs to continue to mature and provide impactful learnings.</a:t>
            </a:r>
          </a:p>
          <a:p>
            <a:endParaRPr lang="en-US" dirty="0" smtClean="0"/>
          </a:p>
          <a:p>
            <a:r>
              <a:rPr lang="en-US" dirty="0" smtClean="0"/>
              <a:t>Highlights of what we have already done:</a:t>
            </a:r>
          </a:p>
          <a:p>
            <a:r>
              <a:rPr lang="en-US" dirty="0" smtClean="0"/>
              <a:t>*Cybersecurity Nexus (CSX) launch is helping shape the future of cybersecurity through thought leadership, knowledge, tools and guidance. It offers tools for every stage of a professional’s career.</a:t>
            </a:r>
          </a:p>
          <a:p>
            <a:r>
              <a:rPr lang="en-US" dirty="0" smtClean="0"/>
              <a:t>*CSX is the first to combine skills-based cybersecurity training with performance-based certifications: </a:t>
            </a:r>
          </a:p>
          <a:p>
            <a:r>
              <a:rPr lang="en-US" dirty="0" smtClean="0"/>
              <a:t>CSX Practitioner, CSX Specialist (Identify, Detect, Protect, Respond and Recover), CSX Expert </a:t>
            </a:r>
          </a:p>
          <a:p>
            <a:r>
              <a:rPr lang="en-US" dirty="0" smtClean="0"/>
              <a:t>*New CSX web site launching in June 2015.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550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*Resistance to change may make it more difficult for organizations to transform, and this needs to be addressed, along with the risk itself. </a:t>
            </a:r>
          </a:p>
          <a:p>
            <a:endParaRPr lang="en-US" dirty="0" smtClean="0"/>
          </a:p>
          <a:p>
            <a:r>
              <a:rPr lang="en-US" dirty="0" smtClean="0"/>
              <a:t>*Entities in virtually every industry and country are reminded, all too frequently, that they operate in a risky world, where complex enterprise-wide threaten reputation and brand.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3362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*Enterprises are facing increased risk from many areas, including increased competition, cyberattacks, need to continually innovate, economic conditions and the need to attract and retain skilled workers.</a:t>
            </a:r>
          </a:p>
          <a:p>
            <a:endParaRPr lang="en-US" dirty="0" smtClean="0"/>
          </a:p>
          <a:p>
            <a:r>
              <a:rPr lang="en-US" dirty="0" smtClean="0"/>
              <a:t>*Emerging tech, such as synthetic biology and artificial intelligence, offer tremendous potential, but also introduce new risk.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194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*ISACA is increasing its focus on the area of risk and how it is interwoven with other disciplines. </a:t>
            </a:r>
          </a:p>
          <a:p>
            <a:endParaRPr lang="en-US" dirty="0" smtClean="0"/>
          </a:p>
          <a:p>
            <a:r>
              <a:rPr lang="en-US" dirty="0" smtClean="0"/>
              <a:t>*Published Risk Scenarios Using COBIT 5 for Risk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647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*A unique benefit of our membership in ISACA is the holistic portfolio of offerings. There are tools for each profession, but also a fundamental recognition that each area must work with the other.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693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teamwork is critical to: address challenges in a holistic manner and </a:t>
            </a:r>
            <a:r>
              <a:rPr lang="en-US" b="1" dirty="0" smtClean="0"/>
              <a:t>avoid</a:t>
            </a:r>
            <a:r>
              <a:rPr lang="en-US" dirty="0" smtClean="0"/>
              <a:t> overlaps and misalignments with the goals of each organization. </a:t>
            </a:r>
          </a:p>
          <a:p>
            <a:endParaRPr lang="en-US" dirty="0" smtClean="0"/>
          </a:p>
          <a:p>
            <a:r>
              <a:rPr lang="en-US" dirty="0" smtClean="0"/>
              <a:t>*Can you imagine a cybersecurity strategy without an IT governance component that ensures alignment with business goals? </a:t>
            </a:r>
          </a:p>
          <a:p>
            <a:r>
              <a:rPr lang="en-US" dirty="0" smtClean="0"/>
              <a:t>*Can you imagine an audit program that doesn’t address risk management and cybersecurity practices?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919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Speaking notes:</a:t>
            </a:r>
          </a:p>
          <a:p>
            <a:r>
              <a:rPr lang="en-US" dirty="0" smtClean="0"/>
              <a:t>*Focus areas include Information and Cybersecurity; IT governance; IT audit/assurance; and IT risk. </a:t>
            </a:r>
          </a:p>
          <a:p>
            <a:endParaRPr lang="en-US" dirty="0" smtClean="0"/>
          </a:p>
          <a:p>
            <a:r>
              <a:rPr lang="en-US" dirty="0" smtClean="0"/>
              <a:t>*ISACA’s areas of focus—including cybersecurity, governance, audit and risk—all rely on each other for successful outcomes.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028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can look at this from the other direction and create value by taking regulations and governance activities and using them as a foundation for best practices that are adopted and used throughout the enterprise.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24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*Planning to hold another IT Audit Director Forum.</a:t>
            </a:r>
          </a:p>
          <a:p>
            <a:endParaRPr lang="en-US" dirty="0" smtClean="0"/>
          </a:p>
          <a:p>
            <a:r>
              <a:rPr lang="en-US" dirty="0" smtClean="0"/>
              <a:t>*Much of ISACA’s guidance focuses on help IT audit/assurance professionals develop a coordinated approach that integrates with other areas. </a:t>
            </a:r>
          </a:p>
          <a:p>
            <a:endParaRPr lang="en-US" dirty="0" smtClean="0"/>
          </a:p>
          <a:p>
            <a:r>
              <a:rPr lang="en-US" dirty="0" smtClean="0"/>
              <a:t>*Cybersecurity was listed as a primary IT audit concern in the ISACA/</a:t>
            </a:r>
            <a:r>
              <a:rPr lang="en-US" dirty="0" err="1" smtClean="0"/>
              <a:t>Protiviti</a:t>
            </a:r>
            <a:r>
              <a:rPr lang="en-US" dirty="0" smtClean="0"/>
              <a:t> survey.  </a:t>
            </a:r>
          </a:p>
          <a:p>
            <a:endParaRPr lang="en-US" dirty="0" smtClean="0"/>
          </a:p>
          <a:p>
            <a:r>
              <a:rPr lang="en-US" dirty="0" smtClean="0"/>
              <a:t>*Published </a:t>
            </a:r>
            <a:r>
              <a:rPr lang="en-US" i="1" dirty="0" smtClean="0"/>
              <a:t>A Global Look at IT Audit Best Practices and Information Systems Auditing: Tools and Techniques</a:t>
            </a:r>
            <a:r>
              <a:rPr lang="en-US" i="1" baseline="0" dirty="0" smtClean="0"/>
              <a:t> </a:t>
            </a:r>
            <a:r>
              <a:rPr lang="en-US" i="0" baseline="0" dirty="0" smtClean="0"/>
              <a:t>based on the survey results</a:t>
            </a:r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333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*Concern about cybersecurity may be driving trends such as increased involvement of audit committees in IT audit activities. </a:t>
            </a:r>
          </a:p>
          <a:p>
            <a:endParaRPr lang="en-US" dirty="0" smtClean="0"/>
          </a:p>
          <a:p>
            <a:r>
              <a:rPr lang="en-US" dirty="0" smtClean="0"/>
              <a:t>*Staffing challenges is an undercurrent in many of the survey’s findings. </a:t>
            </a:r>
          </a:p>
          <a:p>
            <a:endParaRPr lang="en-US" dirty="0" smtClean="0"/>
          </a:p>
          <a:p>
            <a:r>
              <a:rPr lang="en-US" dirty="0" smtClean="0"/>
              <a:t>*Over the past 3 years, the percentage of IT audit leaders that regularly attend audit committee meetings has doubled. </a:t>
            </a:r>
          </a:p>
          <a:p>
            <a:endParaRPr lang="en-US" dirty="0" smtClean="0"/>
          </a:p>
          <a:p>
            <a:r>
              <a:rPr lang="en-US" dirty="0" smtClean="0"/>
              <a:t>*It’s surprising, but some companies still do not conduct IT audit risk assessments. This should be done at least on a quarterly basis, but ideally more often.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347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Speaking notes:</a:t>
            </a:r>
          </a:p>
          <a:p>
            <a:r>
              <a:rPr lang="en-US" dirty="0" smtClean="0"/>
              <a:t>Many standards-based enterprises are moving toward principles-based reporting, resulting in a greater need for framework guidance.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2323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*”Trillions of assets are still managed on outdated legacy systems,” according to a </a:t>
            </a:r>
            <a:r>
              <a:rPr lang="en-US" dirty="0" err="1" smtClean="0"/>
              <a:t>SimCorp</a:t>
            </a:r>
            <a:r>
              <a:rPr lang="en-US" dirty="0" smtClean="0"/>
              <a:t> report. IT governance will need to be used as organizations worldwide struggle to adapt to new IT-related demands.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43CF3A-64AA-40E8-85D8-2F2FB8E9E1C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581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26" Type="http://schemas.openxmlformats.org/officeDocument/2006/relationships/image" Target="../media/image31.png"/><Relationship Id="rId3" Type="http://schemas.openxmlformats.org/officeDocument/2006/relationships/image" Target="../media/image8.png"/><Relationship Id="rId21" Type="http://schemas.openxmlformats.org/officeDocument/2006/relationships/image" Target="../media/image26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29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24" Type="http://schemas.openxmlformats.org/officeDocument/2006/relationships/image" Target="../media/image29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31" Type="http://schemas.openxmlformats.org/officeDocument/2006/relationships/image" Target="../media/image36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">
    <p:bg>
      <p:bgPr>
        <a:solidFill>
          <a:srgbClr val="A300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0" y="3694372"/>
            <a:ext cx="12188825" cy="2589394"/>
            <a:chOff x="0" y="3348025"/>
            <a:chExt cx="12188825" cy="2589394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3348025"/>
              <a:ext cx="12188825" cy="2065257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5220868"/>
              <a:ext cx="12188825" cy="716551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0" y="3861936"/>
            <a:ext cx="10360501" cy="1667599"/>
          </a:xfrm>
        </p:spPr>
        <p:txBody>
          <a:bodyPr anchor="b" anchorCtr="0"/>
          <a:lstStyle>
            <a:lvl1pPr algn="l">
              <a:defRPr sz="6600" b="1" cap="all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0" y="5850210"/>
            <a:ext cx="10360501" cy="433556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88825" cy="36943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283766"/>
            <a:ext cx="12188825" cy="57264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isaca_logos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8124" y="706808"/>
            <a:ext cx="2603953" cy="93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56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nterstiti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896"/>
            <a:ext cx="12188823" cy="6856212"/>
          </a:xfrm>
          <a:prstGeom prst="rect">
            <a:avLst/>
          </a:prstGeom>
        </p:spPr>
      </p:pic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440" y="6330697"/>
            <a:ext cx="210836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rgbClr val="363636"/>
                </a:solidFill>
              </a:defRPr>
            </a:lvl1pPr>
          </a:lstStyle>
          <a:p>
            <a:fld id="{55E19473-0B24-3C41-AC51-30A6A76D1FE3}" type="slidenum">
              <a:rPr lang="en-US" smtClean="0"/>
              <a:pPr/>
              <a:t>‹#›</a:t>
            </a:fld>
            <a:r>
              <a:rPr lang="en-US" smtClean="0"/>
              <a:t>   |   </a:t>
            </a:r>
            <a:fld id="{3B6F3717-44C5-E14A-8B16-C6B5DDFF89B2}" type="datetimeFigureOut">
              <a:rPr lang="en-US" smtClean="0"/>
              <a:pPr/>
              <a:t>6/23/2015</a:t>
            </a:fld>
            <a:endParaRPr lang="en-US" dirty="0"/>
          </a:p>
        </p:txBody>
      </p:sp>
      <p:pic>
        <p:nvPicPr>
          <p:cNvPr id="13" name="Picture 12" descr="isaca_logos-0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591" y="6126164"/>
            <a:ext cx="1419860" cy="511543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07976" y="286439"/>
            <a:ext cx="5486400" cy="3120854"/>
          </a:xfrm>
          <a:solidFill>
            <a:srgbClr val="A30047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92608" tIns="292608" rIns="274320" bIns="822960" rtlCol="0" anchor="t" anchorCtr="0">
            <a:spAutoFit/>
          </a:bodyPr>
          <a:lstStyle>
            <a:lvl1pPr marL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b="1" kern="1200" cap="all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512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440" y="6330697"/>
            <a:ext cx="1649018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rgbClr val="363636"/>
                </a:solidFill>
              </a:defRPr>
            </a:lvl1pPr>
          </a:lstStyle>
          <a:p>
            <a:fld id="{55E19473-0B24-3C41-AC51-30A6A76D1FE3}" type="slidenum">
              <a:rPr lang="en-US" smtClean="0"/>
              <a:pPr/>
              <a:t>‹#›</a:t>
            </a:fld>
            <a:r>
              <a:rPr lang="en-US" dirty="0" smtClean="0"/>
              <a:t>   |   </a:t>
            </a:r>
            <a:fld id="{3B6F3717-44C5-E14A-8B16-C6B5DDFF89B2}" type="datetimeFigureOut">
              <a:rPr lang="en-US" smtClean="0"/>
              <a:pPr/>
              <a:t>6/23/2015</a:t>
            </a:fld>
            <a:endParaRPr lang="en-US" dirty="0"/>
          </a:p>
        </p:txBody>
      </p:sp>
      <p:pic>
        <p:nvPicPr>
          <p:cNvPr id="8" name="Picture 7" descr="isaca_logos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591" y="6126164"/>
            <a:ext cx="1419860" cy="51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763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.psf\Home\Desktop\150dpi More statements\MorePhrases-0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036316" y="5315775"/>
            <a:ext cx="2419911" cy="493735"/>
          </a:xfrm>
          <a:prstGeom prst="rect">
            <a:avLst/>
          </a:prstGeom>
          <a:noFill/>
        </p:spPr>
      </p:pic>
      <p:pic>
        <p:nvPicPr>
          <p:cNvPr id="1027" name="Picture 3" descr="\\.psf\Home\Desktop\150dpi More statements\MorePhrases-02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377911" y="4104761"/>
            <a:ext cx="1828649" cy="493735"/>
          </a:xfrm>
          <a:prstGeom prst="rect">
            <a:avLst/>
          </a:prstGeom>
          <a:noFill/>
        </p:spPr>
      </p:pic>
      <p:pic>
        <p:nvPicPr>
          <p:cNvPr id="1028" name="Picture 4" descr="\\.psf\Home\Desktop\150dpi More statements\MorePhrases-03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09442" y="3499254"/>
            <a:ext cx="1322723" cy="493735"/>
          </a:xfrm>
          <a:prstGeom prst="rect">
            <a:avLst/>
          </a:prstGeom>
          <a:noFill/>
        </p:spPr>
      </p:pic>
      <p:pic>
        <p:nvPicPr>
          <p:cNvPr id="1029" name="Picture 5" descr="\\.psf\Home\Desktop\150dpi More statements\MorePhrases-04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609442" y="4104761"/>
            <a:ext cx="1341009" cy="493735"/>
          </a:xfrm>
          <a:prstGeom prst="rect">
            <a:avLst/>
          </a:prstGeom>
          <a:noFill/>
        </p:spPr>
      </p:pic>
      <p:pic>
        <p:nvPicPr>
          <p:cNvPr id="1030" name="Picture 6" descr="\\.psf\Home\Desktop\150dpi More statements\MorePhrases-05.pn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6044859" y="3499254"/>
            <a:ext cx="1609211" cy="493735"/>
          </a:xfrm>
          <a:prstGeom prst="rect">
            <a:avLst/>
          </a:prstGeom>
          <a:noFill/>
        </p:spPr>
      </p:pic>
      <p:pic>
        <p:nvPicPr>
          <p:cNvPr id="1031" name="Picture 7" descr="\\.psf\Home\Desktop\150dpi More statements\MorePhrases-06.png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3377911" y="4710269"/>
            <a:ext cx="1840840" cy="493735"/>
          </a:xfrm>
          <a:prstGeom prst="rect">
            <a:avLst/>
          </a:prstGeom>
          <a:noFill/>
        </p:spPr>
      </p:pic>
      <p:pic>
        <p:nvPicPr>
          <p:cNvPr id="1032" name="Picture 8" descr="\\.psf\Home\Desktop\150dpi More statements\MorePhrases-07.png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377913" y="5921282"/>
            <a:ext cx="2206569" cy="493735"/>
          </a:xfrm>
          <a:prstGeom prst="rect">
            <a:avLst/>
          </a:prstGeom>
          <a:noFill/>
        </p:spPr>
      </p:pic>
      <p:pic>
        <p:nvPicPr>
          <p:cNvPr id="1033" name="Picture 9" descr="\\.psf\Home\Desktop\150dpi More statements\MorePhrases-08.png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3377913" y="3499254"/>
            <a:ext cx="1737217" cy="493735"/>
          </a:xfrm>
          <a:prstGeom prst="rect">
            <a:avLst/>
          </a:prstGeom>
          <a:noFill/>
        </p:spPr>
      </p:pic>
      <p:pic>
        <p:nvPicPr>
          <p:cNvPr id="1034" name="Picture 10" descr="\\.psf\Home\Desktop\150dpi More statements\MorePhrases-09.png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6044859" y="4104761"/>
            <a:ext cx="1712835" cy="493735"/>
          </a:xfrm>
          <a:prstGeom prst="rect">
            <a:avLst/>
          </a:prstGeom>
          <a:noFill/>
        </p:spPr>
      </p:pic>
      <p:pic>
        <p:nvPicPr>
          <p:cNvPr id="1035" name="Picture 11" descr="\\.psf\Home\Desktop\150dpi More statements\MorePhrases-10.png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6036316" y="5921282"/>
            <a:ext cx="2486963" cy="493735"/>
          </a:xfrm>
          <a:prstGeom prst="rect">
            <a:avLst/>
          </a:prstGeom>
          <a:noFill/>
        </p:spPr>
      </p:pic>
      <p:pic>
        <p:nvPicPr>
          <p:cNvPr id="1036" name="Picture 12" descr="\\.psf\Home\Desktop\150dpi More statements\MorePhrases-11.png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33823" y="1682733"/>
            <a:ext cx="1981035" cy="493735"/>
          </a:xfrm>
          <a:prstGeom prst="rect">
            <a:avLst/>
          </a:prstGeom>
          <a:noFill/>
        </p:spPr>
      </p:pic>
      <p:pic>
        <p:nvPicPr>
          <p:cNvPr id="1037" name="Picture 13" descr="\\.psf\Home\Desktop\150dpi More statements\MorePhrases-12.pn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09440" y="2882164"/>
            <a:ext cx="2334575" cy="493735"/>
          </a:xfrm>
          <a:prstGeom prst="rect">
            <a:avLst/>
          </a:prstGeom>
          <a:noFill/>
        </p:spPr>
      </p:pic>
      <p:pic>
        <p:nvPicPr>
          <p:cNvPr id="1038" name="Picture 14" descr="\\.psf\Home\Desktop\150dpi More statements\MorePhrases-13.pn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3377911" y="466824"/>
            <a:ext cx="2072469" cy="493735"/>
          </a:xfrm>
          <a:prstGeom prst="rect">
            <a:avLst/>
          </a:prstGeom>
          <a:noFill/>
        </p:spPr>
      </p:pic>
      <p:pic>
        <p:nvPicPr>
          <p:cNvPr id="1039" name="Picture 15" descr="\\.psf\Home\Desktop\150dpi More statements\MorePhrases-14.png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609442" y="1065642"/>
            <a:ext cx="2005418" cy="493735"/>
          </a:xfrm>
          <a:prstGeom prst="rect">
            <a:avLst/>
          </a:prstGeom>
          <a:noFill/>
        </p:spPr>
      </p:pic>
      <p:pic>
        <p:nvPicPr>
          <p:cNvPr id="1040" name="Picture 16" descr="\\.psf\Home\Desktop\150dpi More statements\MorePhrases-15.png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6036312" y="466824"/>
            <a:ext cx="1956654" cy="493735"/>
          </a:xfrm>
          <a:prstGeom prst="rect">
            <a:avLst/>
          </a:prstGeom>
          <a:noFill/>
        </p:spPr>
      </p:pic>
      <p:pic>
        <p:nvPicPr>
          <p:cNvPr id="1041" name="Picture 17" descr="\\.psf\Home\Desktop\150dpi More statements\MorePhrases-16.png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3390102" y="1065642"/>
            <a:ext cx="2182188" cy="493735"/>
          </a:xfrm>
          <a:prstGeom prst="rect">
            <a:avLst/>
          </a:prstGeom>
          <a:noFill/>
        </p:spPr>
      </p:pic>
      <p:pic>
        <p:nvPicPr>
          <p:cNvPr id="1042" name="Picture 18" descr="\\.psf\Home\Desktop\150dpi More statements\MorePhrases-17.png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6044857" y="1065642"/>
            <a:ext cx="2029800" cy="493735"/>
          </a:xfrm>
          <a:prstGeom prst="rect">
            <a:avLst/>
          </a:prstGeom>
          <a:noFill/>
        </p:spPr>
      </p:pic>
      <p:pic>
        <p:nvPicPr>
          <p:cNvPr id="1043" name="Picture 19" descr="\\.psf\Home\Desktop\150dpi More statements\MorePhrases-18.png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3377912" y="2882164"/>
            <a:ext cx="2377244" cy="493735"/>
          </a:xfrm>
          <a:prstGeom prst="rect">
            <a:avLst/>
          </a:prstGeom>
          <a:noFill/>
        </p:spPr>
      </p:pic>
      <p:pic>
        <p:nvPicPr>
          <p:cNvPr id="1044" name="Picture 20" descr="\\.psf\Home\Desktop\150dpi More statements\MorePhrases-19.png"/>
          <p:cNvPicPr>
            <a:picLocks noChangeAspect="1" noChangeArrowheads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3390104" y="1671150"/>
            <a:ext cx="2285811" cy="493735"/>
          </a:xfrm>
          <a:prstGeom prst="rect">
            <a:avLst/>
          </a:prstGeom>
          <a:noFill/>
        </p:spPr>
      </p:pic>
      <p:pic>
        <p:nvPicPr>
          <p:cNvPr id="1045" name="Picture 21" descr="\\.psf\Home\Desktop\150dpi More statements\MorePhrases-20.png"/>
          <p:cNvPicPr>
            <a:picLocks noChangeAspect="1" noChangeArrowheads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609440" y="2276657"/>
            <a:ext cx="2133424" cy="493735"/>
          </a:xfrm>
          <a:prstGeom prst="rect">
            <a:avLst/>
          </a:prstGeom>
          <a:noFill/>
        </p:spPr>
      </p:pic>
      <p:pic>
        <p:nvPicPr>
          <p:cNvPr id="1066" name="Picture 42" descr="\\.psf\Home\Desktop\150dpi More statements\MorePhrases-41.png"/>
          <p:cNvPicPr>
            <a:picLocks noChangeAspect="1" noChangeArrowheads="1"/>
          </p:cNvPicPr>
          <p:nvPr userDrawn="1"/>
        </p:nvPicPr>
        <p:blipFill>
          <a:blip r:embed="rId22"/>
          <a:srcRect/>
          <a:stretch>
            <a:fillRect/>
          </a:stretch>
        </p:blipFill>
        <p:spPr bwMode="auto">
          <a:xfrm>
            <a:off x="6044857" y="1682733"/>
            <a:ext cx="2133424" cy="493735"/>
          </a:xfrm>
          <a:prstGeom prst="rect">
            <a:avLst/>
          </a:prstGeom>
          <a:noFill/>
        </p:spPr>
      </p:pic>
      <p:pic>
        <p:nvPicPr>
          <p:cNvPr id="1068" name="Picture 44" descr="\\.psf\Home\Desktop\150dpi More statements\MorePhrases-43.png"/>
          <p:cNvPicPr>
            <a:picLocks noChangeAspect="1" noChangeArrowheads="1"/>
          </p:cNvPicPr>
          <p:nvPr userDrawn="1"/>
        </p:nvPicPr>
        <p:blipFill>
          <a:blip r:embed="rId23"/>
          <a:srcRect/>
          <a:stretch>
            <a:fillRect/>
          </a:stretch>
        </p:blipFill>
        <p:spPr bwMode="auto">
          <a:xfrm>
            <a:off x="609441" y="5921282"/>
            <a:ext cx="2072469" cy="493735"/>
          </a:xfrm>
          <a:prstGeom prst="rect">
            <a:avLst/>
          </a:prstGeom>
          <a:noFill/>
        </p:spPr>
      </p:pic>
      <p:pic>
        <p:nvPicPr>
          <p:cNvPr id="1071" name="Picture 47" descr="\\.psf\Home\Desktop\150dpi More statements\MorePhrases-46.png"/>
          <p:cNvPicPr>
            <a:picLocks noChangeAspect="1" noChangeArrowheads="1"/>
          </p:cNvPicPr>
          <p:nvPr userDrawn="1"/>
        </p:nvPicPr>
        <p:blipFill>
          <a:blip r:embed="rId24"/>
          <a:srcRect/>
          <a:stretch>
            <a:fillRect/>
          </a:stretch>
        </p:blipFill>
        <p:spPr bwMode="auto">
          <a:xfrm>
            <a:off x="6036315" y="2882164"/>
            <a:ext cx="2742973" cy="493735"/>
          </a:xfrm>
          <a:prstGeom prst="rect">
            <a:avLst/>
          </a:prstGeom>
          <a:noFill/>
        </p:spPr>
      </p:pic>
      <p:pic>
        <p:nvPicPr>
          <p:cNvPr id="1072" name="Picture 48" descr="\\.psf\Home\Desktop\150dpi More statements\MorePhrases-47.png"/>
          <p:cNvPicPr>
            <a:picLocks noChangeAspect="1" noChangeArrowheads="1"/>
          </p:cNvPicPr>
          <p:nvPr userDrawn="1"/>
        </p:nvPicPr>
        <p:blipFill>
          <a:blip r:embed="rId25"/>
          <a:srcRect/>
          <a:stretch>
            <a:fillRect/>
          </a:stretch>
        </p:blipFill>
        <p:spPr bwMode="auto">
          <a:xfrm>
            <a:off x="3377913" y="5315775"/>
            <a:ext cx="1889604" cy="493735"/>
          </a:xfrm>
          <a:prstGeom prst="rect">
            <a:avLst/>
          </a:prstGeom>
          <a:noFill/>
        </p:spPr>
      </p:pic>
      <p:pic>
        <p:nvPicPr>
          <p:cNvPr id="1074" name="Picture 50" descr="\\.psf\Home\Desktop\150dpi More statements\MorePhrases-49.png"/>
          <p:cNvPicPr>
            <a:picLocks noChangeAspect="1" noChangeArrowheads="1"/>
          </p:cNvPicPr>
          <p:nvPr userDrawn="1"/>
        </p:nvPicPr>
        <p:blipFill>
          <a:blip r:embed="rId26"/>
          <a:srcRect/>
          <a:stretch>
            <a:fillRect/>
          </a:stretch>
        </p:blipFill>
        <p:spPr bwMode="auto">
          <a:xfrm>
            <a:off x="609442" y="5315775"/>
            <a:ext cx="2029800" cy="493735"/>
          </a:xfrm>
          <a:prstGeom prst="rect">
            <a:avLst/>
          </a:prstGeom>
          <a:noFill/>
        </p:spPr>
      </p:pic>
      <p:pic>
        <p:nvPicPr>
          <p:cNvPr id="1075" name="Picture 51" descr="\\.psf\Home\Desktop\150dpi More statements\MorePhrases-50.png"/>
          <p:cNvPicPr>
            <a:picLocks noChangeAspect="1" noChangeArrowheads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3390104" y="2276657"/>
            <a:ext cx="2298001" cy="493735"/>
          </a:xfrm>
          <a:prstGeom prst="rect">
            <a:avLst/>
          </a:prstGeom>
          <a:noFill/>
        </p:spPr>
      </p:pic>
      <p:pic>
        <p:nvPicPr>
          <p:cNvPr id="1076" name="Picture 52" descr="\\.psf\Home\Desktop\150dpi More statements\MorePhrases-51.png"/>
          <p:cNvPicPr>
            <a:picLocks noChangeAspect="1" noChangeArrowheads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6036314" y="4710268"/>
            <a:ext cx="1889604" cy="493735"/>
          </a:xfrm>
          <a:prstGeom prst="rect">
            <a:avLst/>
          </a:prstGeom>
          <a:noFill/>
        </p:spPr>
      </p:pic>
      <p:pic>
        <p:nvPicPr>
          <p:cNvPr id="1077" name="Picture 53" descr="\\.psf\Home\Desktop\150dpi More statements\MorePhrases-52.png"/>
          <p:cNvPicPr>
            <a:picLocks noChangeAspect="1" noChangeArrowheads="1"/>
          </p:cNvPicPr>
          <p:nvPr userDrawn="1"/>
        </p:nvPicPr>
        <p:blipFill>
          <a:blip r:embed="rId29"/>
          <a:srcRect/>
          <a:stretch>
            <a:fillRect/>
          </a:stretch>
        </p:blipFill>
        <p:spPr bwMode="auto">
          <a:xfrm>
            <a:off x="6044859" y="2288240"/>
            <a:ext cx="2505249" cy="493735"/>
          </a:xfrm>
          <a:prstGeom prst="rect">
            <a:avLst/>
          </a:prstGeom>
          <a:noFill/>
        </p:spPr>
      </p:pic>
      <p:pic>
        <p:nvPicPr>
          <p:cNvPr id="1082" name="Picture 58" descr="\\.psf\Home\Desktop\150dpi More statements\MorePhrases-57.png"/>
          <p:cNvPicPr>
            <a:picLocks noChangeAspect="1" noChangeArrowheads="1"/>
          </p:cNvPicPr>
          <p:nvPr userDrawn="1"/>
        </p:nvPicPr>
        <p:blipFill>
          <a:blip r:embed="rId30"/>
          <a:srcRect/>
          <a:stretch>
            <a:fillRect/>
          </a:stretch>
        </p:blipFill>
        <p:spPr bwMode="auto">
          <a:xfrm>
            <a:off x="609440" y="4710268"/>
            <a:ext cx="1688454" cy="493735"/>
          </a:xfrm>
          <a:prstGeom prst="rect">
            <a:avLst/>
          </a:prstGeom>
          <a:noFill/>
        </p:spPr>
      </p:pic>
      <p:pic>
        <p:nvPicPr>
          <p:cNvPr id="1083" name="Picture 59" descr="\\.psf\Home\Desktop\150dpi More statements\MorePhrases-58.png"/>
          <p:cNvPicPr>
            <a:picLocks noChangeAspect="1" noChangeArrowheads="1"/>
          </p:cNvPicPr>
          <p:nvPr userDrawn="1"/>
        </p:nvPicPr>
        <p:blipFill>
          <a:blip r:embed="rId31"/>
          <a:srcRect/>
          <a:stretch>
            <a:fillRect/>
          </a:stretch>
        </p:blipFill>
        <p:spPr bwMode="auto">
          <a:xfrm>
            <a:off x="609442" y="466824"/>
            <a:ext cx="1895699" cy="493735"/>
          </a:xfrm>
          <a:prstGeom prst="rect">
            <a:avLst/>
          </a:prstGeom>
          <a:noFill/>
        </p:spPr>
      </p:pic>
      <p:sp>
        <p:nvSpPr>
          <p:cNvPr id="65" name="TextBox 64"/>
          <p:cNvSpPr txBox="1"/>
          <p:nvPr userDrawn="1"/>
        </p:nvSpPr>
        <p:spPr>
          <a:xfrm>
            <a:off x="8898295" y="381777"/>
            <a:ext cx="315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A30047"/>
                </a:solidFill>
              </a:rPr>
              <a:t>“MORE LOCKUPS”</a:t>
            </a:r>
            <a:endParaRPr lang="en-US" b="1" dirty="0">
              <a:solidFill>
                <a:srgbClr val="A30047"/>
              </a:solidFill>
            </a:endParaRPr>
          </a:p>
        </p:txBody>
      </p:sp>
      <p:sp>
        <p:nvSpPr>
          <p:cNvPr id="66" name="TextBox 65"/>
          <p:cNvSpPr txBox="1"/>
          <p:nvPr userDrawn="1"/>
        </p:nvSpPr>
        <p:spPr>
          <a:xfrm>
            <a:off x="9033206" y="1111687"/>
            <a:ext cx="2679645" cy="228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1800" b="1" dirty="0" smtClean="0"/>
              <a:t>To</a:t>
            </a:r>
            <a:r>
              <a:rPr lang="en-US" sz="1800" b="1" baseline="0" dirty="0" smtClean="0"/>
              <a:t> access on PC:</a:t>
            </a:r>
          </a:p>
          <a:p>
            <a:pPr marL="225425" indent="-225425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400" baseline="0" dirty="0" smtClean="0"/>
              <a:t>click </a:t>
            </a:r>
            <a:r>
              <a:rPr lang="en-US" sz="1400" b="1" baseline="0" dirty="0" smtClean="0">
                <a:solidFill>
                  <a:srgbClr val="A30047"/>
                </a:solidFill>
              </a:rPr>
              <a:t>view</a:t>
            </a:r>
            <a:r>
              <a:rPr lang="en-US" sz="1400" baseline="0" dirty="0" smtClean="0"/>
              <a:t> &gt; </a:t>
            </a:r>
            <a:r>
              <a:rPr lang="en-US" sz="1400" b="1" baseline="0" dirty="0" smtClean="0">
                <a:solidFill>
                  <a:srgbClr val="A30047"/>
                </a:solidFill>
              </a:rPr>
              <a:t>slide master</a:t>
            </a:r>
          </a:p>
          <a:p>
            <a:pPr marL="225425" indent="-225425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400" baseline="0" dirty="0" smtClean="0"/>
              <a:t>click on the desired “more lockup” and copy (CTRL+C)</a:t>
            </a:r>
          </a:p>
          <a:p>
            <a:pPr marL="225425" indent="-225425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400" baseline="0" dirty="0" smtClean="0"/>
              <a:t>exit out of the slide master view by clicking </a:t>
            </a:r>
            <a:r>
              <a:rPr lang="en-US" sz="1400" b="1" baseline="0" dirty="0" smtClean="0">
                <a:solidFill>
                  <a:srgbClr val="A30047"/>
                </a:solidFill>
              </a:rPr>
              <a:t>view</a:t>
            </a:r>
            <a:r>
              <a:rPr lang="en-US" sz="1400" baseline="0" dirty="0" smtClean="0"/>
              <a:t> &gt;</a:t>
            </a:r>
            <a:r>
              <a:rPr lang="en-US" sz="1400" b="1" baseline="0" dirty="0" smtClean="0">
                <a:solidFill>
                  <a:srgbClr val="A30047"/>
                </a:solidFill>
              </a:rPr>
              <a:t> normal</a:t>
            </a:r>
          </a:p>
          <a:p>
            <a:pPr marL="225425" indent="-225425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400" b="0" baseline="0" dirty="0" smtClean="0">
                <a:solidFill>
                  <a:schemeClr val="tx1"/>
                </a:solidFill>
              </a:rPr>
              <a:t>navigate to desired slide and paste in “more lockup” (CTRL+V)</a:t>
            </a:r>
          </a:p>
        </p:txBody>
      </p:sp>
      <p:sp>
        <p:nvSpPr>
          <p:cNvPr id="68" name="TextBox 67"/>
          <p:cNvSpPr txBox="1"/>
          <p:nvPr userDrawn="1"/>
        </p:nvSpPr>
        <p:spPr>
          <a:xfrm>
            <a:off x="9033206" y="3575341"/>
            <a:ext cx="2679645" cy="2466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1800" b="1" dirty="0" smtClean="0"/>
              <a:t>To</a:t>
            </a:r>
            <a:r>
              <a:rPr lang="en-US" sz="1800" b="1" baseline="0" dirty="0" smtClean="0"/>
              <a:t> access on Mac</a:t>
            </a:r>
            <a:r>
              <a:rPr lang="en-US" sz="1800" baseline="0" dirty="0" smtClean="0"/>
              <a:t>:</a:t>
            </a:r>
          </a:p>
          <a:p>
            <a:pPr marL="225425" indent="-225425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400" baseline="0" dirty="0" smtClean="0"/>
              <a:t>click </a:t>
            </a:r>
            <a:r>
              <a:rPr lang="en-US" sz="1400" b="1" baseline="0" dirty="0" smtClean="0">
                <a:solidFill>
                  <a:srgbClr val="A30047"/>
                </a:solidFill>
              </a:rPr>
              <a:t>view</a:t>
            </a:r>
            <a:r>
              <a:rPr lang="en-US" sz="1400" baseline="0" dirty="0" smtClean="0"/>
              <a:t> &gt;</a:t>
            </a:r>
            <a:r>
              <a:rPr lang="en-US" sz="1400" b="1" baseline="0" dirty="0" smtClean="0">
                <a:solidFill>
                  <a:srgbClr val="A30047"/>
                </a:solidFill>
              </a:rPr>
              <a:t> master </a:t>
            </a:r>
            <a:r>
              <a:rPr lang="en-US" sz="1400" baseline="0" dirty="0" smtClean="0"/>
              <a:t>&gt; </a:t>
            </a:r>
            <a:br>
              <a:rPr lang="en-US" sz="1400" baseline="0" dirty="0" smtClean="0"/>
            </a:br>
            <a:r>
              <a:rPr lang="en-US" sz="1400" b="1" baseline="0" dirty="0" smtClean="0">
                <a:solidFill>
                  <a:srgbClr val="A30047"/>
                </a:solidFill>
              </a:rPr>
              <a:t>slide master</a:t>
            </a:r>
          </a:p>
          <a:p>
            <a:pPr marL="225425" marR="0" indent="-225425" algn="l" defTabSz="457200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400" baseline="0" dirty="0" smtClean="0"/>
              <a:t>click on the desired “more lockup” and copy (CMD+C)</a:t>
            </a:r>
          </a:p>
          <a:p>
            <a:pPr marL="225425" indent="-225425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400" baseline="0" dirty="0" smtClean="0"/>
              <a:t>exit out of the slide master view by clicking </a:t>
            </a:r>
            <a:r>
              <a:rPr lang="en-US" sz="1400" b="1" baseline="0" dirty="0" smtClean="0">
                <a:solidFill>
                  <a:srgbClr val="A30047"/>
                </a:solidFill>
              </a:rPr>
              <a:t>view</a:t>
            </a:r>
            <a:r>
              <a:rPr lang="en-US" sz="1400" baseline="0" dirty="0" smtClean="0"/>
              <a:t> &gt;</a:t>
            </a:r>
            <a:r>
              <a:rPr lang="en-US" sz="1400" b="1" baseline="0" dirty="0" smtClean="0">
                <a:solidFill>
                  <a:srgbClr val="A30047"/>
                </a:solidFill>
              </a:rPr>
              <a:t> normal</a:t>
            </a:r>
          </a:p>
          <a:p>
            <a:pPr marL="225425" indent="-225425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1400" b="0" baseline="0" dirty="0" smtClean="0">
                <a:solidFill>
                  <a:schemeClr val="tx1"/>
                </a:solidFill>
              </a:rPr>
              <a:t>navigate to desired slide and paste in “more lockup” (CMD+V)</a:t>
            </a:r>
          </a:p>
        </p:txBody>
      </p:sp>
    </p:spTree>
    <p:extLst>
      <p:ext uri="{BB962C8B-B14F-4D97-AF65-F5344CB8AC3E}">
        <p14:creationId xmlns:p14="http://schemas.microsoft.com/office/powerpoint/2010/main" val="1031160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Title Slide">
    <p:bg>
      <p:bgPr>
        <a:solidFill>
          <a:srgbClr val="A300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 userDrawn="1"/>
        </p:nvGrpSpPr>
        <p:grpSpPr>
          <a:xfrm>
            <a:off x="0" y="3694372"/>
            <a:ext cx="12188825" cy="2589394"/>
            <a:chOff x="0" y="3348025"/>
            <a:chExt cx="12188825" cy="2589394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3348025"/>
              <a:ext cx="12188825" cy="2065257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5220868"/>
              <a:ext cx="12188825" cy="716551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0" y="3861936"/>
            <a:ext cx="10360501" cy="1667599"/>
          </a:xfrm>
        </p:spPr>
        <p:txBody>
          <a:bodyPr anchor="b" anchorCtr="0"/>
          <a:lstStyle>
            <a:lvl1pPr algn="l">
              <a:defRPr sz="6600" b="1" cap="all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0" y="5850210"/>
            <a:ext cx="10360501" cy="433556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0" name="Picture 9" descr="isaca_logos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8124" y="706807"/>
            <a:ext cx="2614192" cy="94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56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440" y="6330697"/>
            <a:ext cx="126354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rgbClr val="363636"/>
                </a:solidFill>
              </a:defRPr>
            </a:lvl1pPr>
          </a:lstStyle>
          <a:p>
            <a:fld id="{55E19473-0B24-3C41-AC51-30A6A76D1FE3}" type="slidenum">
              <a:rPr lang="en-US" smtClean="0"/>
              <a:pPr/>
              <a:t>‹#›</a:t>
            </a:fld>
            <a:r>
              <a:rPr lang="en-US" dirty="0" smtClean="0"/>
              <a:t>   |   </a:t>
            </a:r>
            <a:fld id="{3B6F3717-44C5-E14A-8B16-C6B5DDFF89B2}" type="datetimeFigureOut">
              <a:rPr lang="en-US" smtClean="0"/>
              <a:pPr/>
              <a:t>6/23/2015</a:t>
            </a:fld>
            <a:endParaRPr lang="en-US" dirty="0"/>
          </a:p>
        </p:txBody>
      </p:sp>
      <p:pic>
        <p:nvPicPr>
          <p:cNvPr id="9" name="Picture 8" descr="isaca_logos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591" y="6126164"/>
            <a:ext cx="1419860" cy="51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362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Header +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514350" indent="-514350">
              <a:buFont typeface="+mj-lt"/>
              <a:buAutoNum type="arabicPeriod"/>
              <a:defRPr sz="3200" b="1"/>
            </a:lvl1pPr>
            <a:lvl2pPr marL="461963" indent="0">
              <a:spcBef>
                <a:spcPts val="300"/>
              </a:spcBef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440" y="6330697"/>
            <a:ext cx="126354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rgbClr val="363636"/>
                </a:solidFill>
              </a:defRPr>
            </a:lvl1pPr>
          </a:lstStyle>
          <a:p>
            <a:fld id="{55E19473-0B24-3C41-AC51-30A6A76D1FE3}" type="slidenum">
              <a:rPr lang="en-US" smtClean="0"/>
              <a:pPr/>
              <a:t>‹#›</a:t>
            </a:fld>
            <a:r>
              <a:rPr lang="en-US" dirty="0" smtClean="0"/>
              <a:t>   |   </a:t>
            </a:r>
            <a:fld id="{3B6F3717-44C5-E14A-8B16-C6B5DDFF89B2}" type="datetimeFigureOut">
              <a:rPr lang="en-US" smtClean="0"/>
              <a:pPr/>
              <a:t>6/23/2015</a:t>
            </a:fld>
            <a:endParaRPr lang="en-US" dirty="0"/>
          </a:p>
        </p:txBody>
      </p:sp>
      <p:pic>
        <p:nvPicPr>
          <p:cNvPr id="9" name="Picture 8" descr="isaca_logos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591" y="6126164"/>
            <a:ext cx="1419860" cy="51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339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2 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2" y="1600203"/>
            <a:ext cx="5227596" cy="452596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440" y="6330697"/>
            <a:ext cx="126354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rgbClr val="363636"/>
                </a:solidFill>
              </a:defRPr>
            </a:lvl1pPr>
          </a:lstStyle>
          <a:p>
            <a:fld id="{55E19473-0B24-3C41-AC51-30A6A76D1FE3}" type="slidenum">
              <a:rPr lang="en-US" smtClean="0"/>
              <a:pPr/>
              <a:t>‹#›</a:t>
            </a:fld>
            <a:r>
              <a:rPr lang="en-US" dirty="0" smtClean="0"/>
              <a:t>   |   </a:t>
            </a:r>
            <a:fld id="{3B6F3717-44C5-E14A-8B16-C6B5DDFF89B2}" type="datetimeFigureOut">
              <a:rPr lang="en-US" smtClean="0"/>
              <a:pPr/>
              <a:t>6/23/2015</a:t>
            </a:fld>
            <a:endParaRPr lang="en-US" dirty="0"/>
          </a:p>
        </p:txBody>
      </p:sp>
      <p:pic>
        <p:nvPicPr>
          <p:cNvPr id="9" name="Picture 8" descr="isaca_logos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591" y="6126164"/>
            <a:ext cx="1419860" cy="511543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6351788" y="1600203"/>
            <a:ext cx="5227596" cy="452596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84723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3 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3" y="1600203"/>
            <a:ext cx="3367440" cy="452596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440" y="6330697"/>
            <a:ext cx="126354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rgbClr val="363636"/>
                </a:solidFill>
              </a:defRPr>
            </a:lvl1pPr>
          </a:lstStyle>
          <a:p>
            <a:fld id="{55E19473-0B24-3C41-AC51-30A6A76D1FE3}" type="slidenum">
              <a:rPr lang="en-US" smtClean="0"/>
              <a:pPr/>
              <a:t>‹#›</a:t>
            </a:fld>
            <a:r>
              <a:rPr lang="en-US" dirty="0" smtClean="0"/>
              <a:t>   |   </a:t>
            </a:r>
            <a:fld id="{3B6F3717-44C5-E14A-8B16-C6B5DDFF89B2}" type="datetimeFigureOut">
              <a:rPr lang="en-US" smtClean="0"/>
              <a:pPr/>
              <a:t>6/23/2015</a:t>
            </a:fld>
            <a:endParaRPr lang="en-US" dirty="0"/>
          </a:p>
        </p:txBody>
      </p:sp>
      <p:pic>
        <p:nvPicPr>
          <p:cNvPr id="9" name="Picture 8" descr="isaca_logos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591" y="6126164"/>
            <a:ext cx="1419860" cy="511543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0"/>
          </p:nvPr>
        </p:nvSpPr>
        <p:spPr>
          <a:xfrm>
            <a:off x="4410694" y="1600203"/>
            <a:ext cx="3367440" cy="452596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1"/>
          </p:nvPr>
        </p:nvSpPr>
        <p:spPr>
          <a:xfrm>
            <a:off x="8211944" y="1600203"/>
            <a:ext cx="3367440" cy="452596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05960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terstiti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896"/>
            <a:ext cx="12188824" cy="6856214"/>
          </a:xfrm>
          <a:prstGeom prst="rect">
            <a:avLst/>
          </a:prstGeom>
        </p:spPr>
      </p:pic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440" y="6330697"/>
            <a:ext cx="210836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rgbClr val="363636"/>
                </a:solidFill>
              </a:defRPr>
            </a:lvl1pPr>
          </a:lstStyle>
          <a:p>
            <a:fld id="{55E19473-0B24-3C41-AC51-30A6A76D1FE3}" type="slidenum">
              <a:rPr lang="en-US" smtClean="0"/>
              <a:pPr/>
              <a:t>‹#›</a:t>
            </a:fld>
            <a:r>
              <a:rPr lang="en-US" smtClean="0"/>
              <a:t>   |   </a:t>
            </a:r>
            <a:fld id="{3B6F3717-44C5-E14A-8B16-C6B5DDFF89B2}" type="datetimeFigureOut">
              <a:rPr lang="en-US" smtClean="0"/>
              <a:pPr/>
              <a:t>6/23/2015</a:t>
            </a:fld>
            <a:endParaRPr lang="en-US" dirty="0"/>
          </a:p>
        </p:txBody>
      </p:sp>
      <p:pic>
        <p:nvPicPr>
          <p:cNvPr id="13" name="Picture 12" descr="isaca_logos-0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591" y="6126164"/>
            <a:ext cx="1419860" cy="511543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07976" y="286439"/>
            <a:ext cx="5486400" cy="3120854"/>
          </a:xfrm>
          <a:solidFill>
            <a:srgbClr val="A30047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92608" tIns="292608" rIns="274320" bIns="822960" rtlCol="0" anchor="t" anchorCtr="0">
            <a:spAutoFit/>
          </a:bodyPr>
          <a:lstStyle>
            <a:lvl1pPr marL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b="1" kern="1200" cap="all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512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nterstiti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894"/>
            <a:ext cx="12188824" cy="6856213"/>
          </a:xfrm>
          <a:prstGeom prst="rect">
            <a:avLst/>
          </a:prstGeom>
        </p:spPr>
      </p:pic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440" y="6330697"/>
            <a:ext cx="210836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rgbClr val="363636"/>
                </a:solidFill>
              </a:defRPr>
            </a:lvl1pPr>
          </a:lstStyle>
          <a:p>
            <a:fld id="{55E19473-0B24-3C41-AC51-30A6A76D1FE3}" type="slidenum">
              <a:rPr lang="en-US" smtClean="0"/>
              <a:pPr/>
              <a:t>‹#›</a:t>
            </a:fld>
            <a:r>
              <a:rPr lang="en-US" smtClean="0"/>
              <a:t>   |   </a:t>
            </a:r>
            <a:fld id="{3B6F3717-44C5-E14A-8B16-C6B5DDFF89B2}" type="datetimeFigureOut">
              <a:rPr lang="en-US" smtClean="0"/>
              <a:pPr/>
              <a:t>6/23/2015</a:t>
            </a:fld>
            <a:endParaRPr lang="en-US" dirty="0"/>
          </a:p>
        </p:txBody>
      </p:sp>
      <p:pic>
        <p:nvPicPr>
          <p:cNvPr id="13" name="Picture 12" descr="isaca_logos-0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591" y="6126164"/>
            <a:ext cx="1419860" cy="511543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07976" y="286439"/>
            <a:ext cx="5486400" cy="3120854"/>
          </a:xfrm>
          <a:solidFill>
            <a:srgbClr val="A30047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92608" tIns="292608" rIns="274320" bIns="822960" rtlCol="0" anchor="t" anchorCtr="0">
            <a:spAutoFit/>
          </a:bodyPr>
          <a:lstStyle>
            <a:lvl1pPr marL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b="1" kern="1200" cap="all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512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nterstiti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894"/>
            <a:ext cx="12188823" cy="6856213"/>
          </a:xfrm>
          <a:prstGeom prst="rect">
            <a:avLst/>
          </a:prstGeom>
        </p:spPr>
      </p:pic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440" y="6330697"/>
            <a:ext cx="210836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rgbClr val="363636"/>
                </a:solidFill>
              </a:defRPr>
            </a:lvl1pPr>
          </a:lstStyle>
          <a:p>
            <a:fld id="{55E19473-0B24-3C41-AC51-30A6A76D1FE3}" type="slidenum">
              <a:rPr lang="en-US" smtClean="0"/>
              <a:pPr/>
              <a:t>‹#›</a:t>
            </a:fld>
            <a:r>
              <a:rPr lang="en-US" smtClean="0"/>
              <a:t>   |   </a:t>
            </a:r>
            <a:fld id="{3B6F3717-44C5-E14A-8B16-C6B5DDFF89B2}" type="datetimeFigureOut">
              <a:rPr lang="en-US" smtClean="0"/>
              <a:pPr/>
              <a:t>6/23/2015</a:t>
            </a:fld>
            <a:endParaRPr lang="en-US" dirty="0"/>
          </a:p>
        </p:txBody>
      </p:sp>
      <p:pic>
        <p:nvPicPr>
          <p:cNvPr id="13" name="Picture 12" descr="isaca_logos-0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591" y="6126164"/>
            <a:ext cx="1419860" cy="511543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07976" y="286439"/>
            <a:ext cx="5486400" cy="3120854"/>
          </a:xfrm>
          <a:solidFill>
            <a:srgbClr val="A30047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92608" tIns="292608" rIns="274320" bIns="822960" rtlCol="0" anchor="t" anchorCtr="0">
            <a:spAutoFit/>
          </a:bodyPr>
          <a:lstStyle>
            <a:lvl1pPr marL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b="1" kern="1200" cap="all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51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482600"/>
            <a:ext cx="10969943" cy="7112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2" y="1600203"/>
            <a:ext cx="9140984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440" y="6330697"/>
            <a:ext cx="126354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rgbClr val="363636"/>
                </a:solidFill>
              </a:defRPr>
            </a:lvl1pPr>
          </a:lstStyle>
          <a:p>
            <a:fld id="{55E19473-0B24-3C41-AC51-30A6A76D1FE3}" type="slidenum">
              <a:rPr lang="en-US" smtClean="0"/>
              <a:pPr/>
              <a:t>‹#›</a:t>
            </a:fld>
            <a:r>
              <a:rPr lang="en-US" dirty="0" smtClean="0"/>
              <a:t>   |   </a:t>
            </a:r>
            <a:fld id="{3B6F3717-44C5-E14A-8B16-C6B5DDFF89B2}" type="datetimeFigureOut">
              <a:rPr lang="en-US" smtClean="0"/>
              <a:pPr/>
              <a:t>6/23/2015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04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70" r:id="rId2"/>
    <p:sldLayoutId id="2147483650" r:id="rId3"/>
    <p:sldLayoutId id="2147483662" r:id="rId4"/>
    <p:sldLayoutId id="2147483659" r:id="rId5"/>
    <p:sldLayoutId id="2147483660" r:id="rId6"/>
    <p:sldLayoutId id="2147483666" r:id="rId7"/>
    <p:sldLayoutId id="2147483667" r:id="rId8"/>
    <p:sldLayoutId id="2147483668" r:id="rId9"/>
    <p:sldLayoutId id="2147483669" r:id="rId10"/>
    <p:sldLayoutId id="2147483654" r:id="rId11"/>
    <p:sldLayoutId id="2147483655" r:id="rId12"/>
  </p:sldLayoutIdLst>
  <p:txStyles>
    <p:titleStyle>
      <a:lvl1pPr algn="l" defTabSz="457200" rtl="0" eaLnBrk="1" latinLnBrk="0" hangingPunct="1">
        <a:lnSpc>
          <a:spcPct val="80000"/>
        </a:lnSpc>
        <a:spcBef>
          <a:spcPct val="0"/>
        </a:spcBef>
        <a:buNone/>
        <a:defRPr sz="2400" b="1" kern="1200" cap="all">
          <a:solidFill>
            <a:srgbClr val="A30047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2400"/>
        </a:spcBef>
        <a:buFont typeface="Arial"/>
        <a:buNone/>
        <a:defRPr sz="2000" b="1" kern="1200">
          <a:solidFill>
            <a:srgbClr val="363636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90000"/>
        </a:lnSpc>
        <a:spcBef>
          <a:spcPts val="900"/>
        </a:spcBef>
        <a:buClr>
          <a:srgbClr val="A30047"/>
        </a:buClr>
        <a:buFont typeface="Wingdings" charset="2"/>
        <a:buNone/>
        <a:defRPr sz="1600" kern="1200">
          <a:solidFill>
            <a:srgbClr val="363636"/>
          </a:solidFill>
          <a:latin typeface="+mn-lt"/>
          <a:ea typeface="+mn-ea"/>
          <a:cs typeface="+mn-cs"/>
        </a:defRPr>
      </a:lvl2pPr>
      <a:lvl3pPr marL="119063" indent="-119063" algn="l" defTabSz="457200" rtl="0" eaLnBrk="1" latinLnBrk="0" hangingPunct="1">
        <a:lnSpc>
          <a:spcPct val="90000"/>
        </a:lnSpc>
        <a:spcBef>
          <a:spcPts val="600"/>
        </a:spcBef>
        <a:buClr>
          <a:srgbClr val="A30047"/>
        </a:buClr>
        <a:buFont typeface="Wingdings" charset="2"/>
        <a:buChar char="§"/>
        <a:defRPr sz="1200" kern="1200">
          <a:solidFill>
            <a:srgbClr val="363636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ISACA OVERVIEW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June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3302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ISACA </a:t>
            </a:r>
            <a:r>
              <a:rPr lang="en-US" dirty="0" smtClean="0"/>
              <a:t>Offer: </a:t>
            </a:r>
            <a:r>
              <a:rPr lang="en-US" dirty="0"/>
              <a:t>IT audit/assurance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059" y="1430869"/>
            <a:ext cx="4613276" cy="4613276"/>
          </a:xfrm>
        </p:spPr>
      </p:pic>
      <p:sp>
        <p:nvSpPr>
          <p:cNvPr id="5" name="Rectangle 4"/>
          <p:cNvSpPr/>
          <p:nvPr/>
        </p:nvSpPr>
        <p:spPr>
          <a:xfrm>
            <a:off x="372533" y="1425980"/>
            <a:ext cx="724746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en-US" sz="3200" b="1" dirty="0">
                <a:latin typeface="+mn-lt"/>
              </a:rPr>
              <a:t>Increase engagement with leaders in the field. </a:t>
            </a:r>
            <a:endParaRPr lang="en-US" sz="3200" b="1" dirty="0" smtClean="0">
              <a:latin typeface="+mn-lt"/>
            </a:endParaRPr>
          </a:p>
          <a:p>
            <a:pPr marL="514350" lvl="0" indent="-514350">
              <a:buFont typeface="Arial" panose="020B0604020202020204" pitchFamily="34" charset="0"/>
              <a:buChar char="•"/>
            </a:pPr>
            <a:endParaRPr lang="en-US" sz="3200" b="1" dirty="0">
              <a:latin typeface="+mn-lt"/>
            </a:endParaRP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en-US" sz="3200" b="1" dirty="0">
                <a:latin typeface="+mn-lt"/>
              </a:rPr>
              <a:t>Use data insights to generate new tools for professionals and Audit Committees. </a:t>
            </a:r>
            <a:endParaRPr lang="en-US" sz="3200" b="1" dirty="0" smtClean="0">
              <a:latin typeface="+mn-lt"/>
            </a:endParaRPr>
          </a:p>
          <a:p>
            <a:pPr marL="514350" lvl="0" indent="-514350">
              <a:buFont typeface="Arial" panose="020B0604020202020204" pitchFamily="34" charset="0"/>
              <a:buChar char="•"/>
            </a:pPr>
            <a:endParaRPr lang="en-US" sz="3200" b="1" dirty="0">
              <a:latin typeface="+mn-lt"/>
            </a:endParaRPr>
          </a:p>
          <a:p>
            <a:pPr marL="514350" lvl="0" indent="-514350">
              <a:buFont typeface="Arial" panose="020B0604020202020204" pitchFamily="34" charset="0"/>
              <a:buChar char="•"/>
            </a:pPr>
            <a:r>
              <a:rPr lang="en-US" sz="3200" b="1" dirty="0">
                <a:latin typeface="+mn-lt"/>
              </a:rPr>
              <a:t>Recognize that technology is changing the way auditors plan and execute audits. </a:t>
            </a:r>
          </a:p>
        </p:txBody>
      </p:sp>
    </p:spTree>
    <p:extLst>
      <p:ext uri="{BB962C8B-B14F-4D97-AF65-F5344CB8AC3E}">
        <p14:creationId xmlns:p14="http://schemas.microsoft.com/office/powerpoint/2010/main" val="369562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trends: IT audit/assurance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978" y="1329264"/>
            <a:ext cx="11397795" cy="4525963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Cyber security and privacy are rated as top technology challenges of IT auditors.*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Enterprises face significant IT audit staffing and resource challenges.*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000" dirty="0" smtClean="0"/>
              <a:t>Audit/IG </a:t>
            </a:r>
            <a:r>
              <a:rPr lang="en-US" sz="3000" dirty="0"/>
              <a:t>committees are becoming more engaged in IT audit.*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IT audit risk assessments will need to be conducted more frequently.*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IT audit reporting structures and audit reports will be improved.*</a:t>
            </a:r>
          </a:p>
          <a:p>
            <a:pPr marL="0" indent="0">
              <a:buNone/>
            </a:pPr>
            <a:endParaRPr 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857960" y="6389509"/>
            <a:ext cx="6087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*IT Audit Benchmarking Survey, ISACA and </a:t>
            </a:r>
            <a:r>
              <a:rPr lang="en-US" i="1" dirty="0" err="1" smtClean="0"/>
              <a:t>Protiviti</a:t>
            </a:r>
            <a:r>
              <a:rPr lang="en-US" i="1" dirty="0" smtClean="0"/>
              <a:t>, 2014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19139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Focus area: IT governance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2" y="1600200"/>
            <a:ext cx="6649156" cy="4525963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Increased </a:t>
            </a:r>
            <a:r>
              <a:rPr lang="en-US" dirty="0"/>
              <a:t>use of IT </a:t>
            </a:r>
            <a:r>
              <a:rPr lang="en-US" dirty="0" smtClean="0"/>
              <a:t>has allowed th</a:t>
            </a:r>
            <a:r>
              <a:rPr lang="en-US" dirty="0"/>
              <a:t>e</a:t>
            </a:r>
            <a:r>
              <a:rPr lang="en-US" dirty="0" smtClean="0"/>
              <a:t> opportunity for </a:t>
            </a:r>
            <a:r>
              <a:rPr lang="en-US" dirty="0"/>
              <a:t>enterprises </a:t>
            </a:r>
            <a:r>
              <a:rPr lang="en-US" dirty="0" smtClean="0"/>
              <a:t>to be more efficient – also has shown the large need </a:t>
            </a:r>
            <a:r>
              <a:rPr lang="en-US" dirty="0"/>
              <a:t>for IT governance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52606228"/>
              </p:ext>
            </p:extLst>
          </p:nvPr>
        </p:nvGraphicFramePr>
        <p:xfrm>
          <a:off x="6307393" y="1498600"/>
          <a:ext cx="5700005" cy="436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938" y="1193802"/>
            <a:ext cx="1231900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9669642" y="1119013"/>
            <a:ext cx="1246716" cy="1188154"/>
          </a:xfrm>
          <a:prstGeom prst="ellipse">
            <a:avLst/>
          </a:prstGeom>
          <a:solidFill>
            <a:srgbClr val="F6822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 smtClean="0">
                <a:latin typeface="+mj-lt"/>
              </a:rPr>
              <a:t>Cloud</a:t>
            </a:r>
            <a:endParaRPr lang="en-US" sz="2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9075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trends: IT governance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0" y="1220382"/>
            <a:ext cx="10894987" cy="4525963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There is a greater need for managing staff “technology information” gaps.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IT governance will increasingly need to address risk management and cybersecurity.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Accounting standards </a:t>
            </a:r>
            <a:r>
              <a:rPr lang="en-US" dirty="0" smtClean="0"/>
              <a:t>will </a:t>
            </a:r>
            <a:r>
              <a:rPr lang="en-US" dirty="0"/>
              <a:t>continue to converge.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Organizations will increasingly establish data governance policies and practices.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22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ISACA </a:t>
            </a:r>
            <a:r>
              <a:rPr lang="en-US" dirty="0" smtClean="0"/>
              <a:t>Offer: </a:t>
            </a:r>
            <a:r>
              <a:rPr lang="en-US" dirty="0"/>
              <a:t>IT governance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Further guide enterprises on:</a:t>
            </a:r>
          </a:p>
          <a:p>
            <a:pPr marL="976313" lvl="1" indent="-514350">
              <a:buClrTx/>
              <a:buFont typeface="Arial" panose="020B0604020202020204" pitchFamily="34" charset="0"/>
              <a:buChar char="•"/>
            </a:pPr>
            <a:r>
              <a:rPr lang="en-US" sz="2800" dirty="0"/>
              <a:t>Increasing transparency</a:t>
            </a:r>
          </a:p>
          <a:p>
            <a:pPr marL="976313" lvl="1" indent="-514350">
              <a:buClrTx/>
              <a:buFont typeface="Arial" panose="020B0604020202020204" pitchFamily="34" charset="0"/>
              <a:buChar char="•"/>
            </a:pPr>
            <a:r>
              <a:rPr lang="en-US" sz="2800" dirty="0"/>
              <a:t>Improving the agility of IT governance</a:t>
            </a:r>
          </a:p>
          <a:p>
            <a:pPr marL="976313" lvl="1" indent="-514350">
              <a:buClrTx/>
              <a:buFont typeface="Arial" panose="020B0604020202020204" pitchFamily="34" charset="0"/>
              <a:buChar char="•"/>
            </a:pPr>
            <a:r>
              <a:rPr lang="en-US" sz="2800" dirty="0"/>
              <a:t>Expanding utility of IT governance</a:t>
            </a:r>
          </a:p>
          <a:p>
            <a:pPr marL="976313" lvl="1" indent="-514350">
              <a:buClrTx/>
              <a:buFont typeface="Arial" panose="020B0604020202020204" pitchFamily="34" charset="0"/>
              <a:buChar char="•"/>
            </a:pPr>
            <a:r>
              <a:rPr lang="en-US" sz="2800" dirty="0"/>
              <a:t>Creating robust value-creation plans</a:t>
            </a:r>
          </a:p>
          <a:p>
            <a:pPr marL="976313" lvl="1" indent="-514350">
              <a:buClrTx/>
              <a:buFont typeface="Arial" panose="020B0604020202020204" pitchFamily="34" charset="0"/>
              <a:buChar char="•"/>
            </a:pPr>
            <a:r>
              <a:rPr lang="en-US" sz="2800" dirty="0"/>
              <a:t>Developing results-focused milestones</a:t>
            </a:r>
          </a:p>
          <a:p>
            <a:pPr marL="976313" lvl="1" indent="-514350">
              <a:buClrTx/>
              <a:buFont typeface="Arial" panose="020B0604020202020204" pitchFamily="34" charset="0"/>
              <a:buChar char="•"/>
            </a:pPr>
            <a:r>
              <a:rPr lang="en-US" sz="2800" dirty="0"/>
              <a:t>Ensuring disciplined internal controls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Cultivate </a:t>
            </a:r>
            <a:r>
              <a:rPr lang="en-US" dirty="0"/>
              <a:t>and </a:t>
            </a:r>
            <a:r>
              <a:rPr lang="en-US" dirty="0" smtClean="0"/>
              <a:t>support COBIT </a:t>
            </a:r>
            <a:r>
              <a:rPr lang="en-US" dirty="0"/>
              <a:t>training </a:t>
            </a:r>
            <a:r>
              <a:rPr lang="en-US" dirty="0" smtClean="0"/>
              <a:t>and </a:t>
            </a:r>
            <a:r>
              <a:rPr lang="en-US" dirty="0"/>
              <a:t>usage globally.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574" y="1587138"/>
            <a:ext cx="3045233" cy="304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23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Cobit 5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altLang="en-US" sz="2400" dirty="0"/>
              <a:t>H</a:t>
            </a:r>
            <a:r>
              <a:rPr lang="en-GB" altLang="en-US" sz="2400" dirty="0" smtClean="0"/>
              <a:t>elps </a:t>
            </a:r>
            <a:r>
              <a:rPr lang="en-GB" altLang="en-US" sz="2400" dirty="0"/>
              <a:t>enterprises to create optimal value from IT by maintaining a balance between realising benefits and optimising risk levels and resource use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2400" dirty="0"/>
              <a:t>E</a:t>
            </a:r>
            <a:r>
              <a:rPr lang="en-GB" altLang="en-US" sz="2400" dirty="0" smtClean="0"/>
              <a:t>nables </a:t>
            </a:r>
            <a:r>
              <a:rPr lang="en-GB" altLang="en-US" sz="2400" dirty="0"/>
              <a:t>information and related technology to be governed and managed in a holistic manner for the whole enterprise, taking in the full end-to-end business and functional areas of responsibility, considering the IT-related interests of internal and external stakeholders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2400" dirty="0"/>
              <a:t>P</a:t>
            </a:r>
            <a:r>
              <a:rPr lang="en-GB" altLang="en-US" sz="2400" dirty="0" smtClean="0"/>
              <a:t>rinciples </a:t>
            </a:r>
            <a:r>
              <a:rPr lang="en-GB" altLang="en-US" sz="2400" dirty="0"/>
              <a:t>and enablers are generic and useful for enterprises of all sizes, whether commercial, not-for -profit or in the public sector</a:t>
            </a:r>
            <a:endParaRPr lang="en-US" alt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48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Cobit 5 Principles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971" y="1600200"/>
            <a:ext cx="632208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414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Cobit 5 Enablers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1715294"/>
            <a:ext cx="6296025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484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Governance and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altLang="en-US" sz="2800" dirty="0" smtClean="0"/>
              <a:t>Governance </a:t>
            </a:r>
            <a:r>
              <a:rPr lang="en-GB" altLang="en-US" sz="2800" dirty="0"/>
              <a:t>ensures that enterprise objectives are achieved by evaluating stakeholder needs, conditions and options; setting direction through prioritisation and decision making; and monitoring performance, compliance and progress against </a:t>
            </a:r>
            <a:r>
              <a:rPr lang="en-US" altLang="en-US" sz="2800" dirty="0"/>
              <a:t>agreed direction and objectives</a:t>
            </a:r>
            <a:r>
              <a:rPr lang="en-GB" altLang="en-US" sz="2800" dirty="0"/>
              <a:t> [EDM]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2800" dirty="0" smtClean="0"/>
              <a:t>Management </a:t>
            </a:r>
            <a:r>
              <a:rPr lang="en-GB" altLang="en-US" sz="2800" dirty="0"/>
              <a:t>plans, builds, runs and monitors activities in alignment with the direction set by the governance body to achieve the enterprise objectives [PBRM]</a:t>
            </a:r>
            <a:endParaRPr lang="en-US" alt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95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Enterprise 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3742" y="1193800"/>
            <a:ext cx="9140984" cy="4525963"/>
          </a:xfrm>
        </p:spPr>
        <p:txBody>
          <a:bodyPr/>
          <a:lstStyle/>
          <a:p>
            <a:pPr>
              <a:buFontTx/>
              <a:buNone/>
            </a:pPr>
            <a:r>
              <a:rPr lang="en-GB" altLang="en-US" sz="2400" dirty="0"/>
              <a:t>Enterprises and their executives strive to:</a:t>
            </a:r>
            <a:endParaRPr lang="en-US" alt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2400" dirty="0"/>
              <a:t>Maintain quality information to support business decisions</a:t>
            </a:r>
            <a:endParaRPr lang="en-US" alt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2400" dirty="0"/>
              <a:t>Generate business value from IT-enabled investments, i.e. achieve strategic goals and realise business benefits through effective and innovative use of IT</a:t>
            </a:r>
            <a:endParaRPr lang="en-US" alt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2400" dirty="0"/>
              <a:t>Achieve operational excellence through reliable and efficient application of technology</a:t>
            </a:r>
            <a:endParaRPr lang="en-US" alt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2400" dirty="0"/>
              <a:t>Maintain IT-related risk at an acceptable level</a:t>
            </a:r>
            <a:endParaRPr lang="en-US" alt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2400" dirty="0"/>
              <a:t>Optimise the cost of IT services and technology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36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 smtClean="0"/>
              <a:t>Who </a:t>
            </a:r>
            <a:r>
              <a:rPr lang="en-US" sz="3200" dirty="0"/>
              <a:t>is ISACA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/>
              <a:t>What does ISACA bring to the table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 smtClean="0"/>
              <a:t>INTOSAI / ISACA Opportunities</a:t>
            </a:r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0216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Focus area: Information and cyber security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712" y="1547948"/>
            <a:ext cx="7711443" cy="5009606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Digital technologies are: 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800" dirty="0"/>
              <a:t>The backbone of the world economy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800" dirty="0"/>
              <a:t>Key enablers of innovation, freedom and </a:t>
            </a:r>
            <a:r>
              <a:rPr lang="en-US" sz="2800" dirty="0" smtClean="0"/>
              <a:t>prosperity</a:t>
            </a:r>
          </a:p>
          <a:p>
            <a:pPr marL="0" lvl="0" indent="0" algn="ctr">
              <a:buNone/>
            </a:pPr>
            <a:r>
              <a:rPr lang="en-US" sz="2800" dirty="0" smtClean="0"/>
              <a:t> -and-</a:t>
            </a: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Trust </a:t>
            </a:r>
            <a:r>
              <a:rPr lang="en-US" sz="2800" dirty="0"/>
              <a:t>is the foundation of the digital market—it is now a matter of public safety. 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060" y="1630676"/>
            <a:ext cx="4194772" cy="419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39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trends: </a:t>
            </a:r>
            <a:r>
              <a:rPr lang="en-US" dirty="0" smtClean="0"/>
              <a:t>information and Cyber </a:t>
            </a:r>
            <a:r>
              <a:rPr lang="en-US" dirty="0"/>
              <a:t>security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284110"/>
            <a:ext cx="11397795" cy="4525963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Cyberattacks will increase, and will become even more profitable.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There will be a continued gap in skilled professionals.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Cybersecurity will become exponentially complex.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Regulatory and policy bodies must coalesce.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Investments in cybersecurity will increase. (But will it actually help?)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Effective cybersecurity will be viewed as a competitive edge.</a:t>
            </a:r>
          </a:p>
          <a:p>
            <a:pPr marL="0" indent="0">
              <a:buNone/>
            </a:pP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85465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ISACA </a:t>
            </a:r>
            <a:r>
              <a:rPr lang="en-US" dirty="0" smtClean="0"/>
              <a:t>offer: </a:t>
            </a:r>
            <a:r>
              <a:rPr lang="en-US" dirty="0"/>
              <a:t>Cyber security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1193800"/>
            <a:ext cx="10969943" cy="4525963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en-US" sz="2800" dirty="0"/>
              <a:t>Generate insights into innovative programs and guidance that are needed and not yet available. 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800" dirty="0"/>
              <a:t>Increase collaboration with public and private entities.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800" dirty="0"/>
              <a:t>Develop deeper engagement with potential cybersecurity professionals (students, women,  career-changers)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673" y="4173194"/>
            <a:ext cx="3373439" cy="203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822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csx</a:t>
            </a:r>
            <a:r>
              <a:rPr lang="en-US" dirty="0" smtClean="0"/>
              <a:t> – a paradigm shift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9441" y="934745"/>
            <a:ext cx="1096994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Skills-Based Training </a:t>
            </a:r>
            <a:r>
              <a:rPr lang="en-US" sz="1600" b="1" dirty="0"/>
              <a:t>and Performance-Based </a:t>
            </a:r>
            <a:r>
              <a:rPr lang="en-US" sz="1600" b="1" dirty="0" smtClean="0"/>
              <a:t>Certifications</a:t>
            </a: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500" dirty="0" smtClean="0"/>
              <a:t>Designed to help build, test and showcase skills in critical areas of cybersecurity – prove individuals have the ability to do the job from day one.</a:t>
            </a: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500" dirty="0" smtClean="0"/>
              <a:t>Unlike </a:t>
            </a:r>
            <a:r>
              <a:rPr lang="en-US" sz="1500" dirty="0"/>
              <a:t>other certifications available today which test for knowledge in a question and answer format, CSX training and exams are conducted in a live, virtual “cyber lab” environment — providing validation of actual technical skill, ability and performance.</a:t>
            </a: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500" dirty="0"/>
              <a:t>Training </a:t>
            </a:r>
            <a:r>
              <a:rPr lang="en-US" sz="1500" dirty="0" smtClean="0"/>
              <a:t>will </a:t>
            </a:r>
            <a:r>
              <a:rPr lang="en-US" sz="1500" dirty="0"/>
              <a:t>be available through leading global training partners, to help professionals build skills needed at each certification level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055" y="2986641"/>
            <a:ext cx="9218509" cy="346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23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Event in North America</a:t>
            </a:r>
            <a:endParaRPr lang="en-US" dirty="0"/>
          </a:p>
        </p:txBody>
      </p:sp>
      <p:pic>
        <p:nvPicPr>
          <p:cNvPr id="4" name="Picture 2" descr="https://www.isaca.org/cyber-conference/images/isaca-csx-logo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1412080"/>
            <a:ext cx="4816358" cy="22582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234950" y="4724400"/>
            <a:ext cx="6737350" cy="15494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  <a:cs typeface="Arial"/>
              </a:rPr>
              <a:t>SAVE THE DATE: October 17 – 21</a:t>
            </a:r>
          </a:p>
          <a:p>
            <a:r>
              <a:rPr lang="en-US" b="1" dirty="0">
                <a:solidFill>
                  <a:srgbClr val="FF0000"/>
                </a:solidFill>
                <a:cs typeface="Arial"/>
              </a:rPr>
              <a:t>Register at: </a:t>
            </a:r>
          </a:p>
          <a:p>
            <a:r>
              <a:rPr lang="en-US" b="1" i="1" dirty="0">
                <a:solidFill>
                  <a:srgbClr val="FF0000"/>
                </a:solidFill>
                <a:cs typeface="Arial"/>
              </a:rPr>
              <a:t>https://www.isaca.org/cyber-conference/register.html </a:t>
            </a:r>
            <a:endParaRPr lang="en-US" sz="1600" b="1" i="1" dirty="0">
              <a:solidFill>
                <a:srgbClr val="FF0000"/>
              </a:solidFill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05600" y="1193800"/>
            <a:ext cx="4775200" cy="18669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Arial"/>
              </a:rPr>
              <a:t>Global event </a:t>
            </a: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cs typeface="Arial"/>
              </a:rPr>
              <a:t>sponsored by ISACA for the cybersecurity community and those seeking current knowledge of cybersecurity threats and defenses and to build or enhance technical cyber skills and capabilities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26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Focus area: IT risk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958" y="1611489"/>
            <a:ext cx="11397795" cy="4525963"/>
          </a:xfrm>
        </p:spPr>
        <p:txBody>
          <a:bodyPr/>
          <a:lstStyle/>
          <a:p>
            <a:pPr marL="3371850" lvl="8" indent="0">
              <a:buNone/>
            </a:pPr>
            <a:r>
              <a:rPr lang="en-US" sz="3200" b="1" dirty="0"/>
              <a:t>P</a:t>
            </a:r>
            <a:r>
              <a:rPr lang="en-US" sz="3200" b="1" dirty="0" smtClean="0"/>
              <a:t>ublic and private sector </a:t>
            </a:r>
            <a:r>
              <a:rPr lang="en-US" sz="3200" b="1" dirty="0"/>
              <a:t>environment continues to evolve quickly. </a:t>
            </a:r>
            <a:r>
              <a:rPr lang="en-US" sz="3200" b="1" dirty="0" smtClean="0"/>
              <a:t>Heads of State and Agency </a:t>
            </a:r>
            <a:r>
              <a:rPr lang="en-US" sz="3200" b="1" dirty="0"/>
              <a:t>l</a:t>
            </a:r>
            <a:r>
              <a:rPr lang="en-US" sz="3200" b="1" dirty="0" smtClean="0"/>
              <a:t>eads as well </a:t>
            </a:r>
            <a:r>
              <a:rPr lang="en-US" sz="3200" b="1" dirty="0"/>
              <a:t>b</a:t>
            </a:r>
            <a:r>
              <a:rPr lang="en-US" sz="3200" b="1" dirty="0" smtClean="0"/>
              <a:t>oards </a:t>
            </a:r>
            <a:r>
              <a:rPr lang="en-US" sz="3200" b="1" dirty="0"/>
              <a:t>of directors and executive management teams cannot afford to manage risks casually on a reactive basis, especially with the rapid pace of disruptive innovation and technological development.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66" y="1749778"/>
            <a:ext cx="3623732" cy="362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3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trends: IT risk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687" y="1114775"/>
            <a:ext cx="11397795" cy="4525963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N</a:t>
            </a:r>
            <a:r>
              <a:rPr lang="en-US" sz="3000" dirty="0" smtClean="0"/>
              <a:t>eed to increase </a:t>
            </a:r>
            <a:r>
              <a:rPr lang="en-US" sz="3000" dirty="0"/>
              <a:t>the risk qualifications of </a:t>
            </a:r>
            <a:r>
              <a:rPr lang="en-US" sz="3000" dirty="0" smtClean="0"/>
              <a:t>most senior members.</a:t>
            </a:r>
            <a:endParaRPr lang="en-US" sz="3000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000" dirty="0" smtClean="0"/>
              <a:t>Staff </a:t>
            </a:r>
            <a:r>
              <a:rPr lang="en-US" sz="3000" dirty="0"/>
              <a:t>will be encouraged to proactively identify and mitigate risk. 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Operations will need to evolve to address performance and go-to-market risk.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000" dirty="0"/>
              <a:t>Emerging technologies will address global problems and create new capabilities, but also present hard-to-foresee risk.</a:t>
            </a:r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88668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ISACA </a:t>
            </a:r>
            <a:r>
              <a:rPr lang="en-US" dirty="0" smtClean="0"/>
              <a:t>Offer: </a:t>
            </a:r>
            <a:r>
              <a:rPr lang="en-US" dirty="0"/>
              <a:t>IT risk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43380"/>
            <a:ext cx="8960027" cy="4782785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Increase practical guidance on risk related to new technology.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Improve understanding of business risk in addition to technical risk.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Develop practical risk-related guidance on Basel III and operational risk.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4115" y="1456267"/>
            <a:ext cx="180975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898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INTOSAi WGITA / Isaca Collaboration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2" y="1371603"/>
            <a:ext cx="9140984" cy="4525963"/>
          </a:xfrm>
        </p:spPr>
        <p:txBody>
          <a:bodyPr/>
          <a:lstStyle/>
          <a:p>
            <a:pPr marL="0" lvl="0" indent="0">
              <a:buNone/>
            </a:pPr>
            <a:r>
              <a:rPr lang="en-US" dirty="0" smtClean="0"/>
              <a:t>Guidance for IT Audit handbooks </a:t>
            </a:r>
            <a:r>
              <a:rPr lang="en-US" dirty="0"/>
              <a:t>and standards</a:t>
            </a:r>
          </a:p>
          <a:p>
            <a:pPr marL="0" lvl="0" indent="0">
              <a:buNone/>
            </a:pPr>
            <a:r>
              <a:rPr lang="en-US" dirty="0" smtClean="0"/>
              <a:t>Cybersecurity developments – IT Audit</a:t>
            </a:r>
          </a:p>
          <a:p>
            <a:pPr marL="0" indent="0">
              <a:buNone/>
            </a:pPr>
            <a:r>
              <a:rPr lang="en-US" dirty="0" smtClean="0"/>
              <a:t>IT </a:t>
            </a:r>
            <a:r>
              <a:rPr lang="en-US" dirty="0"/>
              <a:t>Governance </a:t>
            </a:r>
            <a:r>
              <a:rPr lang="en-US" dirty="0" smtClean="0"/>
              <a:t>project</a:t>
            </a:r>
          </a:p>
          <a:p>
            <a:pPr marL="0" lvl="0" indent="0">
              <a:buNone/>
            </a:pPr>
            <a:r>
              <a:rPr lang="en-US" dirty="0"/>
              <a:t>R</a:t>
            </a:r>
            <a:r>
              <a:rPr lang="en-US" dirty="0" smtClean="0"/>
              <a:t>ecognition </a:t>
            </a:r>
            <a:r>
              <a:rPr lang="en-US" dirty="0"/>
              <a:t>of ISACA </a:t>
            </a:r>
            <a:r>
              <a:rPr lang="en-US" dirty="0" smtClean="0"/>
              <a:t>certifications, knowledge and frameworks</a:t>
            </a:r>
          </a:p>
          <a:p>
            <a:pPr marL="0" lvl="0" indent="0">
              <a:buNone/>
            </a:pPr>
            <a:r>
              <a:rPr lang="en-US" dirty="0" smtClean="0"/>
              <a:t>Support for INTOSAI and ISACA journals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45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INTOSAi WGITA / Isaca Collaboration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Growth through local and regional Chapter events -  </a:t>
            </a:r>
            <a:r>
              <a:rPr lang="en-US" dirty="0"/>
              <a:t>support </a:t>
            </a:r>
            <a:r>
              <a:rPr lang="en-US" dirty="0" smtClean="0"/>
              <a:t>as </a:t>
            </a:r>
            <a:r>
              <a:rPr lang="en-US" dirty="0"/>
              <a:t>CPE/CPD. </a:t>
            </a:r>
          </a:p>
          <a:p>
            <a:pPr marL="0" indent="0">
              <a:buNone/>
            </a:pPr>
            <a:r>
              <a:rPr lang="en-US" dirty="0" smtClean="0"/>
              <a:t>Dialogue opportunities with Chapters and regional GRA Committees </a:t>
            </a:r>
          </a:p>
          <a:p>
            <a:pPr marL="0" indent="0">
              <a:buNone/>
            </a:pPr>
            <a:r>
              <a:rPr lang="en-US" dirty="0" smtClean="0"/>
              <a:t>Two way input and support </a:t>
            </a:r>
            <a:r>
              <a:rPr lang="en-US" dirty="0"/>
              <a:t>via websites </a:t>
            </a:r>
          </a:p>
          <a:p>
            <a:pPr marL="0" indent="0">
              <a:buNone/>
            </a:pPr>
            <a:r>
              <a:rPr lang="en-US" dirty="0"/>
              <a:t>Training guides and certification areas - CPE/CPD </a:t>
            </a:r>
          </a:p>
          <a:p>
            <a:pPr lvl="0"/>
            <a:endParaRPr lang="en-US" sz="16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 </a:t>
            </a:r>
          </a:p>
          <a:p>
            <a:pPr marL="0" indent="0">
              <a:buNone/>
            </a:pPr>
            <a:r>
              <a:rPr lang="en-US" sz="2000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98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1181103"/>
            <a:ext cx="9140984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/>
              <a:t>Who Are We?</a:t>
            </a:r>
          </a:p>
          <a:p>
            <a:pPr marL="64008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Nonprofit IT Professional membership association founded in 1969</a:t>
            </a:r>
          </a:p>
          <a:p>
            <a:pPr marL="64008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Over 140,000 professionals, 220 chapters in 180 countries</a:t>
            </a:r>
          </a:p>
          <a:p>
            <a:pPr marL="0" indent="0">
              <a:buNone/>
            </a:pPr>
            <a:r>
              <a:rPr lang="en-US" sz="2200" dirty="0"/>
              <a:t>What Do We Do? </a:t>
            </a:r>
          </a:p>
          <a:p>
            <a:pPr marL="64008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smtClean="0"/>
              <a:t>Assist </a:t>
            </a:r>
            <a:r>
              <a:rPr lang="en-US" sz="2000" dirty="0"/>
              <a:t>IT leaders </a:t>
            </a:r>
            <a:r>
              <a:rPr lang="en-US" sz="2000" dirty="0" smtClean="0"/>
              <a:t>- trust </a:t>
            </a:r>
            <a:r>
              <a:rPr lang="en-US" sz="2000" dirty="0"/>
              <a:t>in, &amp; value from, information &amp; information systems  </a:t>
            </a:r>
          </a:p>
          <a:p>
            <a:pPr marL="64008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smtClean="0"/>
              <a:t>Provide </a:t>
            </a:r>
            <a:r>
              <a:rPr lang="en-US" sz="2000" dirty="0"/>
              <a:t>knowledge, standards, networking, and career development for information </a:t>
            </a:r>
            <a:r>
              <a:rPr lang="en-US" sz="2000" dirty="0" smtClean="0"/>
              <a:t>systems audit</a:t>
            </a:r>
            <a:r>
              <a:rPr lang="en-US" sz="2000" dirty="0"/>
              <a:t>,</a:t>
            </a:r>
            <a:r>
              <a:rPr lang="en-US" sz="2000" dirty="0" smtClean="0"/>
              <a:t> cyber </a:t>
            </a:r>
            <a:r>
              <a:rPr lang="en-US" sz="2000" dirty="0"/>
              <a:t>security, </a:t>
            </a:r>
            <a:r>
              <a:rPr lang="en-US" sz="2000" dirty="0" smtClean="0"/>
              <a:t>risk </a:t>
            </a:r>
            <a:r>
              <a:rPr lang="en-US" sz="2000" dirty="0"/>
              <a:t>and governance professionals.</a:t>
            </a:r>
          </a:p>
          <a:p>
            <a:pPr marL="0" indent="0">
              <a:buNone/>
            </a:pPr>
            <a:r>
              <a:rPr lang="en-US" sz="2200" dirty="0"/>
              <a:t>How Do You Know Us?</a:t>
            </a:r>
          </a:p>
          <a:p>
            <a:pPr marL="64008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CISA</a:t>
            </a:r>
          </a:p>
          <a:p>
            <a:pPr marL="64008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smtClean="0"/>
              <a:t>CRISC</a:t>
            </a:r>
            <a:endParaRPr lang="en-US" sz="2000" dirty="0"/>
          </a:p>
          <a:p>
            <a:pPr marL="64008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CISM</a:t>
            </a:r>
          </a:p>
          <a:p>
            <a:pPr marL="64008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smtClean="0"/>
              <a:t>CGEIT</a:t>
            </a:r>
          </a:p>
          <a:p>
            <a:pPr marL="64008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smtClean="0"/>
              <a:t>COBIT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81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and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1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ISACA </a:t>
            </a:r>
            <a:r>
              <a:rPr lang="en-US" dirty="0" smtClean="0"/>
              <a:t>- strong </a:t>
            </a:r>
            <a:r>
              <a:rPr lang="en-US" dirty="0"/>
              <a:t>ties with </a:t>
            </a:r>
            <a:r>
              <a:rPr lang="en-US" dirty="0" smtClean="0"/>
              <a:t>notable global entities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3" y="1419448"/>
            <a:ext cx="10873722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As illustrative examples, ISACA </a:t>
            </a:r>
            <a:r>
              <a:rPr lang="en-US" sz="2400" dirty="0"/>
              <a:t>has relationships with: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ISO—ISACA holds the highest possible liaison status for three </a:t>
            </a:r>
            <a:r>
              <a:rPr lang="en-US" sz="2400" dirty="0" smtClean="0"/>
              <a:t>committees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IFAC – Member and serve on </a:t>
            </a:r>
            <a:r>
              <a:rPr lang="en-US" sz="2400" dirty="0" smtClean="0"/>
              <a:t>Consultative </a:t>
            </a:r>
            <a:r>
              <a:rPr lang="en-US" sz="2400" dirty="0"/>
              <a:t>Advisory Group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400" dirty="0" smtClean="0"/>
              <a:t>ENISA and NIST—Joint </a:t>
            </a:r>
            <a:r>
              <a:rPr lang="en-US" sz="2400" dirty="0"/>
              <a:t>programs and </a:t>
            </a:r>
            <a:r>
              <a:rPr lang="en-US" sz="2400" dirty="0" smtClean="0"/>
              <a:t>champion </a:t>
            </a:r>
            <a:r>
              <a:rPr lang="en-US" sz="2400" dirty="0"/>
              <a:t>of Cybersecurity Month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400" dirty="0" smtClean="0"/>
              <a:t>SFIA – Member of Advisory Council – IT Skills for Information Age</a:t>
            </a:r>
            <a:endParaRPr lang="en-US" sz="2400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400" dirty="0" smtClean="0"/>
              <a:t>CIONET—A </a:t>
            </a:r>
            <a:r>
              <a:rPr lang="en-US" sz="2400" dirty="0"/>
              <a:t>partner on a governance </a:t>
            </a:r>
            <a:r>
              <a:rPr lang="en-US" sz="2400" dirty="0" smtClean="0"/>
              <a:t>study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0268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ISACA - helping shape </a:t>
            </a:r>
            <a:r>
              <a:rPr lang="en-US" dirty="0"/>
              <a:t>the </a:t>
            </a:r>
            <a:r>
              <a:rPr lang="en-US" dirty="0" smtClean="0"/>
              <a:t>future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9441" y="1402048"/>
            <a:ext cx="10022187" cy="4414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Build 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engagement</a:t>
            </a:r>
            <a:r>
              <a:rPr 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among all professions.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Adapt as professions have growing dependencies.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Become more agile and responsive to quick-changing market trends.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Utilize market research and insights to ensure needs are being met. </a:t>
            </a:r>
            <a:endParaRPr lang="en-US" sz="3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8508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ISACA’s multidisciplinary approach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586" y="1704704"/>
            <a:ext cx="6026334" cy="4525963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Offers tools for all related </a:t>
            </a:r>
            <a:r>
              <a:rPr lang="en-US" dirty="0" smtClean="0"/>
              <a:t>areas.</a:t>
            </a:r>
            <a:endParaRPr lang="en-US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Understands that </a:t>
            </a:r>
            <a:r>
              <a:rPr lang="en-US" dirty="0" smtClean="0"/>
              <a:t>Risk, </a:t>
            </a:r>
            <a:r>
              <a:rPr lang="en-US" dirty="0"/>
              <a:t>Audit, Governance and Security rely on each other and must be </a:t>
            </a:r>
            <a:r>
              <a:rPr lang="en-US" dirty="0" smtClean="0"/>
              <a:t>interconnected. No </a:t>
            </a:r>
            <a:r>
              <a:rPr lang="en-US" dirty="0"/>
              <a:t>profession stands by itself. </a:t>
            </a:r>
            <a:endParaRPr lang="en-US" dirty="0" smtClean="0"/>
          </a:p>
          <a:p>
            <a:pPr lvl="0"/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00290091"/>
              </p:ext>
            </p:extLst>
          </p:nvPr>
        </p:nvGraphicFramePr>
        <p:xfrm>
          <a:off x="5434152" y="1073069"/>
          <a:ext cx="6925944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434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factors for all focus areas: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3" y="1509890"/>
            <a:ext cx="4594577" cy="4525963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Remove silos.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Develop a strong network of diverse professionals.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IT transformation is the new normal. </a:t>
            </a:r>
          </a:p>
          <a:p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450722138"/>
              </p:ext>
            </p:extLst>
          </p:nvPr>
        </p:nvGraphicFramePr>
        <p:xfrm>
          <a:off x="4865511" y="722486"/>
          <a:ext cx="7141884" cy="4825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2986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professionals </a:t>
            </a:r>
            <a:r>
              <a:rPr lang="en-US" dirty="0"/>
              <a:t>in all </a:t>
            </a:r>
            <a:r>
              <a:rPr lang="en-US" dirty="0" smtClean="0"/>
              <a:t>focus </a:t>
            </a:r>
            <a:r>
              <a:rPr lang="en-US" dirty="0"/>
              <a:t>areas.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1329071"/>
            <a:ext cx="10969943" cy="479709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011438"/>
            <a:ext cx="11477784" cy="501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92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Focus area: IT audit/assurance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Global requirements are </a:t>
            </a:r>
            <a:r>
              <a:rPr lang="en-US" dirty="0"/>
              <a:t>fueling the need for more IT audit/assurance guidance and tools. </a:t>
            </a: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Areas </a:t>
            </a:r>
            <a:r>
              <a:rPr lang="en-US" dirty="0"/>
              <a:t>of growth include mandatory audits of an organization’s privacy and cybersecurity </a:t>
            </a:r>
            <a:r>
              <a:rPr lang="en-US" dirty="0" smtClean="0"/>
              <a:t>policies.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Analytics are increasingly viewed as a key </a:t>
            </a:r>
            <a:r>
              <a:rPr lang="en-US" dirty="0"/>
              <a:t>enabler of the execution of audit strategy.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57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</TotalTime>
  <Words>2462</Words>
  <Application>Microsoft Office PowerPoint</Application>
  <PresentationFormat>Custom</PresentationFormat>
  <Paragraphs>267</Paragraphs>
  <Slides>30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Calibri</vt:lpstr>
      <vt:lpstr>Wingdings</vt:lpstr>
      <vt:lpstr>Office Theme</vt:lpstr>
      <vt:lpstr>ISACA OVERVIEW</vt:lpstr>
      <vt:lpstr>agenda</vt:lpstr>
      <vt:lpstr>Background</vt:lpstr>
      <vt:lpstr>ISACA - strong ties with notable global entities </vt:lpstr>
      <vt:lpstr>ISACA - helping shape the future</vt:lpstr>
      <vt:lpstr>ISACA’s multidisciplinary approach </vt:lpstr>
      <vt:lpstr>Key factors for all focus areas: </vt:lpstr>
      <vt:lpstr>professionals in all focus areas.  </vt:lpstr>
      <vt:lpstr>Focus area: IT audit/assurance </vt:lpstr>
      <vt:lpstr>ISACA Offer: IT audit/assurance</vt:lpstr>
      <vt:lpstr>Future trends: IT audit/assurance </vt:lpstr>
      <vt:lpstr>Focus area: IT governance </vt:lpstr>
      <vt:lpstr>Future trends: IT governance </vt:lpstr>
      <vt:lpstr>ISACA Offer: IT governance</vt:lpstr>
      <vt:lpstr>The Cobit 5 framework</vt:lpstr>
      <vt:lpstr>Cobit 5 Principles</vt:lpstr>
      <vt:lpstr>Cobit 5 Enablers</vt:lpstr>
      <vt:lpstr>Governance and management</vt:lpstr>
      <vt:lpstr>Enterprise benefits</vt:lpstr>
      <vt:lpstr>Focus area: Information and cyber security </vt:lpstr>
      <vt:lpstr>Future trends: information and Cyber security </vt:lpstr>
      <vt:lpstr>ISACA offer: Cyber security </vt:lpstr>
      <vt:lpstr>csx – a paradigm shift </vt:lpstr>
      <vt:lpstr>Global Event in North America</vt:lpstr>
      <vt:lpstr>Focus area: IT risk </vt:lpstr>
      <vt:lpstr>Future trends: IT risk  </vt:lpstr>
      <vt:lpstr>ISACA Offer: IT risk </vt:lpstr>
      <vt:lpstr>INTOSAi WGITA / Isaca Collaboration Support</vt:lpstr>
      <vt:lpstr>INTOSAi WGITA / Isaca Collaboration Support</vt:lpstr>
      <vt:lpstr>Questions and discussion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Dave Mattfield</dc:creator>
  <cp:lastModifiedBy>Satish Kumar</cp:lastModifiedBy>
  <cp:revision>60</cp:revision>
  <cp:lastPrinted>2015-06-23T04:13:17Z</cp:lastPrinted>
  <dcterms:created xsi:type="dcterms:W3CDTF">2013-07-16T18:58:44Z</dcterms:created>
  <dcterms:modified xsi:type="dcterms:W3CDTF">2015-06-23T04:13:51Z</dcterms:modified>
</cp:coreProperties>
</file>