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  <p:sldMasterId id="2147483676" r:id="rId6"/>
    <p:sldMasterId id="2147483660" r:id="rId7"/>
    <p:sldMasterId id="2147483672" r:id="rId8"/>
  </p:sldMasterIdLst>
  <p:notesMasterIdLst>
    <p:notesMasterId r:id="rId20"/>
  </p:notesMasterIdLst>
  <p:handoutMasterIdLst>
    <p:handoutMasterId r:id="rId21"/>
  </p:handoutMasterIdLst>
  <p:sldIdLst>
    <p:sldId id="256" r:id="rId9"/>
    <p:sldId id="281" r:id="rId10"/>
    <p:sldId id="313" r:id="rId11"/>
    <p:sldId id="300" r:id="rId12"/>
    <p:sldId id="297" r:id="rId13"/>
    <p:sldId id="298" r:id="rId14"/>
    <p:sldId id="301" r:id="rId15"/>
    <p:sldId id="304" r:id="rId16"/>
    <p:sldId id="307" r:id="rId17"/>
    <p:sldId id="309" r:id="rId18"/>
    <p:sldId id="311" r:id="rId19"/>
  </p:sldIdLst>
  <p:sldSz cx="9144000" cy="5715000" type="screen16x10"/>
  <p:notesSz cx="6797675" cy="9928225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A6C0"/>
    <a:srgbClr val="D768FF"/>
    <a:srgbClr val="F5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780" y="-79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0D6B1-248E-5848-A9D8-460E48B51439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9281C-3E93-7446-B859-95EC807E5B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206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3E501-3C54-4E46-8342-EA18D6ADB403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1DC05-44F7-6040-AAB9-2752DF9A09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328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1DC05-44F7-6040-AAB9-2752DF9A090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98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79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927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1812927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409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37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401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2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668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000502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3577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70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31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11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7515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8188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87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879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51905" y="5260507"/>
            <a:ext cx="292099" cy="152399"/>
          </a:xfrm>
          <a:prstGeom prst="rect">
            <a:avLst/>
          </a:prstGeom>
          <a:solidFill>
            <a:srgbClr val="1CA6C0"/>
          </a:solidFill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rgbClr val="FFFFFF"/>
                </a:solidFill>
              </a:defRPr>
            </a:lvl1pPr>
          </a:lstStyle>
          <a:p>
            <a:fld id="{F30B3491-7829-0B43-81CB-F511179BC3A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98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73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382C5-A937-46FF-A91E-6CDDBBE52307}" type="datetime1">
              <a:rPr lang="ru-RU"/>
              <a:pPr>
                <a:defRPr/>
              </a:pPr>
              <a:t>25.04.2016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3F057-7CAC-4931-BED5-C147FA9E3D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2546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F0BC4-74B6-46DB-99F4-0802C45A4F61}" type="datetime1">
              <a:rPr lang="ru-RU" altLang="zh-CN"/>
              <a:pPr>
                <a:defRPr/>
              </a:pPr>
              <a:t>25.04.2016</a:t>
            </a:fld>
            <a:endParaRPr lang="ru-RU" altLang="zh-CN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zh-CN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0DBD8-01A3-4D09-A209-3E79A5EEFEE0}" type="slidenum">
              <a:rPr lang="zh-CN" altLang="ru-RU"/>
              <a:pPr>
                <a:defRPr/>
              </a:pPr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4058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64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427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12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24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2" y="2"/>
            <a:ext cx="9144002" cy="571499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1139315" y="126181"/>
            <a:ext cx="8004686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1" y="126181"/>
            <a:ext cx="1092625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Изображение 1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030673" y="191728"/>
            <a:ext cx="878587" cy="1012723"/>
          </a:xfrm>
          <a:prstGeom prst="rect">
            <a:avLst/>
          </a:prstGeom>
        </p:spPr>
      </p:pic>
      <p:sp>
        <p:nvSpPr>
          <p:cNvPr id="21" name="Номер слайда 5"/>
          <p:cNvSpPr txBox="1">
            <a:spLocks/>
          </p:cNvSpPr>
          <p:nvPr userDrawn="1"/>
        </p:nvSpPr>
        <p:spPr>
          <a:xfrm>
            <a:off x="8757270" y="5297489"/>
            <a:ext cx="386735" cy="200383"/>
          </a:xfrm>
          <a:prstGeom prst="rect">
            <a:avLst/>
          </a:prstGeom>
          <a:solidFill>
            <a:srgbClr val="1CA6C0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EF2294-1CAE-A244-BCA7-24FEAE970953}" type="slidenum">
              <a:rPr lang="ru-RU" sz="1050" smtClean="0">
                <a:solidFill>
                  <a:schemeClr val="bg1"/>
                </a:solidFill>
              </a:rPr>
              <a:pPr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50763" y="358060"/>
            <a:ext cx="857043" cy="640201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 userDrawn="1"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4331" y="5191507"/>
            <a:ext cx="1169552" cy="308077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 userDrawn="1"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" y="5189276"/>
            <a:ext cx="479269" cy="31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88" r:id="rId4"/>
    <p:sldLayoutId id="2147483691" r:id="rId5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F2294-1CAE-A244-BCA7-24FEAE9709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50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" y="2"/>
            <a:ext cx="9144002" cy="5714999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-2" y="1335548"/>
            <a:ext cx="9144002" cy="41623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1139315" y="126181"/>
            <a:ext cx="8004686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-1" y="126181"/>
            <a:ext cx="1092625" cy="1152014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Изображение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30673" y="191728"/>
            <a:ext cx="878587" cy="1012723"/>
          </a:xfrm>
          <a:prstGeom prst="rect">
            <a:avLst/>
          </a:prstGeom>
        </p:spPr>
      </p:pic>
      <p:sp>
        <p:nvSpPr>
          <p:cNvPr id="23" name="Номер слайда 5"/>
          <p:cNvSpPr txBox="1">
            <a:spLocks/>
          </p:cNvSpPr>
          <p:nvPr userDrawn="1"/>
        </p:nvSpPr>
        <p:spPr>
          <a:xfrm>
            <a:off x="8757270" y="5297489"/>
            <a:ext cx="386735" cy="200383"/>
          </a:xfrm>
          <a:prstGeom prst="rect">
            <a:avLst/>
          </a:prstGeom>
          <a:solidFill>
            <a:srgbClr val="1CA6C0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EF2294-1CAE-A244-BCA7-24FEAE970953}" type="slidenum">
              <a:rPr lang="ru-RU" sz="1050" smtClean="0">
                <a:solidFill>
                  <a:schemeClr val="bg1"/>
                </a:solidFill>
              </a:rPr>
              <a:pPr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0763" y="358060"/>
            <a:ext cx="857043" cy="640201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6699" y="5194708"/>
            <a:ext cx="1146907" cy="302112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" y="5192522"/>
            <a:ext cx="469988" cy="30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634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1" r:id="rId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" y="2"/>
            <a:ext cx="9144002" cy="5714999"/>
          </a:xfrm>
          <a:prstGeom prst="rect">
            <a:avLst/>
          </a:prstGeom>
        </p:spPr>
      </p:pic>
      <p:sp>
        <p:nvSpPr>
          <p:cNvPr id="17" name="Прямоугольник 16"/>
          <p:cNvSpPr/>
          <p:nvPr userDrawn="1"/>
        </p:nvSpPr>
        <p:spPr>
          <a:xfrm>
            <a:off x="1139315" y="126182"/>
            <a:ext cx="8004686" cy="2315497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1" y="126182"/>
            <a:ext cx="1092625" cy="2315497"/>
          </a:xfrm>
          <a:prstGeom prst="rect">
            <a:avLst/>
          </a:prstGeom>
          <a:solidFill>
            <a:srgbClr val="1AA9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Изображение 1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08455" y="354271"/>
            <a:ext cx="1100805" cy="1268867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0763" y="358060"/>
            <a:ext cx="857043" cy="640201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82930" y="4848164"/>
            <a:ext cx="1961075" cy="516576"/>
          </a:xfrm>
          <a:prstGeom prst="rect">
            <a:avLst/>
          </a:prstGeom>
        </p:spPr>
      </p:pic>
      <p:pic>
        <p:nvPicPr>
          <p:cNvPr id="15" name="Изображение 14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13751" y="4852619"/>
            <a:ext cx="803626" cy="52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8797" y="465222"/>
            <a:ext cx="6033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 INTOSAI WORKING GROUP ON KEY NATIONAL INDICATORS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88798" y="2621957"/>
            <a:ext cx="7655203" cy="2104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700" b="1" dirty="0" smtClean="0">
              <a:solidFill>
                <a:schemeClr val="tx1">
                  <a:lumMod val="50000"/>
                  <a:lumOff val="50000"/>
                </a:schemeClr>
              </a:solidFill>
              <a:cs typeface="PT Sans"/>
            </a:endParaRPr>
          </a:p>
          <a:p>
            <a:pPr algn="l"/>
            <a:r>
              <a:rPr lang="en-US" sz="27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PT Sans"/>
              </a:rPr>
              <a:t>WORKING GROUP ACTIVITIES REPORT (2015 – 2016) </a:t>
            </a:r>
          </a:p>
          <a:p>
            <a:pPr algn="l"/>
            <a:endParaRPr lang="en-US" sz="1700" b="1" dirty="0" smtClean="0">
              <a:solidFill>
                <a:schemeClr val="tx1">
                  <a:lumMod val="50000"/>
                  <a:lumOff val="50000"/>
                </a:schemeClr>
              </a:solidFill>
              <a:cs typeface="PT Sans"/>
            </a:endParaRPr>
          </a:p>
          <a:p>
            <a:pPr algn="l"/>
            <a:endParaRPr lang="en-US" sz="1700" b="1" dirty="0" smtClean="0">
              <a:solidFill>
                <a:srgbClr val="1CA6C0"/>
              </a:solidFill>
              <a:cs typeface="PT Sans"/>
            </a:endParaRPr>
          </a:p>
          <a:p>
            <a:pPr algn="l"/>
            <a:endParaRPr lang="en-US" sz="1700" b="1" dirty="0" smtClean="0">
              <a:solidFill>
                <a:srgbClr val="1CA6C0"/>
              </a:solidFill>
              <a:cs typeface="PT Sans"/>
            </a:endParaRPr>
          </a:p>
          <a:p>
            <a:pPr algn="l"/>
            <a:endParaRPr lang="en-US" sz="1700" b="1" dirty="0">
              <a:solidFill>
                <a:srgbClr val="1CA6C0"/>
              </a:solidFill>
              <a:cs typeface="PT Sans"/>
            </a:endParaRPr>
          </a:p>
          <a:p>
            <a:pPr algn="l"/>
            <a:r>
              <a:rPr lang="en-US" sz="2700" b="1" dirty="0" smtClean="0">
                <a:solidFill>
                  <a:srgbClr val="1CA6C0"/>
                </a:solidFill>
                <a:cs typeface="PT Sans"/>
              </a:rPr>
              <a:t>M</a:t>
            </a:r>
            <a:r>
              <a:rPr lang="en-US" sz="2700" b="1" dirty="0">
                <a:solidFill>
                  <a:srgbClr val="1CA6C0"/>
                </a:solidFill>
                <a:cs typeface="PT Sans"/>
              </a:rPr>
              <a:t>r</a:t>
            </a:r>
            <a:r>
              <a:rPr lang="en-US" sz="2700" b="1" dirty="0" smtClean="0">
                <a:solidFill>
                  <a:srgbClr val="1CA6C0"/>
                </a:solidFill>
                <a:cs typeface="PT Sans"/>
              </a:rPr>
              <a:t>s</a:t>
            </a:r>
            <a:r>
              <a:rPr lang="en-US" sz="2700" b="1" dirty="0">
                <a:solidFill>
                  <a:srgbClr val="1CA6C0"/>
                </a:solidFill>
                <a:cs typeface="PT Sans"/>
              </a:rPr>
              <a:t>. </a:t>
            </a:r>
            <a:r>
              <a:rPr lang="id-ID" sz="2700" b="1" dirty="0">
                <a:solidFill>
                  <a:srgbClr val="1CA6C0"/>
                </a:solidFill>
                <a:cs typeface="PT Sans"/>
              </a:rPr>
              <a:t>Tatiana Manuylova </a:t>
            </a:r>
            <a:endParaRPr lang="ru-RU" sz="2700" b="1" dirty="0" smtClean="0">
              <a:solidFill>
                <a:srgbClr val="1CA6C0"/>
              </a:solidFill>
              <a:cs typeface="PT Sans"/>
            </a:endParaRPr>
          </a:p>
          <a:p>
            <a:pPr algn="l"/>
            <a:endParaRPr lang="ru-RU" sz="2700" b="1" dirty="0">
              <a:solidFill>
                <a:srgbClr val="1CA6C0"/>
              </a:solidFill>
              <a:cs typeface="PT Sans"/>
            </a:endParaRPr>
          </a:p>
          <a:p>
            <a:pPr algn="l"/>
            <a:r>
              <a:rPr lang="en-US" sz="2700" b="1" dirty="0" smtClean="0">
                <a:solidFill>
                  <a:srgbClr val="1CA6C0"/>
                </a:solidFill>
                <a:cs typeface="PT Sans"/>
              </a:rPr>
              <a:t>A</a:t>
            </a:r>
            <a:r>
              <a:rPr lang="id-ID" sz="2700" b="1" dirty="0">
                <a:solidFill>
                  <a:srgbClr val="1CA6C0"/>
                </a:solidFill>
                <a:cs typeface="PT Sans"/>
              </a:rPr>
              <a:t>uditor of the Accounts Chamber</a:t>
            </a:r>
            <a:r>
              <a:rPr lang="en-US" sz="2700" b="1" dirty="0">
                <a:solidFill>
                  <a:srgbClr val="1CA6C0"/>
                </a:solidFill>
                <a:cs typeface="PT Sans"/>
              </a:rPr>
              <a:t> of the Russian Federation</a:t>
            </a:r>
            <a:endParaRPr lang="ru-RU" sz="2700" b="1" dirty="0">
              <a:solidFill>
                <a:srgbClr val="1CA6C0"/>
              </a:solidFill>
              <a:cs typeface="PT San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6118" y="5181600"/>
            <a:ext cx="381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Tsaghkadzor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April 26, 201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1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143" y="1628496"/>
            <a:ext cx="7980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MAIN ACTIVITIES OF THE INTOSAI WORKING GROUP ON KNI IN 2016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2521" y="2220686"/>
            <a:ext cx="78852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000" b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Elaborating the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Draft Guidance Document on the development and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use of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KNI’s in SAI’s activities</a:t>
            </a: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Overhauling the Knowledge base on KNI</a:t>
            </a: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Launching a new subproject in frames of the Guidance Document</a:t>
            </a:r>
          </a:p>
          <a:p>
            <a:pPr marL="628650" lvl="2" algn="just">
              <a:spcBef>
                <a:spcPct val="0"/>
              </a:spcBef>
              <a:defRPr/>
            </a:pPr>
            <a:endParaRPr lang="en-US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Preparing the ISSAI (on the base of the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Guidance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Document on the development and use of KNI’s in SAI’s activities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endParaRPr lang="ru-RU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3195" y="831273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cs typeface="PT Sans"/>
              </a:rPr>
              <a:t>WORKING GROUP ACTIVITIES REPORT </a:t>
            </a:r>
            <a:endParaRPr lang="ru-RU" b="1" dirty="0">
              <a:solidFill>
                <a:srgbClr val="FFFFFF"/>
              </a:solidFill>
              <a:cs typeface="PT San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6358" y="29568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8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05187" y="781955"/>
            <a:ext cx="3921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WORKING 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98270" y="2848199"/>
            <a:ext cx="2730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THANK YOU!</a:t>
            </a:r>
            <a:endParaRPr lang="ru-RU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8171" y="236310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3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3770" y="1828731"/>
            <a:ext cx="791732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Analysis 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of opportunities on the use of KNI for international comparisons in the context of sustainable development and recommendations </a:t>
            </a:r>
            <a:r>
              <a:rPr lang="ru-RU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(</a:t>
            </a:r>
            <a:r>
              <a:rPr lang="en-US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SAI of Hungary</a:t>
            </a:r>
            <a:r>
              <a:rPr lang="ru-RU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)</a:t>
            </a:r>
            <a:endParaRPr lang="en-US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>
              <a:defRPr/>
            </a:pPr>
            <a:endParaRPr lang="en-US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Guidance 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document ‘Key National Indicators: Guidance for Supreme Audit Institutions’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ru-RU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R</a:t>
            </a:r>
            <a:r>
              <a:rPr lang="en-US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esults 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of a survey on the countries’ preparedness to use KNI systems in the SAIs' </a:t>
            </a:r>
            <a:r>
              <a:rPr lang="en-US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activities</a:t>
            </a:r>
          </a:p>
          <a:p>
            <a:pPr>
              <a:defRPr/>
            </a:pPr>
            <a:endParaRPr lang="en-US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O</a:t>
            </a:r>
            <a:r>
              <a:rPr lang="en-US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verhaul 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of the Knowledge base on KNI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endParaRPr lang="ru-RU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5184" y="781955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WORKING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629" y="1295463"/>
            <a:ext cx="9013372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en-US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 MEETING OF THE INTOSAI WG ON KNI IN IN BULGARIA (SOFIA) IN MARCH 201</a:t>
            </a:r>
            <a:r>
              <a:rPr lang="ru-RU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endParaRPr lang="ru-RU" sz="1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6925" y="236310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53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3770" y="1828731"/>
            <a:ext cx="7917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endParaRPr lang="en-US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endParaRPr lang="ru-RU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5184" y="781955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WORKING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520" y="1757199"/>
            <a:ext cx="9013372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NEW WORKING GROUP MEMBER </a:t>
            </a:r>
            <a:endParaRPr lang="ru-RU" sz="1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6925" y="236310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16926" y="2731324"/>
            <a:ext cx="62345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/>
          </a:p>
          <a:p>
            <a:r>
              <a:rPr lang="en-US" sz="2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SAI of Brazil</a:t>
            </a:r>
          </a:p>
          <a:p>
            <a:endParaRPr lang="en-US" sz="2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r>
              <a:rPr lang="en-US" sz="2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Chair – </a:t>
            </a:r>
            <a:r>
              <a:rPr lang="en-US" sz="2400" b="1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Aroldo</a:t>
            </a:r>
            <a:r>
              <a:rPr lang="en-US" sz="2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en-US" sz="2400" b="1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Cedraz</a:t>
            </a:r>
            <a:r>
              <a:rPr lang="en-US" sz="2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 de Oliveira</a:t>
            </a:r>
            <a:endParaRPr lang="ru-RU" sz="2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26" y="1658230"/>
            <a:ext cx="2445346" cy="120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9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39014" y="1850072"/>
            <a:ext cx="7655203" cy="3208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indent="-342900" algn="just">
              <a:buFont typeface="Arial" pitchFamily="34" charset="0"/>
              <a:buChar char="•"/>
              <a:defRPr/>
            </a:pPr>
            <a:r>
              <a:rPr lang="en-US" sz="21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Analysis of opportunities on the use of KNI for international comparisons in the context of sustainable development and </a:t>
            </a: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recommendations</a:t>
            </a:r>
            <a:r>
              <a:rPr lang="ru-RU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(</a:t>
            </a: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SAI of Hungary</a:t>
            </a:r>
            <a:r>
              <a:rPr lang="ru-RU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)</a:t>
            </a:r>
            <a:endParaRPr lang="en-US" sz="21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114300" lvl="1" algn="just">
              <a:defRPr/>
            </a:pPr>
            <a:endParaRPr lang="en-US" sz="21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114300" lvl="1" algn="just">
              <a:defRPr/>
            </a:pP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   </a:t>
            </a:r>
          </a:p>
          <a:p>
            <a:pPr marL="114300" lvl="1" algn="just">
              <a:defRPr/>
            </a:pP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 Video report </a:t>
            </a:r>
            <a:endParaRPr lang="en-US" sz="21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408441"/>
            <a:ext cx="62738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505184" y="781955"/>
            <a:ext cx="4293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THE WORKING 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451" y="1568892"/>
            <a:ext cx="76180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1" algn="ctr">
              <a:defRPr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INTOSAI WORKING GROUP ON KNI SUBPROJECTS REALIZATION 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093" y="3300101"/>
            <a:ext cx="1849136" cy="104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5187" y="781955"/>
            <a:ext cx="3921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WORKING 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5637" y="2023097"/>
            <a:ext cx="8288976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Agree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ing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the draft by the WG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member-states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(August 2015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                   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1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Approving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the 7</a:t>
            </a:r>
            <a:r>
              <a:rPr lang="en-US" sz="20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INTOSAI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KSC Steering Committee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Meeting     </a:t>
            </a:r>
          </a:p>
          <a:p>
            <a:pPr lvl="0"/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                                                             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October 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2015, Washington)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US" sz="1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endParaRPr lang="en-US" sz="1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Presenting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at the 67</a:t>
            </a:r>
            <a:r>
              <a:rPr lang="en-US" sz="2000" b="1" baseline="300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th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INTOSAI Governing Board</a:t>
            </a:r>
            <a:r>
              <a:rPr lang="ru-RU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Meeting                                                    </a:t>
            </a:r>
          </a:p>
          <a:p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                                                                                                   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 </a:t>
            </a:r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(</a:t>
            </a:r>
            <a:r>
              <a:rPr lang="en-US" sz="1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November 2015, Abu-Dhabi)</a:t>
            </a:r>
            <a:r>
              <a:rPr lang="ru-RU" sz="1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endParaRPr lang="ru-RU" sz="2000" b="1" dirty="0">
              <a:solidFill>
                <a:prstClr val="black">
                  <a:lumMod val="50000"/>
                  <a:lumOff val="50000"/>
                </a:prstClr>
              </a:solidFill>
              <a:cs typeface="PT Sans"/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Commenting by the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INTOSAI community member-states        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</a:t>
            </a: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(January 2016)                                                        </a:t>
            </a:r>
            <a:endParaRPr lang="en-US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Presenting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at the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22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INCOSAI                                  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         </a:t>
            </a:r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(</a:t>
            </a:r>
            <a:r>
              <a:rPr lang="en-US" sz="1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December 2016, Abu-Dhabi</a:t>
            </a:r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)</a:t>
            </a:r>
            <a:endParaRPr lang="en-US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ISSAI                                                                                                                       </a:t>
            </a:r>
            <a:r>
              <a:rPr lang="en-US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(2019)</a:t>
            </a:r>
          </a:p>
          <a:p>
            <a:pPr lvl="3" algn="just">
              <a:spcBef>
                <a:spcPts val="600"/>
              </a:spcBef>
              <a:spcAft>
                <a:spcPts val="600"/>
              </a:spcAft>
            </a:pPr>
            <a:endParaRPr lang="en-US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629" y="1307517"/>
            <a:ext cx="885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DEVELOPING THE GUIDANCE DOCUMENT “KEY NATIONAL INDICATORS: GUIDANCE FOR SUPREME AUDIT INSTITUTIONS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1922" y="248185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3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22142" y="2185909"/>
            <a:ext cx="7349962" cy="2104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lvl="0" indent="-285750" algn="l">
              <a:buFont typeface="Arial" pitchFamily="34" charset="0"/>
              <a:buChar char="•"/>
            </a:pPr>
            <a:r>
              <a:rPr lang="en-US" sz="21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  <a:r>
              <a:rPr lang="en-US" sz="21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US" sz="21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INTOSAI KSC </a:t>
            </a:r>
            <a:r>
              <a:rPr lang="en-US" sz="21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Steering Committee </a:t>
            </a:r>
            <a:r>
              <a:rPr lang="en-US" sz="21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Meeting</a:t>
            </a:r>
          </a:p>
          <a:p>
            <a:pPr lvl="0" algn="l"/>
            <a:r>
              <a:rPr lang="en-US" sz="21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                                (</a:t>
            </a:r>
            <a:r>
              <a:rPr lang="en-US" sz="21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October </a:t>
            </a:r>
            <a:r>
              <a:rPr lang="en-US" sz="21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2015, Washington)</a:t>
            </a:r>
            <a:endParaRPr lang="en-US" sz="21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endParaRPr lang="ru-RU" sz="21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67</a:t>
            </a:r>
            <a:r>
              <a:rPr lang="en-US" sz="2100" b="1" baseline="300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th</a:t>
            </a: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en-US" sz="21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INTOSAI Governing Board</a:t>
            </a:r>
            <a:r>
              <a:rPr lang="ru-RU" sz="21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Meeting </a:t>
            </a:r>
          </a:p>
          <a:p>
            <a:pPr algn="l"/>
            <a:r>
              <a:rPr lang="en-US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                                                                      (November 2015, Abu-Dhabi)</a:t>
            </a:r>
            <a:r>
              <a:rPr lang="ru-RU" sz="21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endParaRPr lang="ru-RU" sz="2100" b="1" dirty="0" smtClean="0">
              <a:solidFill>
                <a:prstClr val="black">
                  <a:lumMod val="50000"/>
                  <a:lumOff val="50000"/>
                </a:prstClr>
              </a:solidFill>
              <a:cs typeface="PT San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5184" y="781955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WORKING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9062" y="1665405"/>
            <a:ext cx="7327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REPORT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INTOSAI WORKING GROUP ON KNI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ACTIVITIES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9423" y="260060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4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238126"/>
            <a:ext cx="9144000" cy="654844"/>
          </a:xfrm>
        </p:spPr>
        <p:txBody>
          <a:bodyPr rtlCol="0">
            <a:noAutofit/>
          </a:bodyPr>
          <a:lstStyle/>
          <a:p>
            <a:pPr eaLnBrk="1" hangingPunct="1">
              <a:lnSpc>
                <a:spcPts val="3500"/>
              </a:lnSpc>
              <a:defRPr/>
            </a:pPr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 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892971"/>
            <a:ext cx="8824686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3500"/>
              </a:lnSpc>
              <a:spcBef>
                <a:spcPct val="0"/>
              </a:spcBef>
              <a:defRPr/>
            </a:pPr>
            <a:r>
              <a:rPr lang="fr-FR" sz="1700" b="1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Arial" pitchFamily="34" charset="0"/>
              </a:rPr>
              <a:t/>
            </a:r>
            <a:br>
              <a:rPr lang="fr-FR" sz="1700" b="1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Arial" pitchFamily="34" charset="0"/>
              </a:rPr>
            </a:br>
            <a:endParaRPr lang="ru-RU" sz="1700" b="1" dirty="0">
              <a:solidFill>
                <a:schemeClr val="tx1">
                  <a:lumMod val="50000"/>
                  <a:lumOff val="50000"/>
                </a:schemeClr>
              </a:solidFill>
              <a:ea typeface="+mj-ea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8389" y="1416815"/>
            <a:ext cx="3075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KNOWLEDGE BASE ON KNI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5184" y="781955"/>
            <a:ext cx="4293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THE WORKING 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5049" y="238126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 rotWithShape="1">
          <a:blip r:embed="rId2" cstate="print"/>
          <a:srcRect l="6532" t="2140" r="9020" b="8560"/>
          <a:stretch/>
        </p:blipFill>
        <p:spPr bwMode="auto">
          <a:xfrm>
            <a:off x="207820" y="1234414"/>
            <a:ext cx="4833258" cy="37185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3" cstate="print"/>
          <a:srcRect l="6065" t="2724" r="9487" b="12257"/>
          <a:stretch/>
        </p:blipFill>
        <p:spPr bwMode="auto">
          <a:xfrm>
            <a:off x="3858971" y="1816925"/>
            <a:ext cx="4791718" cy="37318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56312" y="5296395"/>
            <a:ext cx="3491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solidFill>
                  <a:srgbClr val="270DE5"/>
                </a:solidFill>
              </a:rPr>
              <a:t>kniknowledgebase.org</a:t>
            </a:r>
          </a:p>
        </p:txBody>
      </p:sp>
    </p:spTree>
    <p:extLst>
      <p:ext uri="{BB962C8B-B14F-4D97-AF65-F5344CB8AC3E}">
        <p14:creationId xmlns:p14="http://schemas.microsoft.com/office/powerpoint/2010/main" val="137379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39014" y="1850071"/>
            <a:ext cx="7655203" cy="2104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700" b="1" dirty="0" smtClean="0">
              <a:solidFill>
                <a:prstClr val="black">
                  <a:lumMod val="50000"/>
                  <a:lumOff val="50000"/>
                </a:prstClr>
              </a:solidFill>
              <a:cs typeface="PT San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5184" y="781955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WORKING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18191"/>
            <a:ext cx="895399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1" algn="ctr">
              <a:defRPr/>
            </a:pPr>
            <a:r>
              <a:rPr 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8</a:t>
            </a:r>
            <a:r>
              <a:rPr lang="en-US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th </a:t>
            </a:r>
            <a:r>
              <a:rPr 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MEETING OF THE EXPERT GROUP ON KNI OF THE CIS MEMBER-STATES</a:t>
            </a:r>
            <a:endParaRPr lang="ru-RU" sz="19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  <a:p>
            <a:pPr marL="114300" lvl="1" algn="ctr">
              <a:defRPr/>
            </a:pPr>
            <a:r>
              <a:rPr 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( TADJIKISTAN, MAY 2015</a:t>
            </a:r>
            <a:r>
              <a:rPr lang="ru-RU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)</a:t>
            </a:r>
            <a:endParaRPr lang="ru-RU" sz="19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3772" y="2245702"/>
            <a:ext cx="75135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>
              <a:buFont typeface="Arial" pitchFamily="34" charset="0"/>
              <a:buChar char="•"/>
              <a:defRPr/>
            </a:pPr>
            <a:endParaRPr lang="ru-RU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285750" lvl="1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285750" lvl="1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Mutual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exchange in KNI area </a:t>
            </a:r>
            <a:endParaRPr lang="en-US" sz="20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0" lvl="1" algn="just">
              <a:spcBef>
                <a:spcPct val="0"/>
              </a:spcBef>
              <a:defRPr/>
            </a:pPr>
            <a:endParaRPr lang="ru-RU" sz="20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 marL="285750" lvl="1" indent="-285750"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Member-states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joined the initiative to </a:t>
            </a:r>
            <a:r>
              <a:rPr lang="en-US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overhaul </a:t>
            </a:r>
            <a:r>
              <a:rPr lang="en-US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the Knowledge base on KNI</a:t>
            </a:r>
          </a:p>
          <a:p>
            <a:pPr marL="285750" lvl="1" indent="-285750" algn="just">
              <a:buFont typeface="Arial" pitchFamily="34" charset="0"/>
              <a:buChar char="•"/>
              <a:defRPr/>
            </a:pPr>
            <a:endParaRPr lang="ru-RU" sz="20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4426" y="236310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9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18986" y="1463838"/>
            <a:ext cx="7655203" cy="419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INTOSAI AND OECD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5184" y="781955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WORKING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GROUP </a:t>
            </a:r>
            <a:r>
              <a:rPr lang="en-US" b="1" dirty="0" smtClean="0">
                <a:solidFill>
                  <a:srgbClr val="FFFFFF"/>
                </a:solidFill>
                <a:latin typeface="+mj-lt"/>
                <a:cs typeface="PT Sans"/>
              </a:rPr>
              <a:t>ACTIVITIES </a:t>
            </a:r>
            <a:r>
              <a:rPr lang="en-US" b="1" dirty="0">
                <a:solidFill>
                  <a:srgbClr val="FFFFFF"/>
                </a:solidFill>
                <a:latin typeface="+mj-lt"/>
                <a:cs typeface="PT Sans"/>
              </a:rPr>
              <a:t>REPORT </a:t>
            </a:r>
            <a:endParaRPr lang="ru-RU" b="1" dirty="0">
              <a:solidFill>
                <a:srgbClr val="FFFFFF"/>
              </a:solidFill>
              <a:latin typeface="+mj-lt"/>
              <a:cs typeface="PT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785" y="2269452"/>
            <a:ext cx="71454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0"/>
              </a:spcBef>
              <a:buFont typeface="Arial" pitchFamily="34" charset="0"/>
              <a:buChar char="•"/>
            </a:pPr>
            <a:endParaRPr lang="en-US" sz="2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54</a:t>
            </a:r>
            <a:r>
              <a:rPr lang="en-US" sz="2000" b="1" baseline="30000" dirty="0" smtClean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  OECD Forum </a:t>
            </a:r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                                                                                                   (June 2015)</a:t>
            </a:r>
          </a:p>
          <a:p>
            <a:pPr marL="342900" indent="-342900">
              <a:spcBef>
                <a:spcPct val="0"/>
              </a:spcBef>
            </a:pP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A draft framework agreement between INTOSAI and OECD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0047" y="236310"/>
            <a:ext cx="598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INTOSAI WORKING GROUP ON KEY NATIONAL INDICATORS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36334b5-d259-44e6-bd9b-b4f02e616251">AUUPZJ3A7SR7-118-125</_dlc_DocId>
    <_dlc_DocIdUrl xmlns="c36334b5-d259-44e6-bd9b-b4f02e616251">
      <Url>http://portal/departments/analitic/_layouts/DocIdRedir.aspx?ID=AUUPZJ3A7SR7-118-125</Url>
      <Description>AUUPZJ3A7SR7-118-125</Description>
    </_dlc_DocIdUrl>
    <AproveDate xmlns="BD5D7F97-43DC-4B9B-BA58-7AFF08FDADA5" xsi:nil="true"/>
    <FullName xmlns="BD5D7F97-43DC-4B9B-BA58-7AFF08FDADA5">&lt;div&gt;Презентацию к отчёту о деятельности Рабочей группы за прошедший период&lt;/div&gt;</FullName>
    <PositionInView xmlns="BD5D7F97-43DC-4B9B-BA58-7AFF08FDADA5">100</PositionInView>
    <Position xmlns="BD5D7F97-43DC-4B9B-BA58-7AFF08FDADA5">100</Position>
    <StatusExt xmlns="BD5D7F97-43DC-4B9B-BA58-7AFF08FDADA5">Без статуса</StatusExt>
    <PublishDate xmlns="BD5D7F97-43DC-4B9B-BA58-7AFF08FDADA5">2015-04-08T20:00:00+00:00</PublishDate>
    <DoPublic xmlns="BD5D7F97-43DC-4B9B-BA58-7AFF08FDADA5">true</DoPublic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 с атрибутами" ma:contentTypeID="0x0101001CCE6BEE340741958E57C96A5CC68E3700FB805C5CE7476E48998072AD1D3A7CD4" ma:contentTypeVersion="5" ma:contentTypeDescription="Документ с атрибутами" ma:contentTypeScope="" ma:versionID="d1dec39bc06d390bb223c83623e73b46">
  <xsd:schema xmlns:xsd="http://www.w3.org/2001/XMLSchema" xmlns:xs="http://www.w3.org/2001/XMLSchema" xmlns:p="http://schemas.microsoft.com/office/2006/metadata/properties" xmlns:ns2="BD5D7F97-43DC-4B9B-BA58-7AFF08FDADA5" xmlns:ns3="c36334b5-d259-44e6-bd9b-b4f02e616251" targetNamespace="http://schemas.microsoft.com/office/2006/metadata/properties" ma:root="true" ma:fieldsID="db350c28ca1a6c97ef79c7acde0bc4de" ns2:_="" ns3:_="">
    <xsd:import namespace="BD5D7F97-43DC-4B9B-BA58-7AFF08FDADA5"/>
    <xsd:import namespace="c36334b5-d259-44e6-bd9b-b4f02e616251"/>
    <xsd:element name="properties">
      <xsd:complexType>
        <xsd:sequence>
          <xsd:element name="documentManagement">
            <xsd:complexType>
              <xsd:all>
                <xsd:element ref="ns2:FullName" minOccurs="0"/>
                <xsd:element ref="ns2:PublishDate" minOccurs="0"/>
                <xsd:element ref="ns2:AproveDate" minOccurs="0"/>
                <xsd:element ref="ns2:StatusExt"/>
                <xsd:element ref="ns2:Position"/>
                <xsd:element ref="ns2:DoPublic"/>
                <xsd:element ref="ns2:PositionInView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D7F97-43DC-4B9B-BA58-7AFF08FDADA5" elementFormDefault="qualified">
    <xsd:import namespace="http://schemas.microsoft.com/office/2006/documentManagement/types"/>
    <xsd:import namespace="http://schemas.microsoft.com/office/infopath/2007/PartnerControls"/>
    <xsd:element name="FullName" ma:index="7" nillable="true" ma:displayName="Полное наименование" ma:internalName="FullName" ma:showField="TRUE">
      <xsd:simpleType>
        <xsd:restriction base="dms:Note">
          <xsd:maxLength value="1024"/>
        </xsd:restriction>
      </xsd:simpleType>
    </xsd:element>
    <xsd:element name="PublishDate" ma:index="8" nillable="true" ma:displayName="Дата публикации" ma:default="[today]" ma:format="DateOnly" ma:internalName="PublishDate" ma:showField="TRUE">
      <xsd:simpleType>
        <xsd:restriction base="dms:DateTime"/>
      </xsd:simpleType>
    </xsd:element>
    <xsd:element name="AproveDate" ma:index="9" nillable="true" ma:displayName="Дата утверждения" ma:format="DateOnly" ma:internalName="AproveDate" ma:showField="TRUE">
      <xsd:simpleType>
        <xsd:restriction base="dms:DateTime"/>
      </xsd:simpleType>
    </xsd:element>
    <xsd:element name="StatusExt" ma:index="10" ma:displayName="Статус" ma:default="Без статуса" ma:format="Dropdown" ma:internalName="StatusExt" ma:showField="TRUE">
      <xsd:simpleType>
        <xsd:restriction base="dms:Choice">
          <xsd:enumeration value="Без статуса"/>
          <xsd:enumeration value="Утверждён"/>
          <xsd:enumeration value="Проект"/>
          <xsd:enumeration value="Утратил силу"/>
        </xsd:restriction>
      </xsd:simpleType>
    </xsd:element>
    <xsd:element name="Position" ma:index="11" ma:displayName="Позиция в анонсах на главной странице" ma:decimals="0" ma:default="100" ma:internalName="Position" ma:showField="TRUE">
      <xsd:simpleType>
        <xsd:restriction base="dms:Number">
          <xsd:minInclusive value="0"/>
        </xsd:restriction>
      </xsd:simpleType>
    </xsd:element>
    <xsd:element name="DoPublic" ma:index="12" ma:displayName="Публиковать в анонсах на главной странице" ma:default="1" ma:internalName="DoPublic" ma:showField="TRUE">
      <xsd:simpleType>
        <xsd:restriction base="dms:Boolean"/>
      </xsd:simpleType>
    </xsd:element>
    <xsd:element name="PositionInView" ma:index="13" ma:displayName="Позиция в представлении" ma:decimals="0" ma:default="100" ma:internalName="PositionInView" ma:showField="TRUE">
      <xsd:simpleType>
        <xsd:restriction base="dms:Number">
          <xsd:minInclusive value="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334b5-d259-44e6-bd9b-b4f02e616251" elementFormDefault="qualified">
    <xsd:import namespace="http://schemas.microsoft.com/office/2006/documentManagement/types"/>
    <xsd:import namespace="http://schemas.microsoft.com/office/infopath/2007/PartnerControls"/>
    <xsd:element name="_dlc_DocId" ma:index="14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5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6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B7B5C1-F325-4D19-8F67-37D3036362BF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c36334b5-d259-44e6-bd9b-b4f02e616251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BD5D7F97-43DC-4B9B-BA58-7AFF08FDADA5"/>
  </ds:schemaRefs>
</ds:datastoreItem>
</file>

<file path=customXml/itemProps2.xml><?xml version="1.0" encoding="utf-8"?>
<ds:datastoreItem xmlns:ds="http://schemas.openxmlformats.org/officeDocument/2006/customXml" ds:itemID="{6CE72C4B-4F19-40A6-AAB4-B060689CA12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D1D5ADE-6486-4650-A22F-35E7CD7A42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5D7F97-43DC-4B9B-BA58-7AFF08FDADA5"/>
    <ds:schemaRef ds:uri="c36334b5-d259-44e6-bd9b-b4f02e6162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F2B2A3E-98FE-4D14-9271-4846AE532E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521</Words>
  <Application>Microsoft Office PowerPoint</Application>
  <PresentationFormat>Экран (16:10)</PresentationFormat>
  <Paragraphs>95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Тема Office</vt:lpstr>
      <vt:lpstr>2_Специальное оформление</vt:lpstr>
      <vt:lpstr>Специальное оформление</vt:lpstr>
      <vt:lpstr>1_Специальное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Mac Editor</dc:creator>
  <cp:lastModifiedBy>user</cp:lastModifiedBy>
  <cp:revision>135</cp:revision>
  <cp:lastPrinted>2016-04-21T12:51:37Z</cp:lastPrinted>
  <dcterms:created xsi:type="dcterms:W3CDTF">2014-09-22T05:50:31Z</dcterms:created>
  <dcterms:modified xsi:type="dcterms:W3CDTF">2016-04-25T13:18:59Z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18e6cd20-d0ff-4ce2-8520-62a477ffd528</vt:lpwstr>
  </property>
  <property fmtid="{D5CDD505-2E9C-101B-9397-08002B2CF9AE}" pid="3" name="ContentTypeId">
    <vt:lpwstr>0x0101001CCE6BEE340741958E57C96A5CC68E3700FB805C5CE7476E48998072AD1D3A7CD4</vt:lpwstr>
  </property>
</Properties>
</file>