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3"/>
  </p:notesMasterIdLst>
  <p:sldIdLst>
    <p:sldId id="257" r:id="rId2"/>
    <p:sldId id="259" r:id="rId3"/>
    <p:sldId id="258" r:id="rId4"/>
    <p:sldId id="268" r:id="rId5"/>
    <p:sldId id="260" r:id="rId6"/>
    <p:sldId id="280" r:id="rId7"/>
    <p:sldId id="262" r:id="rId8"/>
    <p:sldId id="261" r:id="rId9"/>
    <p:sldId id="282" r:id="rId10"/>
    <p:sldId id="269" r:id="rId11"/>
    <p:sldId id="270" r:id="rId12"/>
    <p:sldId id="284" r:id="rId13"/>
    <p:sldId id="273" r:id="rId14"/>
    <p:sldId id="274" r:id="rId15"/>
    <p:sldId id="275" r:id="rId16"/>
    <p:sldId id="276" r:id="rId17"/>
    <p:sldId id="265" r:id="rId18"/>
    <p:sldId id="263" r:id="rId19"/>
    <p:sldId id="264" r:id="rId20"/>
    <p:sldId id="278" r:id="rId21"/>
    <p:sldId id="283" r:id="rId22"/>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99"/>
    <a:srgbClr val="FF0000"/>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100" d="100"/>
          <a:sy n="100" d="100"/>
        </p:scale>
        <p:origin x="-210"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8E0C6F54-6186-4467-8905-FF932D38D50F}" type="datetimeFigureOut">
              <a:rPr lang="ru-RU"/>
              <a:pPr>
                <a:defRPr/>
              </a:pPr>
              <a:t>18.04.2012</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ru-RU" noProof="0"/>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noProof="0" smtClean="0"/>
              <a:t>Образец текста</a:t>
            </a:r>
          </a:p>
          <a:p>
            <a:pPr lvl="1"/>
            <a:r>
              <a:rPr lang="ru-RU" noProof="0" smtClean="0"/>
              <a:t>Второй уровень</a:t>
            </a:r>
          </a:p>
          <a:p>
            <a:pPr lvl="2"/>
            <a:r>
              <a:rPr lang="ru-RU" noProof="0" smtClean="0"/>
              <a:t>Третий уровень</a:t>
            </a:r>
          </a:p>
          <a:p>
            <a:pPr lvl="3"/>
            <a:r>
              <a:rPr lang="ru-RU" noProof="0" smtClean="0"/>
              <a:t>Четвертый уровень</a:t>
            </a:r>
          </a:p>
          <a:p>
            <a:pPr lvl="4"/>
            <a:r>
              <a:rPr lang="ru-RU" noProof="0" smtClean="0"/>
              <a:t>Пятый уровень</a:t>
            </a:r>
            <a:endParaRPr lang="ru-RU" noProof="0"/>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8E9A6F8B-EFBD-4492-8998-6B853B725AC5}" type="slidenum">
              <a:rPr lang="ru-RU"/>
              <a:pPr>
                <a:defRPr/>
              </a:pPr>
              <a:t>‹#›</a:t>
            </a:fld>
            <a:endParaRPr lang="ru-RU"/>
          </a:p>
        </p:txBody>
      </p:sp>
    </p:spTree>
    <p:extLst>
      <p:ext uri="{BB962C8B-B14F-4D97-AF65-F5344CB8AC3E}">
        <p14:creationId xmlns:p14="http://schemas.microsoft.com/office/powerpoint/2010/main" xmlns="" val="4235615908"/>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Образ слайда 1"/>
          <p:cNvSpPr>
            <a:spLocks noGrp="1" noRot="1" noChangeAspect="1" noTextEdit="1"/>
          </p:cNvSpPr>
          <p:nvPr>
            <p:ph type="sldImg"/>
          </p:nvPr>
        </p:nvSpPr>
        <p:spPr bwMode="auto">
          <a:noFill/>
          <a:ln>
            <a:solidFill>
              <a:srgbClr val="000000"/>
            </a:solidFill>
            <a:miter lim="800000"/>
            <a:headEnd/>
            <a:tailEnd/>
          </a:ln>
        </p:spPr>
      </p:sp>
      <p:sp>
        <p:nvSpPr>
          <p:cNvPr id="15362" name="Заметки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ru-RU" smtClean="0"/>
          </a:p>
        </p:txBody>
      </p:sp>
      <p:sp>
        <p:nvSpPr>
          <p:cNvPr id="15363" name="Номер слайда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90565C7-DD1D-4D6A-A391-2D727E755FC9}" type="slidenum">
              <a:rPr lang="ru-RU"/>
              <a:pPr fontAlgn="base">
                <a:spcBef>
                  <a:spcPct val="0"/>
                </a:spcBef>
                <a:spcAft>
                  <a:spcPct val="0"/>
                </a:spcAft>
              </a:pPr>
              <a:t>1</a:t>
            </a:fld>
            <a:endParaRPr lang="ru-RU"/>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Образ слайда 1"/>
          <p:cNvSpPr>
            <a:spLocks noGrp="1" noRot="1" noChangeAspect="1" noTextEdit="1"/>
          </p:cNvSpPr>
          <p:nvPr>
            <p:ph type="sldImg"/>
          </p:nvPr>
        </p:nvSpPr>
        <p:spPr bwMode="auto">
          <a:noFill/>
          <a:ln>
            <a:solidFill>
              <a:srgbClr val="000000"/>
            </a:solidFill>
            <a:miter lim="800000"/>
            <a:headEnd/>
            <a:tailEnd/>
          </a:ln>
        </p:spPr>
      </p:sp>
      <p:sp>
        <p:nvSpPr>
          <p:cNvPr id="15362" name="Заметки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ru-RU" smtClean="0"/>
          </a:p>
        </p:txBody>
      </p:sp>
      <p:sp>
        <p:nvSpPr>
          <p:cNvPr id="15363" name="Номер слайда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90565C7-DD1D-4D6A-A391-2D727E755FC9}" type="slidenum">
              <a:rPr lang="ru-RU"/>
              <a:pPr fontAlgn="base">
                <a:spcBef>
                  <a:spcPct val="0"/>
                </a:spcBef>
                <a:spcAft>
                  <a:spcPct val="0"/>
                </a:spcAft>
              </a:pPr>
              <a:t>21</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9"/>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lvl1pPr>
              <a:defRPr/>
            </a:lvl1pPr>
          </a:lstStyle>
          <a:p>
            <a:pPr>
              <a:defRPr/>
            </a:pPr>
            <a:fld id="{28C00458-F744-4CB0-B6A0-E3725E13537B}" type="datetimeFigureOut">
              <a:rPr lang="ru-RU"/>
              <a:pPr>
                <a:defRPr/>
              </a:pPr>
              <a:t>18.04.2012</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B683D8CC-DE10-48D9-A4EC-07A5A742E8FE}" type="slidenum">
              <a:rPr lang="ru-RU"/>
              <a:pPr>
                <a:defRPr/>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B5099550-8EBE-4F4E-B269-7C74F1DFD30E}" type="datetimeFigureOut">
              <a:rPr lang="ru-RU"/>
              <a:pPr>
                <a:defRPr/>
              </a:pPr>
              <a:t>18.04.2012</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A3EC905D-4101-4901-A75C-10639F578D6C}" type="slidenum">
              <a:rPr lang="ru-RU"/>
              <a:pPr>
                <a:defRPr/>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41"/>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41"/>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1F293696-2392-4C35-8F9B-71E2DBDCEF4B}" type="datetimeFigureOut">
              <a:rPr lang="ru-RU"/>
              <a:pPr>
                <a:defRPr/>
              </a:pPr>
              <a:t>18.04.2012</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C9BCB7B5-82CB-4B9A-992E-27FA50D4A799}" type="slidenum">
              <a:rPr lang="ru-RU"/>
              <a:pPr>
                <a:defRPr/>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5F0C0CB5-52E3-49C5-8968-A518380EA4B8}" type="datetimeFigureOut">
              <a:rPr lang="ru-RU"/>
              <a:pPr>
                <a:defRPr/>
              </a:pPr>
              <a:t>18.04.2012</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45BF00C8-0D7D-4CC2-856C-B94D22ED0E11}" type="slidenum">
              <a:rPr lang="ru-RU"/>
              <a:pPr>
                <a:defRPr/>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3"/>
            <a:ext cx="7772400" cy="1362076"/>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pPr>
              <a:defRPr/>
            </a:pPr>
            <a:fld id="{54205C2C-3CB6-4DD4-94C6-AAEA0826BB52}" type="datetimeFigureOut">
              <a:rPr lang="ru-RU"/>
              <a:pPr>
                <a:defRPr/>
              </a:pPr>
              <a:t>18.04.2012</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CCD6D715-02A3-4733-9656-F85DD1FEC77A}" type="slidenum">
              <a:rPr lang="ru-RU"/>
              <a:pPr>
                <a:defRPr/>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3"/>
          <p:cNvSpPr>
            <a:spLocks noGrp="1"/>
          </p:cNvSpPr>
          <p:nvPr>
            <p:ph type="dt" sz="half" idx="10"/>
          </p:nvPr>
        </p:nvSpPr>
        <p:spPr/>
        <p:txBody>
          <a:bodyPr/>
          <a:lstStyle>
            <a:lvl1pPr>
              <a:defRPr/>
            </a:lvl1pPr>
          </a:lstStyle>
          <a:p>
            <a:pPr>
              <a:defRPr/>
            </a:pPr>
            <a:fld id="{A758794F-3C8D-4F31-8C0E-4099AF81849A}" type="datetimeFigureOut">
              <a:rPr lang="ru-RU"/>
              <a:pPr>
                <a:defRPr/>
              </a:pPr>
              <a:t>18.04.2012</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FABA7B3B-808C-4D21-AD84-4644466B1F06}" type="slidenum">
              <a:rPr lang="ru-RU"/>
              <a:pPr>
                <a:defRPr/>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6"/>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31" y="1535116"/>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31"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3"/>
          <p:cNvSpPr>
            <a:spLocks noGrp="1"/>
          </p:cNvSpPr>
          <p:nvPr>
            <p:ph type="dt" sz="half" idx="10"/>
          </p:nvPr>
        </p:nvSpPr>
        <p:spPr/>
        <p:txBody>
          <a:bodyPr/>
          <a:lstStyle>
            <a:lvl1pPr>
              <a:defRPr/>
            </a:lvl1pPr>
          </a:lstStyle>
          <a:p>
            <a:pPr>
              <a:defRPr/>
            </a:pPr>
            <a:fld id="{7F3099C7-52CA-4F71-B2D4-5857952C7EC2}" type="datetimeFigureOut">
              <a:rPr lang="ru-RU"/>
              <a:pPr>
                <a:defRPr/>
              </a:pPr>
              <a:t>18.04.2012</a:t>
            </a:fld>
            <a:endParaRPr lang="ru-RU"/>
          </a:p>
        </p:txBody>
      </p:sp>
      <p:sp>
        <p:nvSpPr>
          <p:cNvPr id="8" name="Нижний колонтитул 4"/>
          <p:cNvSpPr>
            <a:spLocks noGrp="1"/>
          </p:cNvSpPr>
          <p:nvPr>
            <p:ph type="ftr" sz="quarter" idx="11"/>
          </p:nvPr>
        </p:nvSpPr>
        <p:spPr/>
        <p:txBody>
          <a:bodyPr/>
          <a:lstStyle>
            <a:lvl1pPr>
              <a:defRPr/>
            </a:lvl1pPr>
          </a:lstStyle>
          <a:p>
            <a:pPr>
              <a:defRPr/>
            </a:pPr>
            <a:endParaRPr lang="ru-RU"/>
          </a:p>
        </p:txBody>
      </p:sp>
      <p:sp>
        <p:nvSpPr>
          <p:cNvPr id="9" name="Номер слайда 5"/>
          <p:cNvSpPr>
            <a:spLocks noGrp="1"/>
          </p:cNvSpPr>
          <p:nvPr>
            <p:ph type="sldNum" sz="quarter" idx="12"/>
          </p:nvPr>
        </p:nvSpPr>
        <p:spPr/>
        <p:txBody>
          <a:bodyPr/>
          <a:lstStyle>
            <a:lvl1pPr>
              <a:defRPr/>
            </a:lvl1pPr>
          </a:lstStyle>
          <a:p>
            <a:pPr>
              <a:defRPr/>
            </a:pPr>
            <a:fld id="{D46D447F-93FB-4F27-8959-7737146EDF2E}" type="slidenum">
              <a:rPr lang="ru-RU"/>
              <a:pPr>
                <a:defRPr/>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3"/>
          <p:cNvSpPr>
            <a:spLocks noGrp="1"/>
          </p:cNvSpPr>
          <p:nvPr>
            <p:ph type="dt" sz="half" idx="10"/>
          </p:nvPr>
        </p:nvSpPr>
        <p:spPr/>
        <p:txBody>
          <a:bodyPr/>
          <a:lstStyle>
            <a:lvl1pPr>
              <a:defRPr/>
            </a:lvl1pPr>
          </a:lstStyle>
          <a:p>
            <a:pPr>
              <a:defRPr/>
            </a:pPr>
            <a:fld id="{21AD4A2B-1AAB-48F8-8644-2901573E9AD3}" type="datetimeFigureOut">
              <a:rPr lang="ru-RU"/>
              <a:pPr>
                <a:defRPr/>
              </a:pPr>
              <a:t>18.04.2012</a:t>
            </a:fld>
            <a:endParaRPr lang="ru-RU"/>
          </a:p>
        </p:txBody>
      </p:sp>
      <p:sp>
        <p:nvSpPr>
          <p:cNvPr id="4" name="Нижний колонтитул 4"/>
          <p:cNvSpPr>
            <a:spLocks noGrp="1"/>
          </p:cNvSpPr>
          <p:nvPr>
            <p:ph type="ftr" sz="quarter" idx="11"/>
          </p:nvPr>
        </p:nvSpPr>
        <p:spPr/>
        <p:txBody>
          <a:bodyPr/>
          <a:lstStyle>
            <a:lvl1pPr>
              <a:defRPr/>
            </a:lvl1pPr>
          </a:lstStyle>
          <a:p>
            <a:pPr>
              <a:defRPr/>
            </a:pPr>
            <a:endParaRPr lang="ru-RU"/>
          </a:p>
        </p:txBody>
      </p:sp>
      <p:sp>
        <p:nvSpPr>
          <p:cNvPr id="5" name="Номер слайда 5"/>
          <p:cNvSpPr>
            <a:spLocks noGrp="1"/>
          </p:cNvSpPr>
          <p:nvPr>
            <p:ph type="sldNum" sz="quarter" idx="12"/>
          </p:nvPr>
        </p:nvSpPr>
        <p:spPr/>
        <p:txBody>
          <a:bodyPr/>
          <a:lstStyle>
            <a:lvl1pPr>
              <a:defRPr/>
            </a:lvl1pPr>
          </a:lstStyle>
          <a:p>
            <a:pPr>
              <a:defRPr/>
            </a:pPr>
            <a:fld id="{0395D4A9-D8A2-43F1-81E3-611783DC7BF8}" type="slidenum">
              <a:rPr lang="ru-RU"/>
              <a:pPr>
                <a:defRPr/>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3"/>
          <p:cNvSpPr>
            <a:spLocks noGrp="1"/>
          </p:cNvSpPr>
          <p:nvPr>
            <p:ph type="dt" sz="half" idx="10"/>
          </p:nvPr>
        </p:nvSpPr>
        <p:spPr/>
        <p:txBody>
          <a:bodyPr/>
          <a:lstStyle>
            <a:lvl1pPr>
              <a:defRPr/>
            </a:lvl1pPr>
          </a:lstStyle>
          <a:p>
            <a:pPr>
              <a:defRPr/>
            </a:pPr>
            <a:fld id="{0C6BBE22-3576-4C66-A7FF-3941334A1EF7}" type="datetimeFigureOut">
              <a:rPr lang="ru-RU"/>
              <a:pPr>
                <a:defRPr/>
              </a:pPr>
              <a:t>18.04.2012</a:t>
            </a:fld>
            <a:endParaRPr lang="ru-RU"/>
          </a:p>
        </p:txBody>
      </p:sp>
      <p:sp>
        <p:nvSpPr>
          <p:cNvPr id="3" name="Нижний колонтитул 4"/>
          <p:cNvSpPr>
            <a:spLocks noGrp="1"/>
          </p:cNvSpPr>
          <p:nvPr>
            <p:ph type="ftr" sz="quarter" idx="11"/>
          </p:nvPr>
        </p:nvSpPr>
        <p:spPr/>
        <p:txBody>
          <a:bodyPr/>
          <a:lstStyle>
            <a:lvl1pPr>
              <a:defRPr/>
            </a:lvl1pPr>
          </a:lstStyle>
          <a:p>
            <a:pPr>
              <a:defRPr/>
            </a:pPr>
            <a:endParaRPr lang="ru-RU"/>
          </a:p>
        </p:txBody>
      </p:sp>
      <p:sp>
        <p:nvSpPr>
          <p:cNvPr id="4" name="Номер слайда 5"/>
          <p:cNvSpPr>
            <a:spLocks noGrp="1"/>
          </p:cNvSpPr>
          <p:nvPr>
            <p:ph type="sldNum" sz="quarter" idx="12"/>
          </p:nvPr>
        </p:nvSpPr>
        <p:spPr/>
        <p:txBody>
          <a:bodyPr/>
          <a:lstStyle>
            <a:lvl1pPr>
              <a:defRPr/>
            </a:lvl1pPr>
          </a:lstStyle>
          <a:p>
            <a:pPr>
              <a:defRPr/>
            </a:pPr>
            <a:fld id="{BDBC08C4-5F0F-445F-AB69-3D4428ED117B}" type="slidenum">
              <a:rPr lang="ru-RU"/>
              <a:pPr>
                <a:defRPr/>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6" y="273052"/>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6" y="1435103"/>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1022E082-0BDA-4377-A92C-292869B39FB6}" type="datetimeFigureOut">
              <a:rPr lang="ru-RU"/>
              <a:pPr>
                <a:defRPr/>
              </a:pPr>
              <a:t>18.04.2012</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C2BFBFA4-F522-44B5-A5B7-D72031733DC2}" type="slidenum">
              <a:rPr lang="ru-RU"/>
              <a:pPr>
                <a:defRPr/>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3983E4B1-D350-4E2A-81F6-E6FFB5E1F661}" type="datetimeFigureOut">
              <a:rPr lang="ru-RU"/>
              <a:pPr>
                <a:defRPr/>
              </a:pPr>
              <a:t>18.04.2012</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0F36F4C9-5987-4B66-8107-2E1C0EA3BB2C}" type="slidenum">
              <a:rPr lang="ru-RU"/>
              <a:pPr>
                <a:defRPr/>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3554" name="Заголовок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23555" name="Текст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defRPr>
            </a:lvl1pPr>
          </a:lstStyle>
          <a:p>
            <a:pPr>
              <a:defRPr/>
            </a:pPr>
            <a:fld id="{06D6092C-6E93-4269-A392-EA454EEE84BF}" type="datetimeFigureOut">
              <a:rPr lang="ru-RU"/>
              <a:pPr>
                <a:defRPr/>
              </a:pPr>
              <a:t>18.04.2012</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defRPr>
            </a:lvl1pPr>
          </a:lstStyle>
          <a:p>
            <a:pPr>
              <a:defRPr/>
            </a:pPr>
            <a:fld id="{C0D83F63-D268-4CB0-9728-F741BBFBA996}" type="slidenum">
              <a:rPr lang="ru-RU"/>
              <a:pPr>
                <a:defRPr/>
              </a:pPr>
              <a:t>‹#›</a:t>
            </a:fld>
            <a:endParaRPr lang="ru-RU"/>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7" name="Picture 7" descr="palata_big01.jpg"/>
          <p:cNvPicPr>
            <a:picLocks noChangeAspect="1"/>
          </p:cNvPicPr>
          <p:nvPr/>
        </p:nvPicPr>
        <p:blipFill>
          <a:blip r:embed="rId3" cstate="print"/>
          <a:srcRect/>
          <a:stretch>
            <a:fillRect/>
          </a:stretch>
        </p:blipFill>
        <p:spPr bwMode="auto">
          <a:xfrm>
            <a:off x="1928813" y="-7938"/>
            <a:ext cx="5429250" cy="6865938"/>
          </a:xfrm>
          <a:prstGeom prst="rect">
            <a:avLst/>
          </a:prstGeom>
          <a:noFill/>
          <a:ln w="9525">
            <a:noFill/>
            <a:miter lim="800000"/>
            <a:headEnd/>
            <a:tailEnd/>
          </a:ln>
        </p:spPr>
      </p:pic>
      <p:sp>
        <p:nvSpPr>
          <p:cNvPr id="9" name="Rectangle 8"/>
          <p:cNvSpPr/>
          <p:nvPr/>
        </p:nvSpPr>
        <p:spPr>
          <a:xfrm>
            <a:off x="0" y="0"/>
            <a:ext cx="9144000" cy="6858000"/>
          </a:xfrm>
          <a:prstGeom prst="rect">
            <a:avLst/>
          </a:prstGeom>
          <a:gradFill>
            <a:gsLst>
              <a:gs pos="0">
                <a:schemeClr val="accent1">
                  <a:tint val="66000"/>
                  <a:satMod val="160000"/>
                  <a:alpha val="40000"/>
                </a:schemeClr>
              </a:gs>
              <a:gs pos="50000">
                <a:schemeClr val="accent1">
                  <a:tint val="44500"/>
                  <a:satMod val="160000"/>
                </a:schemeClr>
              </a:gs>
              <a:gs pos="100000">
                <a:schemeClr val="accent1">
                  <a:tint val="23500"/>
                  <a:satMod val="160000"/>
                </a:schemeClr>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lIns="91429" tIns="45715" rIns="91429" bIns="45715" anchor="ctr"/>
          <a:lstStyle/>
          <a:p>
            <a:pPr fontAlgn="auto">
              <a:spcBef>
                <a:spcPts val="0"/>
              </a:spcBef>
              <a:spcAft>
                <a:spcPts val="0"/>
              </a:spcAft>
              <a:defRPr/>
            </a:pPr>
            <a:endParaRPr lang="ru-RU" sz="2800" dirty="0">
              <a:latin typeface="Times New Roman" pitchFamily="18" charset="0"/>
              <a:cs typeface="Times New Roman" pitchFamily="18" charset="0"/>
            </a:endParaRPr>
          </a:p>
        </p:txBody>
      </p:sp>
      <p:sp>
        <p:nvSpPr>
          <p:cNvPr id="14339" name="Rectangle 1"/>
          <p:cNvSpPr>
            <a:spLocks noChangeArrowheads="1"/>
          </p:cNvSpPr>
          <p:nvPr/>
        </p:nvSpPr>
        <p:spPr bwMode="auto">
          <a:xfrm>
            <a:off x="2484438" y="4221163"/>
            <a:ext cx="6551612" cy="369887"/>
          </a:xfrm>
          <a:prstGeom prst="rect">
            <a:avLst/>
          </a:prstGeom>
          <a:noFill/>
          <a:ln w="9525">
            <a:noFill/>
            <a:miter lim="800000"/>
            <a:headEnd/>
            <a:tailEnd/>
          </a:ln>
        </p:spPr>
        <p:txBody>
          <a:bodyPr lIns="91429" tIns="45715" rIns="91429" bIns="45715" anchor="ctr">
            <a:spAutoFit/>
          </a:bodyPr>
          <a:lstStyle/>
          <a:p>
            <a:pPr algn="r" eaLnBrk="0" hangingPunct="0"/>
            <a:endParaRPr lang="ru-RU">
              <a:latin typeface="Calibri" pitchFamily="34" charset="0"/>
            </a:endParaRPr>
          </a:p>
        </p:txBody>
      </p:sp>
      <p:sp>
        <p:nvSpPr>
          <p:cNvPr id="14340" name="Rectangle 4"/>
          <p:cNvSpPr>
            <a:spLocks noChangeArrowheads="1"/>
          </p:cNvSpPr>
          <p:nvPr/>
        </p:nvSpPr>
        <p:spPr bwMode="auto">
          <a:xfrm>
            <a:off x="1928813" y="428625"/>
            <a:ext cx="6171579" cy="461655"/>
          </a:xfrm>
          <a:prstGeom prst="rect">
            <a:avLst/>
          </a:prstGeom>
          <a:noFill/>
          <a:ln w="9525">
            <a:noFill/>
            <a:miter lim="800000"/>
            <a:headEnd/>
            <a:tailEnd/>
          </a:ln>
        </p:spPr>
        <p:txBody>
          <a:bodyPr wrap="square" lIns="91429" tIns="45715" rIns="91429" bIns="45715">
            <a:spAutoFit/>
          </a:bodyPr>
          <a:lstStyle/>
          <a:p>
            <a:r>
              <a:rPr lang="en-US" sz="2400" b="1" dirty="0" smtClean="0">
                <a:latin typeface="Times New Roman" pitchFamily="18" charset="0"/>
                <a:cs typeface="Times New Roman" pitchFamily="18" charset="0"/>
              </a:rPr>
              <a:t>Accounts Chamber of the Russian Federation</a:t>
            </a:r>
            <a:endParaRPr lang="ru-RU" b="1" dirty="0">
              <a:latin typeface="Times New Roman" pitchFamily="18" charset="0"/>
              <a:cs typeface="Times New Roman" pitchFamily="18" charset="0"/>
            </a:endParaRPr>
          </a:p>
        </p:txBody>
      </p:sp>
      <p:sp>
        <p:nvSpPr>
          <p:cNvPr id="13" name="Rectangle 2"/>
          <p:cNvSpPr txBox="1">
            <a:spLocks noChangeArrowheads="1"/>
          </p:cNvSpPr>
          <p:nvPr/>
        </p:nvSpPr>
        <p:spPr bwMode="auto">
          <a:xfrm>
            <a:off x="428625" y="2143125"/>
            <a:ext cx="8286750" cy="2746375"/>
          </a:xfrm>
          <a:prstGeom prst="rect">
            <a:avLst/>
          </a:prstGeom>
          <a:noFill/>
          <a:ln w="9525">
            <a:noFill/>
            <a:miter lim="800000"/>
            <a:headEnd/>
            <a:tailEnd/>
          </a:ln>
          <a:effectLst/>
        </p:spPr>
        <p:txBody>
          <a:bodyPr lIns="91429" tIns="45715" rIns="91429" bIns="45715" anchor="ctr"/>
          <a:lstStyle/>
          <a:p>
            <a:pPr algn="ctr" fontAlgn="auto">
              <a:spcBef>
                <a:spcPts val="0"/>
              </a:spcBef>
              <a:spcAft>
                <a:spcPts val="0"/>
              </a:spcAft>
              <a:defRPr/>
            </a:pPr>
            <a:r>
              <a:rPr lang="ru-RU" sz="4400" b="1" kern="0" dirty="0">
                <a:solidFill>
                  <a:schemeClr val="accent2"/>
                </a:solidFill>
                <a:latin typeface="+mj-lt"/>
                <a:ea typeface="+mj-ea"/>
                <a:cs typeface="+mj-cs"/>
              </a:rPr>
              <a:t/>
            </a:r>
            <a:br>
              <a:rPr lang="ru-RU" sz="4400" b="1" kern="0" dirty="0">
                <a:solidFill>
                  <a:schemeClr val="accent2"/>
                </a:solidFill>
                <a:latin typeface="+mj-lt"/>
                <a:ea typeface="+mj-ea"/>
                <a:cs typeface="+mj-cs"/>
              </a:rPr>
            </a:br>
            <a:r>
              <a:rPr lang="ru-RU" sz="3600" b="1" kern="0" dirty="0">
                <a:solidFill>
                  <a:srgbClr val="273269"/>
                </a:solidFill>
                <a:latin typeface="+mj-lt"/>
                <a:ea typeface="+mj-ea"/>
                <a:cs typeface="Times New Roman" pitchFamily="18" charset="0"/>
              </a:rPr>
              <a:t/>
            </a:r>
            <a:br>
              <a:rPr lang="ru-RU" sz="3600" b="1" kern="0" dirty="0">
                <a:solidFill>
                  <a:srgbClr val="273269"/>
                </a:solidFill>
                <a:latin typeface="+mj-lt"/>
                <a:ea typeface="+mj-ea"/>
                <a:cs typeface="Times New Roman" pitchFamily="18" charset="0"/>
              </a:rPr>
            </a:br>
            <a:endParaRPr lang="ru-RU" sz="3600" b="1" kern="0" dirty="0">
              <a:solidFill>
                <a:srgbClr val="273269"/>
              </a:solidFill>
              <a:latin typeface="+mj-lt"/>
              <a:ea typeface="+mj-ea"/>
              <a:cs typeface="Times New Roman" pitchFamily="18" charset="0"/>
            </a:endParaRPr>
          </a:p>
        </p:txBody>
      </p:sp>
      <p:pic>
        <p:nvPicPr>
          <p:cNvPr id="14342" name="Picture 3" descr="Герб Счетной палаты"/>
          <p:cNvPicPr>
            <a:picLocks noChangeAspect="1" noChangeArrowheads="1"/>
          </p:cNvPicPr>
          <p:nvPr/>
        </p:nvPicPr>
        <p:blipFill>
          <a:blip r:embed="rId4" cstate="print"/>
          <a:srcRect/>
          <a:stretch>
            <a:fillRect/>
          </a:stretch>
        </p:blipFill>
        <p:spPr bwMode="auto">
          <a:xfrm>
            <a:off x="357188" y="285750"/>
            <a:ext cx="1490662" cy="1543050"/>
          </a:xfrm>
          <a:prstGeom prst="rect">
            <a:avLst/>
          </a:prstGeom>
          <a:noFill/>
          <a:ln w="9525">
            <a:noFill/>
            <a:miter lim="800000"/>
            <a:headEnd/>
            <a:tailEnd/>
          </a:ln>
        </p:spPr>
      </p:pic>
      <p:sp>
        <p:nvSpPr>
          <p:cNvPr id="12" name="Rectangle 2"/>
          <p:cNvSpPr txBox="1">
            <a:spLocks noChangeArrowheads="1"/>
          </p:cNvSpPr>
          <p:nvPr/>
        </p:nvSpPr>
        <p:spPr bwMode="auto">
          <a:xfrm>
            <a:off x="357188" y="2786063"/>
            <a:ext cx="8501062" cy="2428875"/>
          </a:xfrm>
          <a:prstGeom prst="rect">
            <a:avLst/>
          </a:prstGeom>
          <a:noFill/>
          <a:ln w="9525">
            <a:noFill/>
            <a:miter lim="800000"/>
            <a:headEnd/>
            <a:tailEnd/>
          </a:ln>
        </p:spPr>
        <p:txBody>
          <a:bodyPr lIns="91429" tIns="45715" rIns="91429" bIns="45715" anchor="ctr"/>
          <a:lstStyle/>
          <a:p>
            <a:pPr algn="ctr" eaLnBrk="0" fontAlgn="auto" hangingPunct="0">
              <a:spcBef>
                <a:spcPts val="0"/>
              </a:spcBef>
              <a:spcAft>
                <a:spcPts val="0"/>
              </a:spcAft>
              <a:defRPr/>
            </a:pPr>
            <a:r>
              <a:rPr lang="ru-RU" sz="4400" b="1" kern="0" dirty="0">
                <a:solidFill>
                  <a:schemeClr val="accent2"/>
                </a:solidFill>
                <a:latin typeface="+mj-lt"/>
                <a:ea typeface="+mj-ea"/>
                <a:cs typeface="+mj-cs"/>
              </a:rPr>
              <a:t/>
            </a:r>
            <a:br>
              <a:rPr lang="ru-RU" sz="4400" b="1" kern="0" dirty="0">
                <a:solidFill>
                  <a:schemeClr val="accent2"/>
                </a:solidFill>
                <a:latin typeface="+mj-lt"/>
                <a:ea typeface="+mj-ea"/>
                <a:cs typeface="+mj-cs"/>
              </a:rPr>
            </a:br>
            <a:r>
              <a:rPr lang="ru-RU" sz="4400" b="1" dirty="0">
                <a:solidFill>
                  <a:schemeClr val="tx2"/>
                </a:solidFill>
                <a:latin typeface="Arial Narrow" pitchFamily="34" charset="0"/>
              </a:rPr>
              <a:t> </a:t>
            </a:r>
            <a:r>
              <a:rPr lang="ru-RU" sz="3600" b="1" kern="0" dirty="0">
                <a:solidFill>
                  <a:schemeClr val="tx2"/>
                </a:solidFill>
                <a:latin typeface="+mj-lt"/>
                <a:ea typeface="+mj-ea"/>
                <a:cs typeface="+mj-cs"/>
              </a:rPr>
              <a:t/>
            </a:r>
            <a:br>
              <a:rPr lang="ru-RU" sz="3600" b="1" kern="0" dirty="0">
                <a:solidFill>
                  <a:schemeClr val="tx2"/>
                </a:solidFill>
                <a:latin typeface="+mj-lt"/>
                <a:ea typeface="+mj-ea"/>
                <a:cs typeface="+mj-cs"/>
              </a:rPr>
            </a:br>
            <a:r>
              <a:rPr lang="ru-RU" sz="3600" b="1" kern="0" dirty="0">
                <a:solidFill>
                  <a:srgbClr val="273269"/>
                </a:solidFill>
                <a:latin typeface="+mj-lt"/>
                <a:ea typeface="+mj-ea"/>
                <a:cs typeface="Times New Roman" pitchFamily="18" charset="0"/>
              </a:rPr>
              <a:t/>
            </a:r>
            <a:br>
              <a:rPr lang="ru-RU" sz="3600" b="1" kern="0" dirty="0">
                <a:solidFill>
                  <a:srgbClr val="273269"/>
                </a:solidFill>
                <a:latin typeface="+mj-lt"/>
                <a:ea typeface="+mj-ea"/>
                <a:cs typeface="Times New Roman" pitchFamily="18" charset="0"/>
              </a:rPr>
            </a:br>
            <a:endParaRPr lang="ru-RU" sz="3600" b="1" kern="0" dirty="0">
              <a:solidFill>
                <a:srgbClr val="273269"/>
              </a:solidFill>
              <a:latin typeface="+mj-lt"/>
              <a:ea typeface="+mj-ea"/>
              <a:cs typeface="Times New Roman" pitchFamily="18" charset="0"/>
            </a:endParaRPr>
          </a:p>
        </p:txBody>
      </p:sp>
      <p:sp>
        <p:nvSpPr>
          <p:cNvPr id="10" name="Прямоугольник 9"/>
          <p:cNvSpPr/>
          <p:nvPr/>
        </p:nvSpPr>
        <p:spPr>
          <a:xfrm>
            <a:off x="250825" y="3429000"/>
            <a:ext cx="8569325" cy="1200329"/>
          </a:xfrm>
          <a:prstGeom prst="rect">
            <a:avLst/>
          </a:prstGeom>
        </p:spPr>
        <p:txBody>
          <a:bodyPr>
            <a:spAutoFit/>
          </a:bodyPr>
          <a:lstStyle/>
          <a:p>
            <a:pPr algn="ctr" fontAlgn="auto">
              <a:spcBef>
                <a:spcPts val="0"/>
              </a:spcBef>
              <a:spcAft>
                <a:spcPts val="0"/>
              </a:spcAft>
              <a:defRPr/>
            </a:pPr>
            <a:r>
              <a:rPr lang="en-US" sz="3600" b="1" dirty="0">
                <a:solidFill>
                  <a:srgbClr val="000099"/>
                </a:solidFill>
                <a:effectLst>
                  <a:outerShdw blurRad="38100" dist="38100" dir="2700000" algn="tl">
                    <a:srgbClr val="000000">
                      <a:alpha val="43137"/>
                    </a:srgbClr>
                  </a:outerShdw>
                </a:effectLst>
                <a:latin typeface="Times New Roman" pitchFamily="18" charset="0"/>
                <a:cs typeface="Times New Roman" pitchFamily="18" charset="0"/>
              </a:rPr>
              <a:t>Global imbalances analysis: </a:t>
            </a:r>
            <a:endParaRPr lang="ru-RU" sz="3600" b="1" dirty="0" smtClean="0">
              <a:solidFill>
                <a:srgbClr val="000099"/>
              </a:solidFill>
              <a:effectLst>
                <a:outerShdw blurRad="38100" dist="38100" dir="2700000" algn="tl">
                  <a:srgbClr val="000000">
                    <a:alpha val="43137"/>
                  </a:srgbClr>
                </a:outerShdw>
              </a:effectLst>
              <a:latin typeface="Times New Roman" pitchFamily="18" charset="0"/>
              <a:cs typeface="Times New Roman" pitchFamily="18" charset="0"/>
            </a:endParaRPr>
          </a:p>
          <a:p>
            <a:pPr algn="ctr" fontAlgn="auto">
              <a:spcBef>
                <a:spcPts val="0"/>
              </a:spcBef>
              <a:spcAft>
                <a:spcPts val="0"/>
              </a:spcAft>
              <a:defRPr/>
            </a:pPr>
            <a:r>
              <a:rPr lang="en-US" sz="3600" b="1" dirty="0" smtClean="0">
                <a:solidFill>
                  <a:srgbClr val="000099"/>
                </a:solidFill>
                <a:effectLst>
                  <a:outerShdw blurRad="38100" dist="38100" dir="2700000" algn="tl">
                    <a:srgbClr val="000000">
                      <a:alpha val="43137"/>
                    </a:srgbClr>
                  </a:outerShdw>
                </a:effectLst>
                <a:latin typeface="Times New Roman" pitchFamily="18" charset="0"/>
                <a:cs typeface="Times New Roman" pitchFamily="18" charset="0"/>
              </a:rPr>
              <a:t>implications </a:t>
            </a:r>
            <a:r>
              <a:rPr lang="en-US" sz="3600" b="1" dirty="0">
                <a:solidFill>
                  <a:srgbClr val="000099"/>
                </a:solidFill>
                <a:effectLst>
                  <a:outerShdw blurRad="38100" dist="38100" dir="2700000" algn="tl">
                    <a:srgbClr val="000000">
                      <a:alpha val="43137"/>
                    </a:srgbClr>
                  </a:outerShdw>
                </a:effectLst>
                <a:latin typeface="Times New Roman" pitchFamily="18" charset="0"/>
                <a:cs typeface="Times New Roman" pitchFamily="18" charset="0"/>
              </a:rPr>
              <a:t>for KNI selection</a:t>
            </a:r>
            <a:endParaRPr lang="ru-RU" sz="3600" b="1" dirty="0">
              <a:solidFill>
                <a:srgbClr val="000099"/>
              </a:solidFill>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11" name="Rectangle 4"/>
          <p:cNvSpPr>
            <a:spLocks noChangeArrowheads="1"/>
          </p:cNvSpPr>
          <p:nvPr/>
        </p:nvSpPr>
        <p:spPr bwMode="auto">
          <a:xfrm>
            <a:off x="2051720" y="5517232"/>
            <a:ext cx="5688632" cy="400099"/>
          </a:xfrm>
          <a:prstGeom prst="rect">
            <a:avLst/>
          </a:prstGeom>
          <a:noFill/>
          <a:ln w="9525">
            <a:noFill/>
            <a:miter lim="800000"/>
            <a:headEnd/>
            <a:tailEnd/>
          </a:ln>
        </p:spPr>
        <p:txBody>
          <a:bodyPr wrap="square" lIns="91429" tIns="45715" rIns="91429" bIns="45715">
            <a:spAutoFit/>
          </a:bodyPr>
          <a:lstStyle/>
          <a:p>
            <a:pPr algn="ctr"/>
            <a:r>
              <a:rPr lang="en-US" sz="2000" b="1" dirty="0" smtClean="0">
                <a:latin typeface="Times New Roman" pitchFamily="18" charset="0"/>
                <a:cs typeface="Times New Roman" pitchFamily="18" charset="0"/>
              </a:rPr>
              <a:t>Anton </a:t>
            </a:r>
            <a:r>
              <a:rPr lang="en-US" sz="2000" b="1" dirty="0" err="1" smtClean="0">
                <a:latin typeface="Times New Roman" pitchFamily="18" charset="0"/>
                <a:cs typeface="Times New Roman" pitchFamily="18" charset="0"/>
              </a:rPr>
              <a:t>Kosyanenko</a:t>
            </a:r>
            <a:endParaRPr lang="ru-RU" sz="1600" b="1" dirty="0">
              <a:latin typeface="Times New Roman" pitchFamily="18" charset="0"/>
              <a:cs typeface="Times New Roman" pitchFamily="18" charset="0"/>
            </a:endParaRP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Заголовок 1"/>
          <p:cNvSpPr>
            <a:spLocks noGrp="1"/>
          </p:cNvSpPr>
          <p:nvPr>
            <p:ph type="title"/>
          </p:nvPr>
        </p:nvSpPr>
        <p:spPr>
          <a:xfrm>
            <a:off x="142875" y="146050"/>
            <a:ext cx="8858250" cy="796925"/>
          </a:xfrm>
        </p:spPr>
        <p:txBody>
          <a:bodyPr/>
          <a:lstStyle/>
          <a:p>
            <a:r>
              <a:rPr lang="en-US" sz="2800" dirty="0" smtClean="0">
                <a:solidFill>
                  <a:srgbClr val="000099"/>
                </a:solidFill>
                <a:latin typeface="Times New Roman" pitchFamily="18" charset="0"/>
                <a:cs typeface="Times New Roman" pitchFamily="18" charset="0"/>
              </a:rPr>
              <a:t>Selection of countries with large imbalances within MAP</a:t>
            </a:r>
            <a:endParaRPr lang="ru-RU" sz="2800" b="1" dirty="0" smtClean="0">
              <a:solidFill>
                <a:srgbClr val="000099"/>
              </a:solidFill>
            </a:endParaRPr>
          </a:p>
        </p:txBody>
      </p:sp>
      <p:sp>
        <p:nvSpPr>
          <p:cNvPr id="26626" name="Rectangle 8"/>
          <p:cNvSpPr>
            <a:spLocks noChangeArrowheads="1"/>
          </p:cNvSpPr>
          <p:nvPr/>
        </p:nvSpPr>
        <p:spPr bwMode="auto">
          <a:xfrm>
            <a:off x="76200" y="74613"/>
            <a:ext cx="8997950" cy="6637337"/>
          </a:xfrm>
          <a:prstGeom prst="rect">
            <a:avLst/>
          </a:prstGeom>
          <a:noFill/>
          <a:ln w="31750" cmpd="tri">
            <a:solidFill>
              <a:srgbClr val="273269"/>
            </a:solidFill>
            <a:miter lim="800000"/>
            <a:headEnd/>
            <a:tailEnd/>
          </a:ln>
        </p:spPr>
        <p:txBody>
          <a:bodyPr wrap="none" lIns="91429" tIns="45715" rIns="91429" bIns="45715" anchor="ctr"/>
          <a:lstStyle/>
          <a:p>
            <a:endParaRPr lang="ru-RU">
              <a:latin typeface="Calibri" pitchFamily="34" charset="0"/>
            </a:endParaRPr>
          </a:p>
        </p:txBody>
      </p:sp>
      <p:sp>
        <p:nvSpPr>
          <p:cNvPr id="26627" name="Line 8"/>
          <p:cNvSpPr>
            <a:spLocks noChangeShapeType="1"/>
          </p:cNvSpPr>
          <p:nvPr/>
        </p:nvSpPr>
        <p:spPr bwMode="auto">
          <a:xfrm>
            <a:off x="0" y="1028700"/>
            <a:ext cx="9144000" cy="0"/>
          </a:xfrm>
          <a:prstGeom prst="line">
            <a:avLst/>
          </a:prstGeom>
          <a:noFill/>
          <a:ln w="76200" cmpd="tri">
            <a:solidFill>
              <a:srgbClr val="2E4564"/>
            </a:solidFill>
            <a:round/>
            <a:headEnd/>
            <a:tailEnd/>
          </a:ln>
        </p:spPr>
        <p:txBody>
          <a:bodyPr lIns="91429" tIns="45715" rIns="91429" bIns="45715"/>
          <a:lstStyle/>
          <a:p>
            <a:endParaRPr lang="ru-RU"/>
          </a:p>
        </p:txBody>
      </p:sp>
      <p:pic>
        <p:nvPicPr>
          <p:cNvPr id="2" name="Рисунок 1"/>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234012" y="1124744"/>
            <a:ext cx="8730476" cy="5508533"/>
          </a:xfrm>
          <a:prstGeom prst="rect">
            <a:avLst/>
          </a:prstGeom>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8"/>
          <p:cNvSpPr>
            <a:spLocks noChangeArrowheads="1"/>
          </p:cNvSpPr>
          <p:nvPr/>
        </p:nvSpPr>
        <p:spPr bwMode="auto">
          <a:xfrm>
            <a:off x="76200" y="74613"/>
            <a:ext cx="8997950" cy="6637337"/>
          </a:xfrm>
          <a:prstGeom prst="rect">
            <a:avLst/>
          </a:prstGeom>
          <a:noFill/>
          <a:ln w="31750" cmpd="tri">
            <a:solidFill>
              <a:srgbClr val="273269"/>
            </a:solidFill>
            <a:miter lim="800000"/>
            <a:headEnd/>
            <a:tailEnd/>
          </a:ln>
        </p:spPr>
        <p:txBody>
          <a:bodyPr wrap="none" lIns="91429" tIns="45715" rIns="91429" bIns="45715" anchor="ctr"/>
          <a:lstStyle/>
          <a:p>
            <a:endParaRPr lang="ru-RU">
              <a:latin typeface="Calibri" pitchFamily="34" charset="0"/>
            </a:endParaRPr>
          </a:p>
        </p:txBody>
      </p:sp>
      <p:sp>
        <p:nvSpPr>
          <p:cNvPr id="27650" name="Line 8"/>
          <p:cNvSpPr>
            <a:spLocks noChangeShapeType="1"/>
          </p:cNvSpPr>
          <p:nvPr/>
        </p:nvSpPr>
        <p:spPr bwMode="auto">
          <a:xfrm>
            <a:off x="0" y="836613"/>
            <a:ext cx="9144000" cy="0"/>
          </a:xfrm>
          <a:prstGeom prst="line">
            <a:avLst/>
          </a:prstGeom>
          <a:noFill/>
          <a:ln w="76200" cmpd="tri">
            <a:solidFill>
              <a:srgbClr val="2E4564"/>
            </a:solidFill>
            <a:round/>
            <a:headEnd/>
            <a:tailEnd/>
          </a:ln>
        </p:spPr>
        <p:txBody>
          <a:bodyPr lIns="91429" tIns="45715" rIns="91429" bIns="45715"/>
          <a:lstStyle/>
          <a:p>
            <a:endParaRPr lang="ru-RU"/>
          </a:p>
        </p:txBody>
      </p:sp>
      <p:sp>
        <p:nvSpPr>
          <p:cNvPr id="27651" name="Заголовок 1"/>
          <p:cNvSpPr>
            <a:spLocks noGrp="1"/>
          </p:cNvSpPr>
          <p:nvPr>
            <p:ph type="title"/>
          </p:nvPr>
        </p:nvSpPr>
        <p:spPr>
          <a:xfrm>
            <a:off x="179388" y="0"/>
            <a:ext cx="8713787" cy="836613"/>
          </a:xfrm>
        </p:spPr>
        <p:txBody>
          <a:bodyPr/>
          <a:lstStyle/>
          <a:p>
            <a:r>
              <a:rPr lang="en-US" sz="2800" dirty="0" smtClean="0">
                <a:solidFill>
                  <a:srgbClr val="000099"/>
                </a:solidFill>
                <a:latin typeface="Times New Roman" pitchFamily="18" charset="0"/>
                <a:cs typeface="Times New Roman" pitchFamily="18" charset="0"/>
              </a:rPr>
              <a:t>Results of USA imbalances assessment</a:t>
            </a:r>
            <a:endParaRPr lang="ru-RU" sz="2000" dirty="0" smtClean="0"/>
          </a:p>
        </p:txBody>
      </p:sp>
      <p:pic>
        <p:nvPicPr>
          <p:cNvPr id="26626"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03188" y="1108075"/>
            <a:ext cx="8937625" cy="512923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ectangle 8"/>
          <p:cNvSpPr>
            <a:spLocks noChangeArrowheads="1"/>
          </p:cNvSpPr>
          <p:nvPr/>
        </p:nvSpPr>
        <p:spPr bwMode="auto">
          <a:xfrm>
            <a:off x="76200" y="74613"/>
            <a:ext cx="8997950" cy="6637337"/>
          </a:xfrm>
          <a:prstGeom prst="rect">
            <a:avLst/>
          </a:prstGeom>
          <a:noFill/>
          <a:ln w="31750" cmpd="tri">
            <a:solidFill>
              <a:srgbClr val="273269"/>
            </a:solidFill>
            <a:miter lim="800000"/>
            <a:headEnd/>
            <a:tailEnd/>
          </a:ln>
        </p:spPr>
        <p:txBody>
          <a:bodyPr wrap="none" lIns="91429" tIns="45715" rIns="91429" bIns="45715" anchor="ctr"/>
          <a:lstStyle/>
          <a:p>
            <a:endParaRPr lang="ru-RU">
              <a:latin typeface="Calibri" pitchFamily="34" charset="0"/>
            </a:endParaRPr>
          </a:p>
        </p:txBody>
      </p:sp>
      <p:sp>
        <p:nvSpPr>
          <p:cNvPr id="28674" name="Line 8"/>
          <p:cNvSpPr>
            <a:spLocks noChangeShapeType="1"/>
          </p:cNvSpPr>
          <p:nvPr/>
        </p:nvSpPr>
        <p:spPr bwMode="auto">
          <a:xfrm>
            <a:off x="0" y="836613"/>
            <a:ext cx="9144000" cy="0"/>
          </a:xfrm>
          <a:prstGeom prst="line">
            <a:avLst/>
          </a:prstGeom>
          <a:noFill/>
          <a:ln w="76200" cmpd="tri">
            <a:solidFill>
              <a:srgbClr val="2E4564"/>
            </a:solidFill>
            <a:round/>
            <a:headEnd/>
            <a:tailEnd/>
          </a:ln>
        </p:spPr>
        <p:txBody>
          <a:bodyPr lIns="91429" tIns="45715" rIns="91429" bIns="45715"/>
          <a:lstStyle/>
          <a:p>
            <a:endParaRPr lang="ru-RU"/>
          </a:p>
        </p:txBody>
      </p:sp>
      <p:sp>
        <p:nvSpPr>
          <p:cNvPr id="28675" name="Заголовок 1"/>
          <p:cNvSpPr>
            <a:spLocks noGrp="1"/>
          </p:cNvSpPr>
          <p:nvPr>
            <p:ph type="title"/>
          </p:nvPr>
        </p:nvSpPr>
        <p:spPr>
          <a:xfrm>
            <a:off x="179388" y="0"/>
            <a:ext cx="8713787" cy="836613"/>
          </a:xfrm>
        </p:spPr>
        <p:txBody>
          <a:bodyPr/>
          <a:lstStyle/>
          <a:p>
            <a:r>
              <a:rPr lang="en-US" sz="2800" dirty="0">
                <a:solidFill>
                  <a:srgbClr val="000099"/>
                </a:solidFill>
                <a:latin typeface="Times New Roman" pitchFamily="18" charset="0"/>
                <a:cs typeface="Times New Roman" pitchFamily="18" charset="0"/>
              </a:rPr>
              <a:t>Results of USA imbalances assessment</a:t>
            </a:r>
            <a:endParaRPr lang="ru-RU" sz="2000" dirty="0" smtClean="0"/>
          </a:p>
        </p:txBody>
      </p:sp>
      <p:pic>
        <p:nvPicPr>
          <p:cNvPr id="28676" name="Picture 5"/>
          <p:cNvPicPr>
            <a:picLocks noChangeAspect="1" noChangeArrowheads="1"/>
          </p:cNvPicPr>
          <p:nvPr/>
        </p:nvPicPr>
        <p:blipFill>
          <a:blip r:embed="rId2" cstate="print"/>
          <a:srcRect/>
          <a:stretch>
            <a:fillRect/>
          </a:stretch>
        </p:blipFill>
        <p:spPr bwMode="auto">
          <a:xfrm>
            <a:off x="190500" y="1009650"/>
            <a:ext cx="8774113" cy="5394325"/>
          </a:xfrm>
          <a:prstGeom prst="rect">
            <a:avLst/>
          </a:prstGeom>
          <a:noFill/>
          <a:ln w="9525">
            <a:noFill/>
            <a:miter lim="800000"/>
            <a:headEnd/>
            <a:tailEnd/>
          </a:ln>
        </p:spPr>
      </p:pic>
    </p:spTree>
    <p:extLst>
      <p:ext uri="{BB962C8B-B14F-4D97-AF65-F5344CB8AC3E}">
        <p14:creationId xmlns:p14="http://schemas.microsoft.com/office/powerpoint/2010/main" xmlns="" val="270273288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0"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76200" y="1056552"/>
            <a:ext cx="8991224" cy="525276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29697" name="Rectangle 8"/>
          <p:cNvSpPr>
            <a:spLocks noChangeArrowheads="1"/>
          </p:cNvSpPr>
          <p:nvPr/>
        </p:nvSpPr>
        <p:spPr bwMode="auto">
          <a:xfrm>
            <a:off x="76200" y="74613"/>
            <a:ext cx="8997950" cy="6637337"/>
          </a:xfrm>
          <a:prstGeom prst="rect">
            <a:avLst/>
          </a:prstGeom>
          <a:noFill/>
          <a:ln w="31750" cmpd="tri">
            <a:solidFill>
              <a:srgbClr val="273269"/>
            </a:solidFill>
            <a:miter lim="800000"/>
            <a:headEnd/>
            <a:tailEnd/>
          </a:ln>
        </p:spPr>
        <p:txBody>
          <a:bodyPr wrap="none" lIns="91429" tIns="45715" rIns="91429" bIns="45715" anchor="ctr"/>
          <a:lstStyle/>
          <a:p>
            <a:endParaRPr lang="ru-RU">
              <a:latin typeface="Calibri" pitchFamily="34" charset="0"/>
            </a:endParaRPr>
          </a:p>
        </p:txBody>
      </p:sp>
      <p:sp>
        <p:nvSpPr>
          <p:cNvPr id="29698" name="Line 8"/>
          <p:cNvSpPr>
            <a:spLocks noChangeShapeType="1"/>
          </p:cNvSpPr>
          <p:nvPr/>
        </p:nvSpPr>
        <p:spPr bwMode="auto">
          <a:xfrm>
            <a:off x="0" y="836613"/>
            <a:ext cx="9144000" cy="0"/>
          </a:xfrm>
          <a:prstGeom prst="line">
            <a:avLst/>
          </a:prstGeom>
          <a:noFill/>
          <a:ln w="76200" cmpd="tri">
            <a:solidFill>
              <a:srgbClr val="2E4564"/>
            </a:solidFill>
            <a:round/>
            <a:headEnd/>
            <a:tailEnd/>
          </a:ln>
        </p:spPr>
        <p:txBody>
          <a:bodyPr lIns="91429" tIns="45715" rIns="91429" bIns="45715"/>
          <a:lstStyle/>
          <a:p>
            <a:endParaRPr lang="ru-RU"/>
          </a:p>
        </p:txBody>
      </p:sp>
      <p:sp>
        <p:nvSpPr>
          <p:cNvPr id="29699" name="Заголовок 1"/>
          <p:cNvSpPr>
            <a:spLocks noGrp="1"/>
          </p:cNvSpPr>
          <p:nvPr>
            <p:ph type="title"/>
          </p:nvPr>
        </p:nvSpPr>
        <p:spPr>
          <a:xfrm>
            <a:off x="179388" y="0"/>
            <a:ext cx="8713787" cy="836613"/>
          </a:xfrm>
        </p:spPr>
        <p:txBody>
          <a:bodyPr/>
          <a:lstStyle/>
          <a:p>
            <a:r>
              <a:rPr lang="en-US" sz="2800" dirty="0">
                <a:solidFill>
                  <a:srgbClr val="000099"/>
                </a:solidFill>
                <a:latin typeface="Times New Roman" pitchFamily="18" charset="0"/>
                <a:cs typeface="Times New Roman" pitchFamily="18" charset="0"/>
              </a:rPr>
              <a:t>Results of </a:t>
            </a:r>
            <a:r>
              <a:rPr lang="en-US" sz="2800" dirty="0" smtClean="0">
                <a:solidFill>
                  <a:srgbClr val="000099"/>
                </a:solidFill>
                <a:latin typeface="Times New Roman" pitchFamily="18" charset="0"/>
                <a:cs typeface="Times New Roman" pitchFamily="18" charset="0"/>
              </a:rPr>
              <a:t>France </a:t>
            </a:r>
            <a:r>
              <a:rPr lang="en-US" sz="2800" dirty="0">
                <a:solidFill>
                  <a:srgbClr val="000099"/>
                </a:solidFill>
                <a:latin typeface="Times New Roman" pitchFamily="18" charset="0"/>
                <a:cs typeface="Times New Roman" pitchFamily="18" charset="0"/>
              </a:rPr>
              <a:t>imbalances assessment</a:t>
            </a:r>
            <a:endParaRPr lang="ru-RU" sz="2000" dirty="0" smtClean="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76200" y="1052166"/>
            <a:ext cx="8997949" cy="532916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30721" name="Rectangle 8"/>
          <p:cNvSpPr>
            <a:spLocks noChangeArrowheads="1"/>
          </p:cNvSpPr>
          <p:nvPr/>
        </p:nvSpPr>
        <p:spPr bwMode="auto">
          <a:xfrm>
            <a:off x="76200" y="74613"/>
            <a:ext cx="8997950" cy="6637337"/>
          </a:xfrm>
          <a:prstGeom prst="rect">
            <a:avLst/>
          </a:prstGeom>
          <a:noFill/>
          <a:ln w="31750" cmpd="tri">
            <a:solidFill>
              <a:srgbClr val="273269"/>
            </a:solidFill>
            <a:miter lim="800000"/>
            <a:headEnd/>
            <a:tailEnd/>
          </a:ln>
        </p:spPr>
        <p:txBody>
          <a:bodyPr wrap="none" lIns="91429" tIns="45715" rIns="91429" bIns="45715" anchor="ctr"/>
          <a:lstStyle/>
          <a:p>
            <a:endParaRPr lang="ru-RU">
              <a:latin typeface="Calibri" pitchFamily="34" charset="0"/>
            </a:endParaRPr>
          </a:p>
        </p:txBody>
      </p:sp>
      <p:sp>
        <p:nvSpPr>
          <p:cNvPr id="30722" name="Line 8"/>
          <p:cNvSpPr>
            <a:spLocks noChangeShapeType="1"/>
          </p:cNvSpPr>
          <p:nvPr/>
        </p:nvSpPr>
        <p:spPr bwMode="auto">
          <a:xfrm>
            <a:off x="0" y="836613"/>
            <a:ext cx="9144000" cy="0"/>
          </a:xfrm>
          <a:prstGeom prst="line">
            <a:avLst/>
          </a:prstGeom>
          <a:noFill/>
          <a:ln w="76200" cmpd="tri">
            <a:solidFill>
              <a:srgbClr val="2E4564"/>
            </a:solidFill>
            <a:round/>
            <a:headEnd/>
            <a:tailEnd/>
          </a:ln>
        </p:spPr>
        <p:txBody>
          <a:bodyPr lIns="91429" tIns="45715" rIns="91429" bIns="45715"/>
          <a:lstStyle/>
          <a:p>
            <a:endParaRPr lang="ru-RU"/>
          </a:p>
        </p:txBody>
      </p:sp>
      <p:sp>
        <p:nvSpPr>
          <p:cNvPr id="30723" name="Заголовок 1"/>
          <p:cNvSpPr>
            <a:spLocks noGrp="1"/>
          </p:cNvSpPr>
          <p:nvPr>
            <p:ph type="title"/>
          </p:nvPr>
        </p:nvSpPr>
        <p:spPr>
          <a:xfrm>
            <a:off x="76200" y="0"/>
            <a:ext cx="8997950" cy="836613"/>
          </a:xfrm>
        </p:spPr>
        <p:txBody>
          <a:bodyPr/>
          <a:lstStyle/>
          <a:p>
            <a:r>
              <a:rPr lang="en-US" sz="2800" dirty="0">
                <a:solidFill>
                  <a:srgbClr val="000099"/>
                </a:solidFill>
                <a:latin typeface="Times New Roman" pitchFamily="18" charset="0"/>
                <a:cs typeface="Times New Roman" pitchFamily="18" charset="0"/>
              </a:rPr>
              <a:t>Results of </a:t>
            </a:r>
            <a:r>
              <a:rPr lang="en-US" sz="2800" dirty="0" smtClean="0">
                <a:solidFill>
                  <a:srgbClr val="000099"/>
                </a:solidFill>
                <a:latin typeface="Times New Roman" pitchFamily="18" charset="0"/>
                <a:cs typeface="Times New Roman" pitchFamily="18" charset="0"/>
              </a:rPr>
              <a:t>Germany </a:t>
            </a:r>
            <a:r>
              <a:rPr lang="en-US" sz="2800" dirty="0">
                <a:solidFill>
                  <a:srgbClr val="000099"/>
                </a:solidFill>
                <a:latin typeface="Times New Roman" pitchFamily="18" charset="0"/>
                <a:cs typeface="Times New Roman" pitchFamily="18" charset="0"/>
              </a:rPr>
              <a:t>imbalances assessment</a:t>
            </a:r>
            <a:endParaRPr lang="ru-RU" sz="2000" dirty="0" smtClean="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Rectangle 8"/>
          <p:cNvSpPr>
            <a:spLocks noChangeArrowheads="1"/>
          </p:cNvSpPr>
          <p:nvPr/>
        </p:nvSpPr>
        <p:spPr bwMode="auto">
          <a:xfrm>
            <a:off x="76200" y="74613"/>
            <a:ext cx="8997950" cy="6637337"/>
          </a:xfrm>
          <a:prstGeom prst="rect">
            <a:avLst/>
          </a:prstGeom>
          <a:noFill/>
          <a:ln w="31750" cmpd="tri">
            <a:solidFill>
              <a:srgbClr val="273269"/>
            </a:solidFill>
            <a:miter lim="800000"/>
            <a:headEnd/>
            <a:tailEnd/>
          </a:ln>
        </p:spPr>
        <p:txBody>
          <a:bodyPr wrap="none" lIns="91429" tIns="45715" rIns="91429" bIns="45715" anchor="ctr"/>
          <a:lstStyle/>
          <a:p>
            <a:endParaRPr lang="ru-RU">
              <a:latin typeface="Calibri" pitchFamily="34" charset="0"/>
            </a:endParaRPr>
          </a:p>
        </p:txBody>
      </p:sp>
      <p:sp>
        <p:nvSpPr>
          <p:cNvPr id="31746" name="Line 8"/>
          <p:cNvSpPr>
            <a:spLocks noChangeShapeType="1"/>
          </p:cNvSpPr>
          <p:nvPr/>
        </p:nvSpPr>
        <p:spPr bwMode="auto">
          <a:xfrm>
            <a:off x="0" y="836613"/>
            <a:ext cx="9144000" cy="0"/>
          </a:xfrm>
          <a:prstGeom prst="line">
            <a:avLst/>
          </a:prstGeom>
          <a:noFill/>
          <a:ln w="76200" cmpd="tri">
            <a:solidFill>
              <a:srgbClr val="2E4564"/>
            </a:solidFill>
            <a:round/>
            <a:headEnd/>
            <a:tailEnd/>
          </a:ln>
        </p:spPr>
        <p:txBody>
          <a:bodyPr lIns="91429" tIns="45715" rIns="91429" bIns="45715"/>
          <a:lstStyle/>
          <a:p>
            <a:endParaRPr lang="ru-RU"/>
          </a:p>
        </p:txBody>
      </p:sp>
      <p:sp>
        <p:nvSpPr>
          <p:cNvPr id="31747" name="Заголовок 1"/>
          <p:cNvSpPr>
            <a:spLocks noGrp="1"/>
          </p:cNvSpPr>
          <p:nvPr>
            <p:ph type="title"/>
          </p:nvPr>
        </p:nvSpPr>
        <p:spPr>
          <a:xfrm>
            <a:off x="76200" y="0"/>
            <a:ext cx="8997950" cy="836613"/>
          </a:xfrm>
        </p:spPr>
        <p:txBody>
          <a:bodyPr/>
          <a:lstStyle/>
          <a:p>
            <a:r>
              <a:rPr lang="en-US" sz="2800" dirty="0">
                <a:solidFill>
                  <a:srgbClr val="000099"/>
                </a:solidFill>
                <a:latin typeface="Times New Roman" pitchFamily="18" charset="0"/>
                <a:cs typeface="Times New Roman" pitchFamily="18" charset="0"/>
              </a:rPr>
              <a:t>Results of Germany imbalances assessment</a:t>
            </a:r>
            <a:endParaRPr lang="ru-RU" sz="2000" dirty="0" smtClean="0"/>
          </a:p>
        </p:txBody>
      </p:sp>
      <p:pic>
        <p:nvPicPr>
          <p:cNvPr id="29698"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73038" y="1233488"/>
            <a:ext cx="8797925" cy="493181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8"/>
          <p:cNvSpPr>
            <a:spLocks noChangeArrowheads="1"/>
          </p:cNvSpPr>
          <p:nvPr/>
        </p:nvSpPr>
        <p:spPr bwMode="auto">
          <a:xfrm>
            <a:off x="76200" y="74613"/>
            <a:ext cx="8997950" cy="6637337"/>
          </a:xfrm>
          <a:prstGeom prst="rect">
            <a:avLst/>
          </a:prstGeom>
          <a:noFill/>
          <a:ln w="31750" cmpd="tri">
            <a:solidFill>
              <a:srgbClr val="273269"/>
            </a:solidFill>
            <a:miter lim="800000"/>
            <a:headEnd/>
            <a:tailEnd/>
          </a:ln>
        </p:spPr>
        <p:txBody>
          <a:bodyPr wrap="none" lIns="91429" tIns="45715" rIns="91429" bIns="45715" anchor="ctr"/>
          <a:lstStyle/>
          <a:p>
            <a:endParaRPr lang="ru-RU">
              <a:latin typeface="Calibri" pitchFamily="34" charset="0"/>
            </a:endParaRPr>
          </a:p>
        </p:txBody>
      </p:sp>
      <p:sp>
        <p:nvSpPr>
          <p:cNvPr id="32770" name="Line 8"/>
          <p:cNvSpPr>
            <a:spLocks noChangeShapeType="1"/>
          </p:cNvSpPr>
          <p:nvPr/>
        </p:nvSpPr>
        <p:spPr bwMode="auto">
          <a:xfrm>
            <a:off x="0" y="836613"/>
            <a:ext cx="9144000" cy="0"/>
          </a:xfrm>
          <a:prstGeom prst="line">
            <a:avLst/>
          </a:prstGeom>
          <a:noFill/>
          <a:ln w="76200" cmpd="tri">
            <a:solidFill>
              <a:srgbClr val="2E4564"/>
            </a:solidFill>
            <a:round/>
            <a:headEnd/>
            <a:tailEnd/>
          </a:ln>
        </p:spPr>
        <p:txBody>
          <a:bodyPr lIns="91429" tIns="45715" rIns="91429" bIns="45715"/>
          <a:lstStyle/>
          <a:p>
            <a:endParaRPr lang="ru-RU"/>
          </a:p>
        </p:txBody>
      </p:sp>
      <p:sp>
        <p:nvSpPr>
          <p:cNvPr id="32771" name="Заголовок 1"/>
          <p:cNvSpPr>
            <a:spLocks noGrp="1"/>
          </p:cNvSpPr>
          <p:nvPr>
            <p:ph type="title"/>
          </p:nvPr>
        </p:nvSpPr>
        <p:spPr>
          <a:xfrm>
            <a:off x="76200" y="0"/>
            <a:ext cx="8997950" cy="836613"/>
          </a:xfrm>
        </p:spPr>
        <p:txBody>
          <a:bodyPr/>
          <a:lstStyle/>
          <a:p>
            <a:r>
              <a:rPr lang="en-US" sz="2800" dirty="0">
                <a:solidFill>
                  <a:srgbClr val="000099"/>
                </a:solidFill>
                <a:latin typeface="Times New Roman" pitchFamily="18" charset="0"/>
                <a:cs typeface="Times New Roman" pitchFamily="18" charset="0"/>
              </a:rPr>
              <a:t>Results of </a:t>
            </a:r>
            <a:r>
              <a:rPr lang="en-US" sz="2800" dirty="0" smtClean="0">
                <a:solidFill>
                  <a:srgbClr val="000099"/>
                </a:solidFill>
                <a:latin typeface="Times New Roman" pitchFamily="18" charset="0"/>
                <a:cs typeface="Times New Roman" pitchFamily="18" charset="0"/>
              </a:rPr>
              <a:t>China </a:t>
            </a:r>
            <a:r>
              <a:rPr lang="en-US" sz="2800" dirty="0">
                <a:solidFill>
                  <a:srgbClr val="000099"/>
                </a:solidFill>
                <a:latin typeface="Times New Roman" pitchFamily="18" charset="0"/>
                <a:cs typeface="Times New Roman" pitchFamily="18" charset="0"/>
              </a:rPr>
              <a:t>imbalances assessment</a:t>
            </a:r>
            <a:endParaRPr lang="ru-RU" sz="2000" dirty="0" smtClean="0"/>
          </a:p>
        </p:txBody>
      </p:sp>
      <p:pic>
        <p:nvPicPr>
          <p:cNvPr id="30722"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03188" y="1196975"/>
            <a:ext cx="8937625" cy="504033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Rectangle 8"/>
          <p:cNvSpPr>
            <a:spLocks noChangeArrowheads="1"/>
          </p:cNvSpPr>
          <p:nvPr/>
        </p:nvSpPr>
        <p:spPr bwMode="auto">
          <a:xfrm>
            <a:off x="76200" y="74613"/>
            <a:ext cx="8997950" cy="6637337"/>
          </a:xfrm>
          <a:prstGeom prst="rect">
            <a:avLst/>
          </a:prstGeom>
          <a:noFill/>
          <a:ln w="31750" cmpd="tri">
            <a:solidFill>
              <a:srgbClr val="273269"/>
            </a:solidFill>
            <a:miter lim="800000"/>
            <a:headEnd/>
            <a:tailEnd/>
          </a:ln>
        </p:spPr>
        <p:txBody>
          <a:bodyPr wrap="none" lIns="91429" tIns="45715" rIns="91429" bIns="45715" anchor="ctr"/>
          <a:lstStyle/>
          <a:p>
            <a:endParaRPr lang="ru-RU">
              <a:latin typeface="Calibri" pitchFamily="34" charset="0"/>
            </a:endParaRPr>
          </a:p>
        </p:txBody>
      </p:sp>
      <p:sp>
        <p:nvSpPr>
          <p:cNvPr id="33794" name="Line 8"/>
          <p:cNvSpPr>
            <a:spLocks noChangeShapeType="1"/>
          </p:cNvSpPr>
          <p:nvPr/>
        </p:nvSpPr>
        <p:spPr bwMode="auto">
          <a:xfrm>
            <a:off x="0" y="1095375"/>
            <a:ext cx="9144000" cy="0"/>
          </a:xfrm>
          <a:prstGeom prst="line">
            <a:avLst/>
          </a:prstGeom>
          <a:noFill/>
          <a:ln w="76200" cmpd="tri">
            <a:solidFill>
              <a:srgbClr val="2E4564"/>
            </a:solidFill>
            <a:round/>
            <a:headEnd/>
            <a:tailEnd/>
          </a:ln>
        </p:spPr>
        <p:txBody>
          <a:bodyPr lIns="91429" tIns="45715" rIns="91429" bIns="45715"/>
          <a:lstStyle/>
          <a:p>
            <a:endParaRPr lang="ru-RU"/>
          </a:p>
        </p:txBody>
      </p:sp>
      <p:sp>
        <p:nvSpPr>
          <p:cNvPr id="33795" name="Заголовок 1"/>
          <p:cNvSpPr>
            <a:spLocks noGrp="1"/>
          </p:cNvSpPr>
          <p:nvPr>
            <p:ph type="title"/>
          </p:nvPr>
        </p:nvSpPr>
        <p:spPr>
          <a:xfrm>
            <a:off x="0" y="116632"/>
            <a:ext cx="8858250" cy="806450"/>
          </a:xfrm>
        </p:spPr>
        <p:txBody>
          <a:bodyPr/>
          <a:lstStyle/>
          <a:p>
            <a:pPr>
              <a:tabLst>
                <a:tab pos="2238375" algn="l"/>
              </a:tabLst>
            </a:pPr>
            <a:r>
              <a:rPr lang="en-US" sz="2800" dirty="0" smtClean="0">
                <a:solidFill>
                  <a:srgbClr val="000099"/>
                </a:solidFill>
                <a:latin typeface="Times New Roman" pitchFamily="18" charset="0"/>
                <a:cs typeface="Times New Roman" pitchFamily="18" charset="0"/>
              </a:rPr>
              <a:t>Analysis of terms applications and relation patterns</a:t>
            </a:r>
            <a:endParaRPr lang="ru-RU" sz="2800" dirty="0" smtClean="0">
              <a:solidFill>
                <a:srgbClr val="000099"/>
              </a:solidFill>
              <a:latin typeface="Times New Roman" pitchFamily="18" charset="0"/>
              <a:cs typeface="Times New Roman" pitchFamily="18" charset="0"/>
            </a:endParaRPr>
          </a:p>
        </p:txBody>
      </p:sp>
      <p:cxnSp>
        <p:nvCxnSpPr>
          <p:cNvPr id="8" name="Прямая соединительная линия 7"/>
          <p:cNvCxnSpPr>
            <a:stCxn id="99" idx="6"/>
            <a:endCxn id="96" idx="1"/>
          </p:cNvCxnSpPr>
          <p:nvPr/>
        </p:nvCxnSpPr>
        <p:spPr>
          <a:xfrm>
            <a:off x="5576888" y="1338263"/>
            <a:ext cx="1436687" cy="45085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Прямая соединительная линия 10"/>
          <p:cNvCxnSpPr>
            <a:stCxn id="141" idx="6"/>
            <a:endCxn id="147" idx="4"/>
          </p:cNvCxnSpPr>
          <p:nvPr/>
        </p:nvCxnSpPr>
        <p:spPr>
          <a:xfrm flipV="1">
            <a:off x="4932363" y="2909888"/>
            <a:ext cx="525462" cy="579437"/>
          </a:xfrm>
          <a:prstGeom prst="line">
            <a:avLst/>
          </a:prstGeom>
        </p:spPr>
        <p:style>
          <a:lnRef idx="1">
            <a:schemeClr val="accent1"/>
          </a:lnRef>
          <a:fillRef idx="0">
            <a:schemeClr val="accent1"/>
          </a:fillRef>
          <a:effectRef idx="0">
            <a:schemeClr val="accent1"/>
          </a:effectRef>
          <a:fontRef idx="minor">
            <a:schemeClr val="tx1"/>
          </a:fontRef>
        </p:style>
      </p:cxnSp>
      <p:cxnSp>
        <p:nvCxnSpPr>
          <p:cNvPr id="12" name="Прямая соединительная линия 11"/>
          <p:cNvCxnSpPr>
            <a:stCxn id="141" idx="4"/>
            <a:endCxn id="135" idx="0"/>
          </p:cNvCxnSpPr>
          <p:nvPr/>
        </p:nvCxnSpPr>
        <p:spPr>
          <a:xfrm flipH="1">
            <a:off x="4776788" y="3579813"/>
            <a:ext cx="65087" cy="788987"/>
          </a:xfrm>
          <a:prstGeom prst="line">
            <a:avLst/>
          </a:prstGeom>
          <a:effectLst/>
        </p:spPr>
        <p:style>
          <a:lnRef idx="2">
            <a:schemeClr val="accent2"/>
          </a:lnRef>
          <a:fillRef idx="0">
            <a:schemeClr val="accent2"/>
          </a:fillRef>
          <a:effectRef idx="1">
            <a:schemeClr val="accent2"/>
          </a:effectRef>
          <a:fontRef idx="minor">
            <a:schemeClr val="tx1"/>
          </a:fontRef>
        </p:style>
      </p:cxnSp>
      <p:cxnSp>
        <p:nvCxnSpPr>
          <p:cNvPr id="13" name="Прямая соединительная линия 12"/>
          <p:cNvCxnSpPr>
            <a:stCxn id="144" idx="7"/>
            <a:endCxn id="147" idx="1"/>
          </p:cNvCxnSpPr>
          <p:nvPr/>
        </p:nvCxnSpPr>
        <p:spPr>
          <a:xfrm flipV="1">
            <a:off x="4635500" y="2755900"/>
            <a:ext cx="758825" cy="79375"/>
          </a:xfrm>
          <a:prstGeom prst="line">
            <a:avLst/>
          </a:prstGeom>
        </p:spPr>
        <p:style>
          <a:lnRef idx="1">
            <a:schemeClr val="accent1"/>
          </a:lnRef>
          <a:fillRef idx="0">
            <a:schemeClr val="accent1"/>
          </a:fillRef>
          <a:effectRef idx="0">
            <a:schemeClr val="accent1"/>
          </a:effectRef>
          <a:fontRef idx="minor">
            <a:schemeClr val="tx1"/>
          </a:fontRef>
        </p:style>
      </p:cxnSp>
      <p:cxnSp>
        <p:nvCxnSpPr>
          <p:cNvPr id="14" name="Прямая соединительная линия 13"/>
          <p:cNvCxnSpPr>
            <a:stCxn id="81" idx="7"/>
            <a:endCxn id="123" idx="2"/>
          </p:cNvCxnSpPr>
          <p:nvPr/>
        </p:nvCxnSpPr>
        <p:spPr>
          <a:xfrm flipV="1">
            <a:off x="1538288" y="4549775"/>
            <a:ext cx="1771650" cy="6223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Прямая соединительная линия 14"/>
          <p:cNvCxnSpPr>
            <a:stCxn id="81" idx="4"/>
            <a:endCxn id="87" idx="2"/>
          </p:cNvCxnSpPr>
          <p:nvPr/>
        </p:nvCxnSpPr>
        <p:spPr>
          <a:xfrm>
            <a:off x="1474788" y="5326063"/>
            <a:ext cx="1220787" cy="5969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Прямая соединительная линия 15"/>
          <p:cNvCxnSpPr>
            <a:stCxn id="90" idx="6"/>
            <a:endCxn id="96" idx="3"/>
          </p:cNvCxnSpPr>
          <p:nvPr/>
        </p:nvCxnSpPr>
        <p:spPr>
          <a:xfrm flipV="1">
            <a:off x="6130925" y="1916113"/>
            <a:ext cx="882650" cy="296862"/>
          </a:xfrm>
          <a:prstGeom prst="line">
            <a:avLst/>
          </a:prstGeom>
        </p:spPr>
        <p:style>
          <a:lnRef idx="1">
            <a:schemeClr val="accent1"/>
          </a:lnRef>
          <a:fillRef idx="0">
            <a:schemeClr val="accent1"/>
          </a:fillRef>
          <a:effectRef idx="0">
            <a:schemeClr val="accent1"/>
          </a:effectRef>
          <a:fontRef idx="minor">
            <a:schemeClr val="tx1"/>
          </a:fontRef>
        </p:style>
      </p:cxnSp>
      <p:cxnSp>
        <p:nvCxnSpPr>
          <p:cNvPr id="17" name="Прямая соединительная линия 16"/>
          <p:cNvCxnSpPr>
            <a:stCxn id="141" idx="2"/>
            <a:endCxn id="144" idx="3"/>
          </p:cNvCxnSpPr>
          <p:nvPr/>
        </p:nvCxnSpPr>
        <p:spPr>
          <a:xfrm flipH="1" flipV="1">
            <a:off x="4508500" y="2962275"/>
            <a:ext cx="244475" cy="52705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Прямая соединительная линия 17"/>
          <p:cNvCxnSpPr>
            <a:stCxn id="147" idx="7"/>
            <a:endCxn id="90" idx="3"/>
          </p:cNvCxnSpPr>
          <p:nvPr/>
        </p:nvCxnSpPr>
        <p:spPr>
          <a:xfrm flipV="1">
            <a:off x="5521325" y="2276475"/>
            <a:ext cx="455613" cy="479425"/>
          </a:xfrm>
          <a:prstGeom prst="line">
            <a:avLst/>
          </a:prstGeom>
        </p:spPr>
        <p:style>
          <a:lnRef idx="1">
            <a:schemeClr val="accent1"/>
          </a:lnRef>
          <a:fillRef idx="0">
            <a:schemeClr val="accent1"/>
          </a:fillRef>
          <a:effectRef idx="0">
            <a:schemeClr val="accent1"/>
          </a:effectRef>
          <a:fontRef idx="minor">
            <a:schemeClr val="tx1"/>
          </a:fontRef>
        </p:style>
      </p:cxnSp>
      <p:cxnSp>
        <p:nvCxnSpPr>
          <p:cNvPr id="19" name="Прямая соединительная линия 18"/>
          <p:cNvCxnSpPr>
            <a:stCxn id="144" idx="7"/>
            <a:endCxn id="90" idx="2"/>
          </p:cNvCxnSpPr>
          <p:nvPr/>
        </p:nvCxnSpPr>
        <p:spPr>
          <a:xfrm flipV="1">
            <a:off x="4635500" y="2212975"/>
            <a:ext cx="1314450" cy="6223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0" name="Прямая соединительная линия 19"/>
          <p:cNvCxnSpPr>
            <a:stCxn id="147" idx="1"/>
            <a:endCxn id="93" idx="6"/>
          </p:cNvCxnSpPr>
          <p:nvPr/>
        </p:nvCxnSpPr>
        <p:spPr>
          <a:xfrm flipH="1" flipV="1">
            <a:off x="4938713" y="1816100"/>
            <a:ext cx="455612" cy="939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 name="Прямая соединительная линия 20"/>
          <p:cNvCxnSpPr>
            <a:stCxn id="144" idx="1"/>
            <a:endCxn id="93" idx="3"/>
          </p:cNvCxnSpPr>
          <p:nvPr/>
        </p:nvCxnSpPr>
        <p:spPr>
          <a:xfrm flipV="1">
            <a:off x="4508500" y="1879600"/>
            <a:ext cx="276225" cy="955675"/>
          </a:xfrm>
          <a:prstGeom prst="line">
            <a:avLst/>
          </a:prstGeom>
        </p:spPr>
        <p:style>
          <a:lnRef idx="1">
            <a:schemeClr val="accent1"/>
          </a:lnRef>
          <a:fillRef idx="0">
            <a:schemeClr val="accent1"/>
          </a:fillRef>
          <a:effectRef idx="0">
            <a:schemeClr val="accent1"/>
          </a:effectRef>
          <a:fontRef idx="minor">
            <a:schemeClr val="tx1"/>
          </a:fontRef>
        </p:style>
      </p:cxnSp>
      <p:cxnSp>
        <p:nvCxnSpPr>
          <p:cNvPr id="22" name="Прямая соединительная линия 21"/>
          <p:cNvCxnSpPr>
            <a:stCxn id="99" idx="2"/>
            <a:endCxn id="93" idx="7"/>
          </p:cNvCxnSpPr>
          <p:nvPr/>
        </p:nvCxnSpPr>
        <p:spPr>
          <a:xfrm flipH="1">
            <a:off x="4911725" y="1338263"/>
            <a:ext cx="485775" cy="414337"/>
          </a:xfrm>
          <a:prstGeom prst="line">
            <a:avLst/>
          </a:prstGeom>
        </p:spPr>
        <p:style>
          <a:lnRef idx="1">
            <a:schemeClr val="accent1"/>
          </a:lnRef>
          <a:fillRef idx="0">
            <a:schemeClr val="accent1"/>
          </a:fillRef>
          <a:effectRef idx="0">
            <a:schemeClr val="accent1"/>
          </a:effectRef>
          <a:fontRef idx="minor">
            <a:schemeClr val="tx1"/>
          </a:fontRef>
        </p:style>
      </p:cxnSp>
      <p:cxnSp>
        <p:nvCxnSpPr>
          <p:cNvPr id="23" name="Прямая соединительная линия 22"/>
          <p:cNvCxnSpPr>
            <a:stCxn id="159" idx="7"/>
            <a:endCxn id="168" idx="4"/>
          </p:cNvCxnSpPr>
          <p:nvPr/>
        </p:nvCxnSpPr>
        <p:spPr>
          <a:xfrm flipV="1">
            <a:off x="6765925" y="3022600"/>
            <a:ext cx="698500" cy="2430463"/>
          </a:xfrm>
          <a:prstGeom prst="line">
            <a:avLst/>
          </a:prstGeom>
          <a:effectLst/>
        </p:spPr>
        <p:style>
          <a:lnRef idx="2">
            <a:schemeClr val="accent4"/>
          </a:lnRef>
          <a:fillRef idx="0">
            <a:schemeClr val="accent4"/>
          </a:fillRef>
          <a:effectRef idx="1">
            <a:schemeClr val="accent4"/>
          </a:effectRef>
          <a:fontRef idx="minor">
            <a:schemeClr val="tx1"/>
          </a:fontRef>
        </p:style>
      </p:cxnSp>
      <p:cxnSp>
        <p:nvCxnSpPr>
          <p:cNvPr id="24" name="Прямая соединительная линия 23"/>
          <p:cNvCxnSpPr>
            <a:stCxn id="159" idx="1"/>
            <a:endCxn id="108" idx="5"/>
          </p:cNvCxnSpPr>
          <p:nvPr/>
        </p:nvCxnSpPr>
        <p:spPr>
          <a:xfrm flipH="1" flipV="1">
            <a:off x="3675063" y="2560638"/>
            <a:ext cx="2913062" cy="2892425"/>
          </a:xfrm>
          <a:prstGeom prst="line">
            <a:avLst/>
          </a:prstGeom>
          <a:effectLst/>
        </p:spPr>
        <p:style>
          <a:lnRef idx="2">
            <a:schemeClr val="accent4"/>
          </a:lnRef>
          <a:fillRef idx="0">
            <a:schemeClr val="accent4"/>
          </a:fillRef>
          <a:effectRef idx="1">
            <a:schemeClr val="accent4"/>
          </a:effectRef>
          <a:fontRef idx="minor">
            <a:schemeClr val="tx1"/>
          </a:fontRef>
        </p:style>
      </p:cxnSp>
      <p:cxnSp>
        <p:nvCxnSpPr>
          <p:cNvPr id="25" name="Прямая соединительная линия 24"/>
          <p:cNvCxnSpPr>
            <a:stCxn id="159" idx="2"/>
            <a:endCxn id="123" idx="6"/>
          </p:cNvCxnSpPr>
          <p:nvPr/>
        </p:nvCxnSpPr>
        <p:spPr>
          <a:xfrm flipH="1" flipV="1">
            <a:off x="3490913" y="4549775"/>
            <a:ext cx="3060700" cy="992188"/>
          </a:xfrm>
          <a:prstGeom prst="line">
            <a:avLst/>
          </a:prstGeom>
          <a:effectLst/>
        </p:spPr>
        <p:style>
          <a:lnRef idx="2">
            <a:schemeClr val="accent4"/>
          </a:lnRef>
          <a:fillRef idx="0">
            <a:schemeClr val="accent4"/>
          </a:fillRef>
          <a:effectRef idx="1">
            <a:schemeClr val="accent4"/>
          </a:effectRef>
          <a:fontRef idx="minor">
            <a:schemeClr val="tx1"/>
          </a:fontRef>
        </p:style>
      </p:cxnSp>
      <p:cxnSp>
        <p:nvCxnSpPr>
          <p:cNvPr id="26" name="Прямая соединительная линия 25"/>
          <p:cNvCxnSpPr>
            <a:stCxn id="135" idx="6"/>
            <a:endCxn id="159" idx="1"/>
          </p:cNvCxnSpPr>
          <p:nvPr/>
        </p:nvCxnSpPr>
        <p:spPr>
          <a:xfrm>
            <a:off x="4938713" y="4530725"/>
            <a:ext cx="1649412" cy="922338"/>
          </a:xfrm>
          <a:prstGeom prst="line">
            <a:avLst/>
          </a:prstGeom>
          <a:effectLst/>
        </p:spPr>
        <p:style>
          <a:lnRef idx="2">
            <a:schemeClr val="accent2"/>
          </a:lnRef>
          <a:fillRef idx="0">
            <a:schemeClr val="accent2"/>
          </a:fillRef>
          <a:effectRef idx="1">
            <a:schemeClr val="accent2"/>
          </a:effectRef>
          <a:fontRef idx="minor">
            <a:schemeClr val="tx1"/>
          </a:fontRef>
        </p:style>
      </p:cxnSp>
      <p:cxnSp>
        <p:nvCxnSpPr>
          <p:cNvPr id="27" name="Прямая соединительная линия 26"/>
          <p:cNvCxnSpPr>
            <a:stCxn id="159" idx="0"/>
            <a:endCxn id="147" idx="5"/>
          </p:cNvCxnSpPr>
          <p:nvPr/>
        </p:nvCxnSpPr>
        <p:spPr>
          <a:xfrm flipH="1" flipV="1">
            <a:off x="5521325" y="2882900"/>
            <a:ext cx="1155700" cy="2532063"/>
          </a:xfrm>
          <a:prstGeom prst="line">
            <a:avLst/>
          </a:prstGeom>
          <a:effectLst/>
        </p:spPr>
        <p:style>
          <a:lnRef idx="2">
            <a:schemeClr val="accent4"/>
          </a:lnRef>
          <a:fillRef idx="0">
            <a:schemeClr val="accent4"/>
          </a:fillRef>
          <a:effectRef idx="1">
            <a:schemeClr val="accent4"/>
          </a:effectRef>
          <a:fontRef idx="minor">
            <a:schemeClr val="tx1"/>
          </a:fontRef>
        </p:style>
      </p:cxnSp>
      <p:cxnSp>
        <p:nvCxnSpPr>
          <p:cNvPr id="28" name="Прямая соединительная линия 27"/>
          <p:cNvCxnSpPr>
            <a:stCxn id="159" idx="0"/>
            <a:endCxn id="144" idx="5"/>
          </p:cNvCxnSpPr>
          <p:nvPr/>
        </p:nvCxnSpPr>
        <p:spPr>
          <a:xfrm flipH="1" flipV="1">
            <a:off x="4635500" y="2962275"/>
            <a:ext cx="2041525" cy="2452688"/>
          </a:xfrm>
          <a:prstGeom prst="line">
            <a:avLst/>
          </a:prstGeom>
          <a:effectLst/>
        </p:spPr>
        <p:style>
          <a:lnRef idx="2">
            <a:schemeClr val="accent4"/>
          </a:lnRef>
          <a:fillRef idx="0">
            <a:schemeClr val="accent4"/>
          </a:fillRef>
          <a:effectRef idx="1">
            <a:schemeClr val="accent4"/>
          </a:effectRef>
          <a:fontRef idx="minor">
            <a:schemeClr val="tx1"/>
          </a:fontRef>
        </p:style>
      </p:cxnSp>
      <p:cxnSp>
        <p:nvCxnSpPr>
          <p:cNvPr id="29" name="Прямая соединительная линия 28"/>
          <p:cNvCxnSpPr>
            <a:stCxn id="162" idx="2"/>
            <a:endCxn id="120" idx="6"/>
          </p:cNvCxnSpPr>
          <p:nvPr/>
        </p:nvCxnSpPr>
        <p:spPr>
          <a:xfrm flipH="1" flipV="1">
            <a:off x="2460625" y="4005263"/>
            <a:ext cx="5129213" cy="1508125"/>
          </a:xfrm>
          <a:prstGeom prst="line">
            <a:avLst/>
          </a:prstGeom>
        </p:spPr>
        <p:style>
          <a:lnRef idx="1">
            <a:schemeClr val="accent1"/>
          </a:lnRef>
          <a:fillRef idx="0">
            <a:schemeClr val="accent1"/>
          </a:fillRef>
          <a:effectRef idx="0">
            <a:schemeClr val="accent1"/>
          </a:effectRef>
          <a:fontRef idx="minor">
            <a:schemeClr val="tx1"/>
          </a:fontRef>
        </p:style>
      </p:cxnSp>
      <p:cxnSp>
        <p:nvCxnSpPr>
          <p:cNvPr id="30" name="Прямая соединительная линия 29"/>
          <p:cNvCxnSpPr>
            <a:stCxn id="130" idx="7"/>
            <a:endCxn id="96" idx="4"/>
          </p:cNvCxnSpPr>
          <p:nvPr/>
        </p:nvCxnSpPr>
        <p:spPr>
          <a:xfrm flipV="1">
            <a:off x="4605338" y="1943100"/>
            <a:ext cx="2471737" cy="4106863"/>
          </a:xfrm>
          <a:prstGeom prst="line">
            <a:avLst/>
          </a:prstGeom>
          <a:ln w="15875">
            <a:solidFill>
              <a:schemeClr val="accent5">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31" name="Прямая соединительная линия 30"/>
          <p:cNvCxnSpPr>
            <a:stCxn id="135" idx="1"/>
            <a:endCxn id="138" idx="5"/>
          </p:cNvCxnSpPr>
          <p:nvPr/>
        </p:nvCxnSpPr>
        <p:spPr>
          <a:xfrm flipH="1" flipV="1">
            <a:off x="4076700" y="4006850"/>
            <a:ext cx="585788" cy="409575"/>
          </a:xfrm>
          <a:prstGeom prst="line">
            <a:avLst/>
          </a:prstGeom>
          <a:effectLst/>
        </p:spPr>
        <p:style>
          <a:lnRef idx="2">
            <a:schemeClr val="accent2"/>
          </a:lnRef>
          <a:fillRef idx="0">
            <a:schemeClr val="accent2"/>
          </a:fillRef>
          <a:effectRef idx="1">
            <a:schemeClr val="accent2"/>
          </a:effectRef>
          <a:fontRef idx="minor">
            <a:schemeClr val="tx1"/>
          </a:fontRef>
        </p:style>
      </p:cxnSp>
      <p:cxnSp>
        <p:nvCxnSpPr>
          <p:cNvPr id="32" name="Прямая соединительная линия 31"/>
          <p:cNvCxnSpPr>
            <a:stCxn id="153" idx="3"/>
            <a:endCxn id="135" idx="7"/>
          </p:cNvCxnSpPr>
          <p:nvPr/>
        </p:nvCxnSpPr>
        <p:spPr>
          <a:xfrm flipH="1">
            <a:off x="4892675" y="3903663"/>
            <a:ext cx="822325" cy="512762"/>
          </a:xfrm>
          <a:prstGeom prst="line">
            <a:avLst/>
          </a:prstGeom>
          <a:effectLst/>
        </p:spPr>
        <p:style>
          <a:lnRef idx="2">
            <a:schemeClr val="accent2"/>
          </a:lnRef>
          <a:fillRef idx="0">
            <a:schemeClr val="accent2"/>
          </a:fillRef>
          <a:effectRef idx="1">
            <a:schemeClr val="accent2"/>
          </a:effectRef>
          <a:fontRef idx="minor">
            <a:schemeClr val="tx1"/>
          </a:fontRef>
        </p:style>
      </p:cxnSp>
      <p:cxnSp>
        <p:nvCxnSpPr>
          <p:cNvPr id="33" name="Прямая соединительная линия 32"/>
          <p:cNvCxnSpPr>
            <a:stCxn id="135" idx="4"/>
            <a:endCxn id="130" idx="0"/>
          </p:cNvCxnSpPr>
          <p:nvPr/>
        </p:nvCxnSpPr>
        <p:spPr>
          <a:xfrm flipH="1">
            <a:off x="4516438" y="4692650"/>
            <a:ext cx="260350" cy="1319213"/>
          </a:xfrm>
          <a:prstGeom prst="line">
            <a:avLst/>
          </a:prstGeom>
          <a:effectLst/>
        </p:spPr>
        <p:style>
          <a:lnRef idx="2">
            <a:schemeClr val="accent2"/>
          </a:lnRef>
          <a:fillRef idx="0">
            <a:schemeClr val="accent2"/>
          </a:fillRef>
          <a:effectRef idx="1">
            <a:schemeClr val="accent2"/>
          </a:effectRef>
          <a:fontRef idx="minor">
            <a:schemeClr val="tx1"/>
          </a:fontRef>
        </p:style>
      </p:cxnSp>
      <p:cxnSp>
        <p:nvCxnSpPr>
          <p:cNvPr id="34" name="Прямая соединительная линия 33"/>
          <p:cNvCxnSpPr>
            <a:stCxn id="133" idx="3"/>
            <a:endCxn id="130" idx="5"/>
          </p:cNvCxnSpPr>
          <p:nvPr/>
        </p:nvCxnSpPr>
        <p:spPr>
          <a:xfrm flipH="1">
            <a:off x="4605338" y="5853113"/>
            <a:ext cx="1027112" cy="374650"/>
          </a:xfrm>
          <a:prstGeom prst="line">
            <a:avLst/>
          </a:prstGeom>
          <a:effectLst/>
        </p:spPr>
        <p:style>
          <a:lnRef idx="2">
            <a:schemeClr val="accent1"/>
          </a:lnRef>
          <a:fillRef idx="0">
            <a:schemeClr val="accent1"/>
          </a:fillRef>
          <a:effectRef idx="1">
            <a:schemeClr val="accent1"/>
          </a:effectRef>
          <a:fontRef idx="minor">
            <a:schemeClr val="tx1"/>
          </a:fontRef>
        </p:style>
      </p:cxnSp>
      <p:cxnSp>
        <p:nvCxnSpPr>
          <p:cNvPr id="35" name="Прямая соединительная линия 34"/>
          <p:cNvCxnSpPr>
            <a:stCxn id="135" idx="5"/>
            <a:endCxn id="133" idx="0"/>
          </p:cNvCxnSpPr>
          <p:nvPr/>
        </p:nvCxnSpPr>
        <p:spPr>
          <a:xfrm>
            <a:off x="4892675" y="4645025"/>
            <a:ext cx="828675" cy="992188"/>
          </a:xfrm>
          <a:prstGeom prst="line">
            <a:avLst/>
          </a:prstGeom>
          <a:effectLst/>
        </p:spPr>
        <p:style>
          <a:lnRef idx="2">
            <a:schemeClr val="accent2"/>
          </a:lnRef>
          <a:fillRef idx="0">
            <a:schemeClr val="accent2"/>
          </a:fillRef>
          <a:effectRef idx="1">
            <a:schemeClr val="accent2"/>
          </a:effectRef>
          <a:fontRef idx="minor">
            <a:schemeClr val="tx1"/>
          </a:fontRef>
        </p:style>
      </p:cxnSp>
      <p:cxnSp>
        <p:nvCxnSpPr>
          <p:cNvPr id="36" name="Прямая соединительная линия 35"/>
          <p:cNvCxnSpPr>
            <a:stCxn id="153" idx="5"/>
            <a:endCxn id="156" idx="4"/>
          </p:cNvCxnSpPr>
          <p:nvPr/>
        </p:nvCxnSpPr>
        <p:spPr>
          <a:xfrm flipV="1">
            <a:off x="5842000" y="3835400"/>
            <a:ext cx="630238" cy="68263"/>
          </a:xfrm>
          <a:prstGeom prst="line">
            <a:avLst/>
          </a:prstGeom>
        </p:spPr>
        <p:style>
          <a:lnRef idx="1">
            <a:schemeClr val="accent1"/>
          </a:lnRef>
          <a:fillRef idx="0">
            <a:schemeClr val="accent1"/>
          </a:fillRef>
          <a:effectRef idx="0">
            <a:schemeClr val="accent1"/>
          </a:effectRef>
          <a:fontRef idx="minor">
            <a:schemeClr val="tx1"/>
          </a:fontRef>
        </p:style>
      </p:cxnSp>
      <p:cxnSp>
        <p:nvCxnSpPr>
          <p:cNvPr id="37" name="Прямая соединительная линия 36"/>
          <p:cNvCxnSpPr>
            <a:stCxn id="153" idx="1"/>
            <a:endCxn id="150" idx="2"/>
          </p:cNvCxnSpPr>
          <p:nvPr/>
        </p:nvCxnSpPr>
        <p:spPr>
          <a:xfrm flipV="1">
            <a:off x="5715000" y="3214688"/>
            <a:ext cx="227013" cy="561975"/>
          </a:xfrm>
          <a:prstGeom prst="line">
            <a:avLst/>
          </a:prstGeom>
        </p:spPr>
        <p:style>
          <a:lnRef idx="1">
            <a:schemeClr val="accent1"/>
          </a:lnRef>
          <a:fillRef idx="0">
            <a:schemeClr val="accent1"/>
          </a:fillRef>
          <a:effectRef idx="0">
            <a:schemeClr val="accent1"/>
          </a:effectRef>
          <a:fontRef idx="minor">
            <a:schemeClr val="tx1"/>
          </a:fontRef>
        </p:style>
      </p:cxnSp>
      <p:cxnSp>
        <p:nvCxnSpPr>
          <p:cNvPr id="38" name="Прямая соединительная линия 37"/>
          <p:cNvCxnSpPr>
            <a:stCxn id="156" idx="0"/>
            <a:endCxn id="150" idx="6"/>
          </p:cNvCxnSpPr>
          <p:nvPr/>
        </p:nvCxnSpPr>
        <p:spPr>
          <a:xfrm flipH="1" flipV="1">
            <a:off x="6121400" y="3214688"/>
            <a:ext cx="350838" cy="439737"/>
          </a:xfrm>
          <a:prstGeom prst="line">
            <a:avLst/>
          </a:prstGeom>
        </p:spPr>
        <p:style>
          <a:lnRef idx="1">
            <a:schemeClr val="accent1"/>
          </a:lnRef>
          <a:fillRef idx="0">
            <a:schemeClr val="accent1"/>
          </a:fillRef>
          <a:effectRef idx="0">
            <a:schemeClr val="accent1"/>
          </a:effectRef>
          <a:fontRef idx="minor">
            <a:schemeClr val="tx1"/>
          </a:fontRef>
        </p:style>
      </p:cxnSp>
      <p:cxnSp>
        <p:nvCxnSpPr>
          <p:cNvPr id="39" name="Прямая соединительная линия 38"/>
          <p:cNvCxnSpPr>
            <a:stCxn id="156" idx="5"/>
            <a:endCxn id="165" idx="2"/>
          </p:cNvCxnSpPr>
          <p:nvPr/>
        </p:nvCxnSpPr>
        <p:spPr>
          <a:xfrm>
            <a:off x="6535738" y="3808413"/>
            <a:ext cx="844550" cy="227012"/>
          </a:xfrm>
          <a:prstGeom prst="line">
            <a:avLst/>
          </a:prstGeom>
        </p:spPr>
        <p:style>
          <a:lnRef idx="1">
            <a:schemeClr val="accent1"/>
          </a:lnRef>
          <a:fillRef idx="0">
            <a:schemeClr val="accent1"/>
          </a:fillRef>
          <a:effectRef idx="0">
            <a:schemeClr val="accent1"/>
          </a:effectRef>
          <a:fontRef idx="minor">
            <a:schemeClr val="tx1"/>
          </a:fontRef>
        </p:style>
      </p:cxnSp>
      <p:cxnSp>
        <p:nvCxnSpPr>
          <p:cNvPr id="40" name="Прямая соединительная линия 39"/>
          <p:cNvCxnSpPr>
            <a:stCxn id="150" idx="0"/>
            <a:endCxn id="168" idx="2"/>
          </p:cNvCxnSpPr>
          <p:nvPr/>
        </p:nvCxnSpPr>
        <p:spPr>
          <a:xfrm flipV="1">
            <a:off x="6032500" y="2933700"/>
            <a:ext cx="1341438" cy="190500"/>
          </a:xfrm>
          <a:prstGeom prst="line">
            <a:avLst/>
          </a:prstGeom>
        </p:spPr>
        <p:style>
          <a:lnRef idx="1">
            <a:schemeClr val="accent1"/>
          </a:lnRef>
          <a:fillRef idx="0">
            <a:schemeClr val="accent1"/>
          </a:fillRef>
          <a:effectRef idx="0">
            <a:schemeClr val="accent1"/>
          </a:effectRef>
          <a:fontRef idx="minor">
            <a:schemeClr val="tx1"/>
          </a:fontRef>
        </p:style>
      </p:cxnSp>
      <p:cxnSp>
        <p:nvCxnSpPr>
          <p:cNvPr id="41" name="Прямая соединительная линия 40"/>
          <p:cNvCxnSpPr>
            <a:stCxn id="165" idx="4"/>
            <a:endCxn id="162" idx="0"/>
          </p:cNvCxnSpPr>
          <p:nvPr/>
        </p:nvCxnSpPr>
        <p:spPr>
          <a:xfrm>
            <a:off x="7470775" y="4125913"/>
            <a:ext cx="209550" cy="1298575"/>
          </a:xfrm>
          <a:prstGeom prst="line">
            <a:avLst/>
          </a:prstGeom>
        </p:spPr>
        <p:style>
          <a:lnRef idx="1">
            <a:schemeClr val="accent1"/>
          </a:lnRef>
          <a:fillRef idx="0">
            <a:schemeClr val="accent1"/>
          </a:fillRef>
          <a:effectRef idx="0">
            <a:schemeClr val="accent1"/>
          </a:effectRef>
          <a:fontRef idx="minor">
            <a:schemeClr val="tx1"/>
          </a:fontRef>
        </p:style>
      </p:cxnSp>
      <p:cxnSp>
        <p:nvCxnSpPr>
          <p:cNvPr id="42" name="Прямая соединительная линия 41"/>
          <p:cNvCxnSpPr>
            <a:stCxn id="168" idx="1"/>
            <a:endCxn id="108" idx="6"/>
          </p:cNvCxnSpPr>
          <p:nvPr/>
        </p:nvCxnSpPr>
        <p:spPr>
          <a:xfrm flipH="1" flipV="1">
            <a:off x="3702050" y="2497138"/>
            <a:ext cx="3697288" cy="373062"/>
          </a:xfrm>
          <a:prstGeom prst="line">
            <a:avLst/>
          </a:prstGeom>
        </p:spPr>
        <p:style>
          <a:lnRef idx="1">
            <a:schemeClr val="accent1"/>
          </a:lnRef>
          <a:fillRef idx="0">
            <a:schemeClr val="accent1"/>
          </a:fillRef>
          <a:effectRef idx="0">
            <a:schemeClr val="accent1"/>
          </a:effectRef>
          <a:fontRef idx="minor">
            <a:schemeClr val="tx1"/>
          </a:fontRef>
        </p:style>
      </p:cxnSp>
      <p:cxnSp>
        <p:nvCxnSpPr>
          <p:cNvPr id="43" name="Прямая соединительная линия 42"/>
          <p:cNvCxnSpPr>
            <a:stCxn id="133" idx="7"/>
            <a:endCxn id="168" idx="3"/>
          </p:cNvCxnSpPr>
          <p:nvPr/>
        </p:nvCxnSpPr>
        <p:spPr>
          <a:xfrm flipV="1">
            <a:off x="5810250" y="2997200"/>
            <a:ext cx="1589088" cy="2676525"/>
          </a:xfrm>
          <a:prstGeom prst="line">
            <a:avLst/>
          </a:prstGeom>
          <a:ln w="15875">
            <a:solidFill>
              <a:schemeClr val="accent6">
                <a:lumMod val="50000"/>
              </a:schemeClr>
            </a:solidFill>
          </a:ln>
        </p:spPr>
        <p:style>
          <a:lnRef idx="1">
            <a:schemeClr val="accent1"/>
          </a:lnRef>
          <a:fillRef idx="0">
            <a:schemeClr val="accent1"/>
          </a:fillRef>
          <a:effectRef idx="0">
            <a:schemeClr val="accent1"/>
          </a:effectRef>
          <a:fontRef idx="minor">
            <a:schemeClr val="tx1"/>
          </a:fontRef>
        </p:style>
      </p:cxnSp>
      <p:cxnSp>
        <p:nvCxnSpPr>
          <p:cNvPr id="44" name="Прямая соединительная линия 43"/>
          <p:cNvCxnSpPr>
            <a:stCxn id="133" idx="0"/>
            <a:endCxn id="108" idx="5"/>
          </p:cNvCxnSpPr>
          <p:nvPr/>
        </p:nvCxnSpPr>
        <p:spPr>
          <a:xfrm flipH="1" flipV="1">
            <a:off x="3675063" y="2560638"/>
            <a:ext cx="2046287" cy="3076575"/>
          </a:xfrm>
          <a:prstGeom prst="line">
            <a:avLst/>
          </a:prstGeom>
          <a:ln w="15875">
            <a:solidFill>
              <a:schemeClr val="accent6">
                <a:lumMod val="50000"/>
              </a:schemeClr>
            </a:solidFill>
          </a:ln>
        </p:spPr>
        <p:style>
          <a:lnRef idx="1">
            <a:schemeClr val="accent1"/>
          </a:lnRef>
          <a:fillRef idx="0">
            <a:schemeClr val="accent1"/>
          </a:fillRef>
          <a:effectRef idx="0">
            <a:schemeClr val="accent1"/>
          </a:effectRef>
          <a:fontRef idx="minor">
            <a:schemeClr val="tx1"/>
          </a:fontRef>
        </p:style>
      </p:cxnSp>
      <p:cxnSp>
        <p:nvCxnSpPr>
          <p:cNvPr id="45" name="Прямая соединительная линия 44"/>
          <p:cNvCxnSpPr>
            <a:stCxn id="130" idx="6"/>
            <a:endCxn id="165" idx="3"/>
          </p:cNvCxnSpPr>
          <p:nvPr/>
        </p:nvCxnSpPr>
        <p:spPr>
          <a:xfrm flipV="1">
            <a:off x="4641850" y="4098925"/>
            <a:ext cx="2765425" cy="2039938"/>
          </a:xfrm>
          <a:prstGeom prst="line">
            <a:avLst/>
          </a:prstGeom>
          <a:ln w="15875">
            <a:solidFill>
              <a:schemeClr val="accent5">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46" name="Прямая соединительная линия 45"/>
          <p:cNvCxnSpPr>
            <a:stCxn id="130" idx="5"/>
            <a:endCxn id="162" idx="3"/>
          </p:cNvCxnSpPr>
          <p:nvPr/>
        </p:nvCxnSpPr>
        <p:spPr>
          <a:xfrm flipV="1">
            <a:off x="4605338" y="5576888"/>
            <a:ext cx="3011487" cy="650875"/>
          </a:xfrm>
          <a:prstGeom prst="line">
            <a:avLst/>
          </a:prstGeom>
          <a:ln w="15875">
            <a:solidFill>
              <a:schemeClr val="accent5">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47" name="Прямая соединительная линия 46"/>
          <p:cNvCxnSpPr>
            <a:stCxn id="133" idx="1"/>
            <a:endCxn id="111" idx="5"/>
          </p:cNvCxnSpPr>
          <p:nvPr/>
        </p:nvCxnSpPr>
        <p:spPr>
          <a:xfrm flipH="1" flipV="1">
            <a:off x="2525713" y="2909888"/>
            <a:ext cx="3106737" cy="2763837"/>
          </a:xfrm>
          <a:prstGeom prst="line">
            <a:avLst/>
          </a:prstGeom>
          <a:ln w="15875">
            <a:solidFill>
              <a:schemeClr val="accent6">
                <a:lumMod val="50000"/>
              </a:schemeClr>
            </a:solidFill>
          </a:ln>
        </p:spPr>
        <p:style>
          <a:lnRef idx="1">
            <a:schemeClr val="accent1"/>
          </a:lnRef>
          <a:fillRef idx="0">
            <a:schemeClr val="accent1"/>
          </a:fillRef>
          <a:effectRef idx="0">
            <a:schemeClr val="accent1"/>
          </a:effectRef>
          <a:fontRef idx="minor">
            <a:schemeClr val="tx1"/>
          </a:fontRef>
        </p:style>
      </p:cxnSp>
      <p:cxnSp>
        <p:nvCxnSpPr>
          <p:cNvPr id="48" name="Прямая соединительная линия 47"/>
          <p:cNvCxnSpPr>
            <a:stCxn id="156" idx="6"/>
            <a:endCxn id="168" idx="3"/>
          </p:cNvCxnSpPr>
          <p:nvPr/>
        </p:nvCxnSpPr>
        <p:spPr>
          <a:xfrm flipV="1">
            <a:off x="6562725" y="2997200"/>
            <a:ext cx="836613" cy="747713"/>
          </a:xfrm>
          <a:prstGeom prst="line">
            <a:avLst/>
          </a:prstGeom>
        </p:spPr>
        <p:style>
          <a:lnRef idx="1">
            <a:schemeClr val="accent1"/>
          </a:lnRef>
          <a:fillRef idx="0">
            <a:schemeClr val="accent1"/>
          </a:fillRef>
          <a:effectRef idx="0">
            <a:schemeClr val="accent1"/>
          </a:effectRef>
          <a:fontRef idx="minor">
            <a:schemeClr val="tx1"/>
          </a:fontRef>
        </p:style>
      </p:cxnSp>
      <p:cxnSp>
        <p:nvCxnSpPr>
          <p:cNvPr id="49" name="Прямая соединительная линия 48"/>
          <p:cNvCxnSpPr>
            <a:stCxn id="150" idx="6"/>
            <a:endCxn id="165" idx="0"/>
          </p:cNvCxnSpPr>
          <p:nvPr/>
        </p:nvCxnSpPr>
        <p:spPr>
          <a:xfrm>
            <a:off x="6121400" y="3214688"/>
            <a:ext cx="1349375" cy="730250"/>
          </a:xfrm>
          <a:prstGeom prst="line">
            <a:avLst/>
          </a:prstGeom>
        </p:spPr>
        <p:style>
          <a:lnRef idx="1">
            <a:schemeClr val="accent1"/>
          </a:lnRef>
          <a:fillRef idx="0">
            <a:schemeClr val="accent1"/>
          </a:fillRef>
          <a:effectRef idx="0">
            <a:schemeClr val="accent1"/>
          </a:effectRef>
          <a:fontRef idx="minor">
            <a:schemeClr val="tx1"/>
          </a:fontRef>
        </p:style>
      </p:cxnSp>
      <p:cxnSp>
        <p:nvCxnSpPr>
          <p:cNvPr id="50" name="Прямая соединительная линия 49"/>
          <p:cNvCxnSpPr>
            <a:stCxn id="130" idx="7"/>
            <a:endCxn id="90" idx="5"/>
          </p:cNvCxnSpPr>
          <p:nvPr/>
        </p:nvCxnSpPr>
        <p:spPr>
          <a:xfrm flipV="1">
            <a:off x="4605338" y="2276475"/>
            <a:ext cx="1498600" cy="3773488"/>
          </a:xfrm>
          <a:prstGeom prst="line">
            <a:avLst/>
          </a:prstGeom>
          <a:ln w="15875">
            <a:solidFill>
              <a:schemeClr val="accent5">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51" name="Прямая соединительная линия 50"/>
          <p:cNvCxnSpPr>
            <a:stCxn id="133" idx="0"/>
            <a:endCxn id="93" idx="4"/>
          </p:cNvCxnSpPr>
          <p:nvPr/>
        </p:nvCxnSpPr>
        <p:spPr>
          <a:xfrm flipH="1" flipV="1">
            <a:off x="4848225" y="1906588"/>
            <a:ext cx="873125" cy="3730625"/>
          </a:xfrm>
          <a:prstGeom prst="line">
            <a:avLst/>
          </a:prstGeom>
          <a:ln w="15875">
            <a:solidFill>
              <a:schemeClr val="accent6">
                <a:lumMod val="50000"/>
              </a:schemeClr>
            </a:solidFill>
          </a:ln>
        </p:spPr>
        <p:style>
          <a:lnRef idx="1">
            <a:schemeClr val="accent1"/>
          </a:lnRef>
          <a:fillRef idx="0">
            <a:schemeClr val="accent1"/>
          </a:fillRef>
          <a:effectRef idx="0">
            <a:schemeClr val="accent1"/>
          </a:effectRef>
          <a:fontRef idx="minor">
            <a:schemeClr val="tx1"/>
          </a:fontRef>
        </p:style>
      </p:cxnSp>
      <p:cxnSp>
        <p:nvCxnSpPr>
          <p:cNvPr id="52" name="Прямая соединительная линия 51"/>
          <p:cNvCxnSpPr>
            <a:stCxn id="133" idx="0"/>
            <a:endCxn id="99" idx="4"/>
          </p:cNvCxnSpPr>
          <p:nvPr/>
        </p:nvCxnSpPr>
        <p:spPr>
          <a:xfrm flipH="1" flipV="1">
            <a:off x="5486400" y="1428750"/>
            <a:ext cx="234950" cy="4208463"/>
          </a:xfrm>
          <a:prstGeom prst="line">
            <a:avLst/>
          </a:prstGeom>
          <a:ln w="15875">
            <a:solidFill>
              <a:schemeClr val="accent6">
                <a:lumMod val="50000"/>
              </a:schemeClr>
            </a:solidFill>
          </a:ln>
        </p:spPr>
        <p:style>
          <a:lnRef idx="1">
            <a:schemeClr val="accent1"/>
          </a:lnRef>
          <a:fillRef idx="0">
            <a:schemeClr val="accent1"/>
          </a:fillRef>
          <a:effectRef idx="0">
            <a:schemeClr val="accent1"/>
          </a:effectRef>
          <a:fontRef idx="minor">
            <a:schemeClr val="tx1"/>
          </a:fontRef>
        </p:style>
      </p:cxnSp>
      <p:cxnSp>
        <p:nvCxnSpPr>
          <p:cNvPr id="53" name="Прямая соединительная линия 52"/>
          <p:cNvCxnSpPr>
            <a:stCxn id="138" idx="3"/>
            <a:endCxn id="117" idx="5"/>
          </p:cNvCxnSpPr>
          <p:nvPr/>
        </p:nvCxnSpPr>
        <p:spPr>
          <a:xfrm flipH="1" flipV="1">
            <a:off x="3244850" y="3892550"/>
            <a:ext cx="704850" cy="114300"/>
          </a:xfrm>
          <a:prstGeom prst="line">
            <a:avLst/>
          </a:prstGeom>
        </p:spPr>
        <p:style>
          <a:lnRef idx="1">
            <a:schemeClr val="accent1"/>
          </a:lnRef>
          <a:fillRef idx="0">
            <a:schemeClr val="accent1"/>
          </a:fillRef>
          <a:effectRef idx="0">
            <a:schemeClr val="accent1"/>
          </a:effectRef>
          <a:fontRef idx="minor">
            <a:schemeClr val="tx1"/>
          </a:fontRef>
        </p:style>
      </p:cxnSp>
      <p:cxnSp>
        <p:nvCxnSpPr>
          <p:cNvPr id="54" name="Прямая соединительная линия 53"/>
          <p:cNvCxnSpPr>
            <a:stCxn id="138" idx="7"/>
            <a:endCxn id="126" idx="5"/>
          </p:cNvCxnSpPr>
          <p:nvPr/>
        </p:nvCxnSpPr>
        <p:spPr>
          <a:xfrm flipH="1" flipV="1">
            <a:off x="3989388" y="3398838"/>
            <a:ext cx="87312" cy="481012"/>
          </a:xfrm>
          <a:prstGeom prst="line">
            <a:avLst/>
          </a:prstGeom>
        </p:spPr>
        <p:style>
          <a:lnRef idx="1">
            <a:schemeClr val="accent1"/>
          </a:lnRef>
          <a:fillRef idx="0">
            <a:schemeClr val="accent1"/>
          </a:fillRef>
          <a:effectRef idx="0">
            <a:schemeClr val="accent1"/>
          </a:effectRef>
          <a:fontRef idx="minor">
            <a:schemeClr val="tx1"/>
          </a:fontRef>
        </p:style>
      </p:cxnSp>
      <p:cxnSp>
        <p:nvCxnSpPr>
          <p:cNvPr id="55" name="Прямая соединительная линия 54"/>
          <p:cNvCxnSpPr>
            <a:stCxn id="117" idx="7"/>
            <a:endCxn id="126" idx="2"/>
          </p:cNvCxnSpPr>
          <p:nvPr/>
        </p:nvCxnSpPr>
        <p:spPr>
          <a:xfrm flipV="1">
            <a:off x="3244850" y="3335338"/>
            <a:ext cx="590550" cy="428625"/>
          </a:xfrm>
          <a:prstGeom prst="line">
            <a:avLst/>
          </a:prstGeom>
        </p:spPr>
        <p:style>
          <a:lnRef idx="1">
            <a:schemeClr val="accent1"/>
          </a:lnRef>
          <a:fillRef idx="0">
            <a:schemeClr val="accent1"/>
          </a:fillRef>
          <a:effectRef idx="0">
            <a:schemeClr val="accent1"/>
          </a:effectRef>
          <a:fontRef idx="minor">
            <a:schemeClr val="tx1"/>
          </a:fontRef>
        </p:style>
      </p:cxnSp>
      <p:cxnSp>
        <p:nvCxnSpPr>
          <p:cNvPr id="56" name="Прямая соединительная линия 55"/>
          <p:cNvCxnSpPr>
            <a:stCxn id="126" idx="2"/>
            <a:endCxn id="120" idx="7"/>
          </p:cNvCxnSpPr>
          <p:nvPr/>
        </p:nvCxnSpPr>
        <p:spPr>
          <a:xfrm flipH="1">
            <a:off x="2433638" y="3335338"/>
            <a:ext cx="1401762" cy="606425"/>
          </a:xfrm>
          <a:prstGeom prst="line">
            <a:avLst/>
          </a:prstGeom>
        </p:spPr>
        <p:style>
          <a:lnRef idx="1">
            <a:schemeClr val="accent1"/>
          </a:lnRef>
          <a:fillRef idx="0">
            <a:schemeClr val="accent1"/>
          </a:fillRef>
          <a:effectRef idx="0">
            <a:schemeClr val="accent1"/>
          </a:effectRef>
          <a:fontRef idx="minor">
            <a:schemeClr val="tx1"/>
          </a:fontRef>
        </p:style>
      </p:cxnSp>
      <p:cxnSp>
        <p:nvCxnSpPr>
          <p:cNvPr id="57" name="Прямая соединительная линия 56"/>
          <p:cNvCxnSpPr>
            <a:stCxn id="123" idx="1"/>
            <a:endCxn id="120" idx="5"/>
          </p:cNvCxnSpPr>
          <p:nvPr/>
        </p:nvCxnSpPr>
        <p:spPr>
          <a:xfrm flipH="1" flipV="1">
            <a:off x="2433638" y="4068763"/>
            <a:ext cx="903287" cy="415925"/>
          </a:xfrm>
          <a:prstGeom prst="line">
            <a:avLst/>
          </a:prstGeom>
        </p:spPr>
        <p:style>
          <a:lnRef idx="1">
            <a:schemeClr val="accent1"/>
          </a:lnRef>
          <a:fillRef idx="0">
            <a:schemeClr val="accent1"/>
          </a:fillRef>
          <a:effectRef idx="0">
            <a:schemeClr val="accent1"/>
          </a:effectRef>
          <a:fontRef idx="minor">
            <a:schemeClr val="tx1"/>
          </a:fontRef>
        </p:style>
      </p:cxnSp>
      <p:cxnSp>
        <p:nvCxnSpPr>
          <p:cNvPr id="58" name="Прямая соединительная линия 57"/>
          <p:cNvCxnSpPr>
            <a:stCxn id="81" idx="0"/>
            <a:endCxn id="120" idx="3"/>
          </p:cNvCxnSpPr>
          <p:nvPr/>
        </p:nvCxnSpPr>
        <p:spPr>
          <a:xfrm flipV="1">
            <a:off x="1474788" y="4068763"/>
            <a:ext cx="831850" cy="1076325"/>
          </a:xfrm>
          <a:prstGeom prst="line">
            <a:avLst/>
          </a:prstGeom>
        </p:spPr>
        <p:style>
          <a:lnRef idx="1">
            <a:schemeClr val="accent1"/>
          </a:lnRef>
          <a:fillRef idx="0">
            <a:schemeClr val="accent1"/>
          </a:fillRef>
          <a:effectRef idx="0">
            <a:schemeClr val="accent1"/>
          </a:effectRef>
          <a:fontRef idx="minor">
            <a:schemeClr val="tx1"/>
          </a:fontRef>
        </p:style>
      </p:cxnSp>
      <p:cxnSp>
        <p:nvCxnSpPr>
          <p:cNvPr id="59" name="Прямая соединительная линия 58"/>
          <p:cNvCxnSpPr>
            <a:stCxn id="84" idx="7"/>
            <a:endCxn id="123" idx="3"/>
          </p:cNvCxnSpPr>
          <p:nvPr/>
        </p:nvCxnSpPr>
        <p:spPr>
          <a:xfrm flipV="1">
            <a:off x="2878138" y="4613275"/>
            <a:ext cx="458787" cy="525463"/>
          </a:xfrm>
          <a:prstGeom prst="line">
            <a:avLst/>
          </a:prstGeom>
        </p:spPr>
        <p:style>
          <a:lnRef idx="1">
            <a:schemeClr val="accent1"/>
          </a:lnRef>
          <a:fillRef idx="0">
            <a:schemeClr val="accent1"/>
          </a:fillRef>
          <a:effectRef idx="0">
            <a:schemeClr val="accent1"/>
          </a:effectRef>
          <a:fontRef idx="minor">
            <a:schemeClr val="tx1"/>
          </a:fontRef>
        </p:style>
      </p:cxnSp>
      <p:cxnSp>
        <p:nvCxnSpPr>
          <p:cNvPr id="60" name="Прямая соединительная линия 59"/>
          <p:cNvCxnSpPr>
            <a:stCxn id="81" idx="5"/>
            <a:endCxn id="84" idx="2"/>
          </p:cNvCxnSpPr>
          <p:nvPr/>
        </p:nvCxnSpPr>
        <p:spPr>
          <a:xfrm flipV="1">
            <a:off x="1538288" y="5202238"/>
            <a:ext cx="1187450" cy="96837"/>
          </a:xfrm>
          <a:prstGeom prst="line">
            <a:avLst/>
          </a:prstGeom>
        </p:spPr>
        <p:style>
          <a:lnRef idx="1">
            <a:schemeClr val="accent1"/>
          </a:lnRef>
          <a:fillRef idx="0">
            <a:schemeClr val="accent1"/>
          </a:fillRef>
          <a:effectRef idx="0">
            <a:schemeClr val="accent1"/>
          </a:effectRef>
          <a:fontRef idx="minor">
            <a:schemeClr val="tx1"/>
          </a:fontRef>
        </p:style>
      </p:cxnSp>
      <p:cxnSp>
        <p:nvCxnSpPr>
          <p:cNvPr id="61" name="Прямая соединительная линия 60"/>
          <p:cNvCxnSpPr>
            <a:stCxn id="84" idx="4"/>
            <a:endCxn id="87" idx="0"/>
          </p:cNvCxnSpPr>
          <p:nvPr/>
        </p:nvCxnSpPr>
        <p:spPr>
          <a:xfrm flipH="1">
            <a:off x="2784475" y="5291138"/>
            <a:ext cx="30163" cy="541337"/>
          </a:xfrm>
          <a:prstGeom prst="line">
            <a:avLst/>
          </a:prstGeom>
        </p:spPr>
        <p:style>
          <a:lnRef idx="1">
            <a:schemeClr val="accent1"/>
          </a:lnRef>
          <a:fillRef idx="0">
            <a:schemeClr val="accent1"/>
          </a:fillRef>
          <a:effectRef idx="0">
            <a:schemeClr val="accent1"/>
          </a:effectRef>
          <a:fontRef idx="minor">
            <a:schemeClr val="tx1"/>
          </a:fontRef>
        </p:style>
      </p:cxnSp>
      <p:cxnSp>
        <p:nvCxnSpPr>
          <p:cNvPr id="62" name="Прямая соединительная линия 61"/>
          <p:cNvCxnSpPr>
            <a:stCxn id="81" idx="4"/>
            <a:endCxn id="115" idx="4"/>
          </p:cNvCxnSpPr>
          <p:nvPr/>
        </p:nvCxnSpPr>
        <p:spPr>
          <a:xfrm flipV="1">
            <a:off x="1474788" y="3868738"/>
            <a:ext cx="73025" cy="1457325"/>
          </a:xfrm>
          <a:prstGeom prst="line">
            <a:avLst/>
          </a:prstGeom>
        </p:spPr>
        <p:style>
          <a:lnRef idx="1">
            <a:schemeClr val="accent1"/>
          </a:lnRef>
          <a:fillRef idx="0">
            <a:schemeClr val="accent1"/>
          </a:fillRef>
          <a:effectRef idx="0">
            <a:schemeClr val="accent1"/>
          </a:effectRef>
          <a:fontRef idx="minor">
            <a:schemeClr val="tx1"/>
          </a:fontRef>
        </p:style>
      </p:cxnSp>
      <p:cxnSp>
        <p:nvCxnSpPr>
          <p:cNvPr id="63" name="Прямая соединительная линия 62"/>
          <p:cNvCxnSpPr>
            <a:stCxn id="130" idx="1"/>
            <a:endCxn id="120" idx="4"/>
          </p:cNvCxnSpPr>
          <p:nvPr/>
        </p:nvCxnSpPr>
        <p:spPr>
          <a:xfrm flipH="1" flipV="1">
            <a:off x="2370138" y="4094163"/>
            <a:ext cx="2057400" cy="1955800"/>
          </a:xfrm>
          <a:prstGeom prst="line">
            <a:avLst/>
          </a:prstGeom>
          <a:ln w="15875">
            <a:solidFill>
              <a:schemeClr val="accent5">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64" name="Прямая соединительная линия 63"/>
          <p:cNvCxnSpPr>
            <a:stCxn id="130" idx="2"/>
            <a:endCxn id="81" idx="5"/>
          </p:cNvCxnSpPr>
          <p:nvPr/>
        </p:nvCxnSpPr>
        <p:spPr>
          <a:xfrm flipH="1" flipV="1">
            <a:off x="1538288" y="5299075"/>
            <a:ext cx="2852737" cy="839788"/>
          </a:xfrm>
          <a:prstGeom prst="line">
            <a:avLst/>
          </a:prstGeom>
          <a:ln w="15875">
            <a:solidFill>
              <a:schemeClr val="accent5">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65" name="Прямая соединительная линия 64"/>
          <p:cNvCxnSpPr>
            <a:stCxn id="133" idx="1"/>
            <a:endCxn id="123" idx="5"/>
          </p:cNvCxnSpPr>
          <p:nvPr/>
        </p:nvCxnSpPr>
        <p:spPr>
          <a:xfrm flipH="1" flipV="1">
            <a:off x="3463925" y="4613275"/>
            <a:ext cx="2168525" cy="1060450"/>
          </a:xfrm>
          <a:prstGeom prst="line">
            <a:avLst/>
          </a:prstGeom>
          <a:ln w="15875">
            <a:solidFill>
              <a:schemeClr val="accent6">
                <a:lumMod val="50000"/>
              </a:schemeClr>
            </a:solidFill>
          </a:ln>
        </p:spPr>
        <p:style>
          <a:lnRef idx="1">
            <a:schemeClr val="accent1"/>
          </a:lnRef>
          <a:fillRef idx="0">
            <a:schemeClr val="accent1"/>
          </a:fillRef>
          <a:effectRef idx="0">
            <a:schemeClr val="accent1"/>
          </a:effectRef>
          <a:fontRef idx="minor">
            <a:schemeClr val="tx1"/>
          </a:fontRef>
        </p:style>
      </p:cxnSp>
      <p:cxnSp>
        <p:nvCxnSpPr>
          <p:cNvPr id="66" name="Прямая соединительная линия 65"/>
          <p:cNvCxnSpPr>
            <a:stCxn id="81" idx="5"/>
            <a:endCxn id="133" idx="2"/>
          </p:cNvCxnSpPr>
          <p:nvPr/>
        </p:nvCxnSpPr>
        <p:spPr>
          <a:xfrm>
            <a:off x="1538288" y="5299075"/>
            <a:ext cx="4056062" cy="463550"/>
          </a:xfrm>
          <a:prstGeom prst="line">
            <a:avLst/>
          </a:prstGeom>
          <a:ln w="15875">
            <a:solidFill>
              <a:schemeClr val="accent6">
                <a:lumMod val="50000"/>
              </a:schemeClr>
            </a:solidFill>
          </a:ln>
        </p:spPr>
        <p:style>
          <a:lnRef idx="1">
            <a:schemeClr val="accent1"/>
          </a:lnRef>
          <a:fillRef idx="0">
            <a:schemeClr val="accent1"/>
          </a:fillRef>
          <a:effectRef idx="0">
            <a:schemeClr val="accent1"/>
          </a:effectRef>
          <a:fontRef idx="minor">
            <a:schemeClr val="tx1"/>
          </a:fontRef>
        </p:style>
      </p:cxnSp>
      <p:cxnSp>
        <p:nvCxnSpPr>
          <p:cNvPr id="67" name="Прямая соединительная линия 66"/>
          <p:cNvCxnSpPr>
            <a:stCxn id="84" idx="5"/>
            <a:endCxn id="130" idx="2"/>
          </p:cNvCxnSpPr>
          <p:nvPr/>
        </p:nvCxnSpPr>
        <p:spPr>
          <a:xfrm>
            <a:off x="2878138" y="5265738"/>
            <a:ext cx="1512887" cy="873125"/>
          </a:xfrm>
          <a:prstGeom prst="line">
            <a:avLst/>
          </a:prstGeom>
          <a:ln w="15875">
            <a:solidFill>
              <a:schemeClr val="accent5">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68" name="Прямая соединительная линия 67"/>
          <p:cNvCxnSpPr>
            <a:stCxn id="123" idx="0"/>
            <a:endCxn id="117" idx="4"/>
          </p:cNvCxnSpPr>
          <p:nvPr/>
        </p:nvCxnSpPr>
        <p:spPr>
          <a:xfrm flipH="1" flipV="1">
            <a:off x="3179763" y="3917950"/>
            <a:ext cx="220662" cy="541338"/>
          </a:xfrm>
          <a:prstGeom prst="line">
            <a:avLst/>
          </a:prstGeom>
        </p:spPr>
        <p:style>
          <a:lnRef idx="1">
            <a:schemeClr val="accent1"/>
          </a:lnRef>
          <a:fillRef idx="0">
            <a:schemeClr val="accent1"/>
          </a:fillRef>
          <a:effectRef idx="0">
            <a:schemeClr val="accent1"/>
          </a:effectRef>
          <a:fontRef idx="minor">
            <a:schemeClr val="tx1"/>
          </a:fontRef>
        </p:style>
      </p:cxnSp>
      <p:cxnSp>
        <p:nvCxnSpPr>
          <p:cNvPr id="69" name="Прямая соединительная линия 68"/>
          <p:cNvCxnSpPr>
            <a:stCxn id="123" idx="7"/>
            <a:endCxn id="126" idx="2"/>
          </p:cNvCxnSpPr>
          <p:nvPr/>
        </p:nvCxnSpPr>
        <p:spPr>
          <a:xfrm flipV="1">
            <a:off x="3463925" y="3335338"/>
            <a:ext cx="371475" cy="1149350"/>
          </a:xfrm>
          <a:prstGeom prst="line">
            <a:avLst/>
          </a:prstGeom>
        </p:spPr>
        <p:style>
          <a:lnRef idx="1">
            <a:schemeClr val="accent1"/>
          </a:lnRef>
          <a:fillRef idx="0">
            <a:schemeClr val="accent1"/>
          </a:fillRef>
          <a:effectRef idx="0">
            <a:schemeClr val="accent1"/>
          </a:effectRef>
          <a:fontRef idx="minor">
            <a:schemeClr val="tx1"/>
          </a:fontRef>
        </p:style>
      </p:cxnSp>
      <p:cxnSp>
        <p:nvCxnSpPr>
          <p:cNvPr id="70" name="Прямая соединительная линия 69"/>
          <p:cNvCxnSpPr>
            <a:stCxn id="120" idx="7"/>
            <a:endCxn id="117" idx="2"/>
          </p:cNvCxnSpPr>
          <p:nvPr/>
        </p:nvCxnSpPr>
        <p:spPr>
          <a:xfrm flipV="1">
            <a:off x="2433638" y="3827463"/>
            <a:ext cx="657225" cy="1143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1" name="Прямая соединительная линия 70"/>
          <p:cNvCxnSpPr>
            <a:stCxn id="87" idx="6"/>
            <a:endCxn id="133" idx="2"/>
          </p:cNvCxnSpPr>
          <p:nvPr/>
        </p:nvCxnSpPr>
        <p:spPr>
          <a:xfrm flipV="1">
            <a:off x="2874963" y="5762625"/>
            <a:ext cx="2719387" cy="160338"/>
          </a:xfrm>
          <a:prstGeom prst="line">
            <a:avLst/>
          </a:prstGeom>
          <a:ln w="15875">
            <a:solidFill>
              <a:schemeClr val="accent6">
                <a:lumMod val="50000"/>
              </a:schemeClr>
            </a:solidFill>
          </a:ln>
        </p:spPr>
        <p:style>
          <a:lnRef idx="1">
            <a:schemeClr val="accent1"/>
          </a:lnRef>
          <a:fillRef idx="0">
            <a:schemeClr val="accent1"/>
          </a:fillRef>
          <a:effectRef idx="0">
            <a:schemeClr val="accent1"/>
          </a:effectRef>
          <a:fontRef idx="minor">
            <a:schemeClr val="tx1"/>
          </a:fontRef>
        </p:style>
      </p:cxnSp>
      <p:cxnSp>
        <p:nvCxnSpPr>
          <p:cNvPr id="72" name="Прямая соединительная линия 71"/>
          <p:cNvCxnSpPr>
            <a:stCxn id="130" idx="3"/>
            <a:endCxn id="87" idx="5"/>
          </p:cNvCxnSpPr>
          <p:nvPr/>
        </p:nvCxnSpPr>
        <p:spPr>
          <a:xfrm flipH="1" flipV="1">
            <a:off x="2847975" y="5986463"/>
            <a:ext cx="1579563" cy="241300"/>
          </a:xfrm>
          <a:prstGeom prst="line">
            <a:avLst/>
          </a:prstGeom>
          <a:ln w="15875">
            <a:solidFill>
              <a:schemeClr val="accent5">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73" name="Прямая соединительная линия 72"/>
          <p:cNvCxnSpPr>
            <a:stCxn id="115" idx="7"/>
            <a:endCxn id="111" idx="3"/>
          </p:cNvCxnSpPr>
          <p:nvPr/>
        </p:nvCxnSpPr>
        <p:spPr>
          <a:xfrm flipV="1">
            <a:off x="1611313" y="2909888"/>
            <a:ext cx="787400" cy="804862"/>
          </a:xfrm>
          <a:prstGeom prst="line">
            <a:avLst/>
          </a:prstGeom>
        </p:spPr>
        <p:style>
          <a:lnRef idx="1">
            <a:schemeClr val="accent1"/>
          </a:lnRef>
          <a:fillRef idx="0">
            <a:schemeClr val="accent1"/>
          </a:fillRef>
          <a:effectRef idx="0">
            <a:schemeClr val="accent1"/>
          </a:effectRef>
          <a:fontRef idx="minor">
            <a:schemeClr val="tx1"/>
          </a:fontRef>
        </p:style>
      </p:cxnSp>
      <p:cxnSp>
        <p:nvCxnSpPr>
          <p:cNvPr id="74" name="Прямая соединительная линия 73"/>
          <p:cNvCxnSpPr>
            <a:stCxn id="108" idx="2"/>
            <a:endCxn id="111" idx="7"/>
          </p:cNvCxnSpPr>
          <p:nvPr/>
        </p:nvCxnSpPr>
        <p:spPr>
          <a:xfrm flipH="1">
            <a:off x="2525713" y="2497138"/>
            <a:ext cx="996950" cy="285750"/>
          </a:xfrm>
          <a:prstGeom prst="line">
            <a:avLst/>
          </a:prstGeom>
        </p:spPr>
        <p:style>
          <a:lnRef idx="1">
            <a:schemeClr val="accent1"/>
          </a:lnRef>
          <a:fillRef idx="0">
            <a:schemeClr val="accent1"/>
          </a:fillRef>
          <a:effectRef idx="0">
            <a:schemeClr val="accent1"/>
          </a:effectRef>
          <a:fontRef idx="minor">
            <a:schemeClr val="tx1"/>
          </a:fontRef>
        </p:style>
      </p:cxnSp>
      <p:cxnSp>
        <p:nvCxnSpPr>
          <p:cNvPr id="75" name="Прямая соединительная линия 74"/>
          <p:cNvCxnSpPr>
            <a:stCxn id="102" idx="4"/>
            <a:endCxn id="108" idx="0"/>
          </p:cNvCxnSpPr>
          <p:nvPr/>
        </p:nvCxnSpPr>
        <p:spPr>
          <a:xfrm flipH="1">
            <a:off x="3611563" y="1468438"/>
            <a:ext cx="133350" cy="939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6" name="Прямая соединительная линия 75"/>
          <p:cNvCxnSpPr>
            <a:stCxn id="105" idx="5"/>
            <a:endCxn id="108" idx="1"/>
          </p:cNvCxnSpPr>
          <p:nvPr/>
        </p:nvCxnSpPr>
        <p:spPr>
          <a:xfrm>
            <a:off x="2633663" y="1935163"/>
            <a:ext cx="914400" cy="498475"/>
          </a:xfrm>
          <a:prstGeom prst="line">
            <a:avLst/>
          </a:prstGeom>
        </p:spPr>
        <p:style>
          <a:lnRef idx="1">
            <a:schemeClr val="accent1"/>
          </a:lnRef>
          <a:fillRef idx="0">
            <a:schemeClr val="accent1"/>
          </a:fillRef>
          <a:effectRef idx="0">
            <a:schemeClr val="accent1"/>
          </a:effectRef>
          <a:fontRef idx="minor">
            <a:schemeClr val="tx1"/>
          </a:fontRef>
        </p:style>
      </p:cxnSp>
      <p:cxnSp>
        <p:nvCxnSpPr>
          <p:cNvPr id="77" name="Прямая соединительная линия 76"/>
          <p:cNvCxnSpPr>
            <a:stCxn id="108" idx="4"/>
            <a:endCxn id="123" idx="0"/>
          </p:cNvCxnSpPr>
          <p:nvPr/>
        </p:nvCxnSpPr>
        <p:spPr>
          <a:xfrm flipH="1">
            <a:off x="3400425" y="2587625"/>
            <a:ext cx="211138" cy="1871663"/>
          </a:xfrm>
          <a:prstGeom prst="line">
            <a:avLst/>
          </a:prstGeom>
        </p:spPr>
        <p:style>
          <a:lnRef idx="1">
            <a:schemeClr val="accent1"/>
          </a:lnRef>
          <a:fillRef idx="0">
            <a:schemeClr val="accent1"/>
          </a:fillRef>
          <a:effectRef idx="0">
            <a:schemeClr val="accent1"/>
          </a:effectRef>
          <a:fontRef idx="minor">
            <a:schemeClr val="tx1"/>
          </a:fontRef>
        </p:style>
      </p:cxnSp>
      <p:cxnSp>
        <p:nvCxnSpPr>
          <p:cNvPr id="78" name="Прямая соединительная линия 77"/>
          <p:cNvCxnSpPr>
            <a:stCxn id="144" idx="2"/>
            <a:endCxn id="108" idx="5"/>
          </p:cNvCxnSpPr>
          <p:nvPr/>
        </p:nvCxnSpPr>
        <p:spPr>
          <a:xfrm flipH="1" flipV="1">
            <a:off x="3675063" y="2560638"/>
            <a:ext cx="806450" cy="338137"/>
          </a:xfrm>
          <a:prstGeom prst="line">
            <a:avLst/>
          </a:prstGeom>
        </p:spPr>
        <p:style>
          <a:lnRef idx="1">
            <a:schemeClr val="accent1"/>
          </a:lnRef>
          <a:fillRef idx="0">
            <a:schemeClr val="accent1"/>
          </a:fillRef>
          <a:effectRef idx="0">
            <a:schemeClr val="accent1"/>
          </a:effectRef>
          <a:fontRef idx="minor">
            <a:schemeClr val="tx1"/>
          </a:fontRef>
        </p:style>
      </p:cxnSp>
      <p:cxnSp>
        <p:nvCxnSpPr>
          <p:cNvPr id="79" name="Прямая соединительная линия 78"/>
          <p:cNvCxnSpPr>
            <a:stCxn id="162" idx="1"/>
            <a:endCxn id="147" idx="5"/>
          </p:cNvCxnSpPr>
          <p:nvPr/>
        </p:nvCxnSpPr>
        <p:spPr>
          <a:xfrm flipH="1" flipV="1">
            <a:off x="5521325" y="2882900"/>
            <a:ext cx="2095500" cy="2566988"/>
          </a:xfrm>
          <a:prstGeom prst="line">
            <a:avLst/>
          </a:prstGeom>
        </p:spPr>
        <p:style>
          <a:lnRef idx="1">
            <a:schemeClr val="accent1"/>
          </a:lnRef>
          <a:fillRef idx="0">
            <a:schemeClr val="accent1"/>
          </a:fillRef>
          <a:effectRef idx="0">
            <a:schemeClr val="accent1"/>
          </a:effectRef>
          <a:fontRef idx="minor">
            <a:schemeClr val="tx1"/>
          </a:fontRef>
        </p:style>
      </p:cxnSp>
      <p:grpSp>
        <p:nvGrpSpPr>
          <p:cNvPr id="2" name="Группа 43"/>
          <p:cNvGrpSpPr>
            <a:grpSpLocks/>
          </p:cNvGrpSpPr>
          <p:nvPr/>
        </p:nvGrpSpPr>
        <p:grpSpPr bwMode="auto">
          <a:xfrm>
            <a:off x="519113" y="5145088"/>
            <a:ext cx="1852612" cy="852487"/>
            <a:chOff x="609224" y="4725144"/>
            <a:chExt cx="1853952" cy="851902"/>
          </a:xfrm>
        </p:grpSpPr>
        <p:sp>
          <p:nvSpPr>
            <p:cNvPr id="81" name="Блок-схема: узел 80"/>
            <p:cNvSpPr/>
            <p:nvPr/>
          </p:nvSpPr>
          <p:spPr>
            <a:xfrm>
              <a:off x="1475037" y="4725144"/>
              <a:ext cx="181106" cy="179264"/>
            </a:xfrm>
            <a:prstGeom prst="flowChartConnector">
              <a:avLst/>
            </a:prstGeom>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endParaRPr lang="ru-RU" sz="1000" dirty="0">
                <a:effectLst>
                  <a:glow rad="101600">
                    <a:schemeClr val="bg1">
                      <a:alpha val="60000"/>
                    </a:schemeClr>
                  </a:glow>
                </a:effectLst>
              </a:endParaRPr>
            </a:p>
          </p:txBody>
        </p:sp>
        <p:sp>
          <p:nvSpPr>
            <p:cNvPr id="82" name="Прямоугольник 81"/>
            <p:cNvSpPr/>
            <p:nvPr/>
          </p:nvSpPr>
          <p:spPr>
            <a:xfrm>
              <a:off x="609224" y="4869160"/>
              <a:ext cx="1853952" cy="707886"/>
            </a:xfrm>
            <a:prstGeom prst="rect">
              <a:avLst/>
            </a:prstGeom>
          </p:spPr>
          <p:txBody>
            <a:bodyPr>
              <a:spAutoFit/>
            </a:bodyPr>
            <a:lstStyle/>
            <a:p>
              <a:pPr algn="ctr" fontAlgn="auto">
                <a:spcBef>
                  <a:spcPts val="0"/>
                </a:spcBef>
                <a:spcAft>
                  <a:spcPts val="0"/>
                </a:spcAft>
                <a:defRPr/>
              </a:pPr>
              <a:r>
                <a:rPr lang="ru-RU" sz="1000" dirty="0">
                  <a:effectLst>
                    <a:glow rad="101600">
                      <a:schemeClr val="bg1">
                        <a:alpha val="60000"/>
                      </a:schemeClr>
                    </a:glow>
                  </a:effectLst>
                  <a:latin typeface="Times New Roman" pitchFamily="18" charset="0"/>
                  <a:cs typeface="Times New Roman" pitchFamily="18" charset="0"/>
                </a:rPr>
                <a:t>Конкурентная девальвация</a:t>
              </a:r>
            </a:p>
            <a:p>
              <a:pPr algn="ctr" fontAlgn="auto">
                <a:spcBef>
                  <a:spcPts val="0"/>
                </a:spcBef>
                <a:spcAft>
                  <a:spcPts val="0"/>
                </a:spcAft>
                <a:defRPr/>
              </a:pPr>
              <a:r>
                <a:rPr lang="ru-RU" sz="1000" i="1" dirty="0">
                  <a:effectLst>
                    <a:glow rad="101600">
                      <a:schemeClr val="bg1">
                        <a:alpha val="60000"/>
                      </a:schemeClr>
                    </a:glow>
                  </a:effectLst>
                  <a:latin typeface="Times New Roman" pitchFamily="18" charset="0"/>
                  <a:cs typeface="Times New Roman" pitchFamily="18" charset="0"/>
                </a:rPr>
                <a:t>(</a:t>
              </a:r>
              <a:r>
                <a:rPr lang="en-US" sz="1000" i="1" dirty="0">
                  <a:effectLst>
                    <a:glow rad="101600">
                      <a:schemeClr val="bg1">
                        <a:alpha val="60000"/>
                      </a:schemeClr>
                    </a:glow>
                  </a:effectLst>
                  <a:latin typeface="Times New Roman" pitchFamily="18" charset="0"/>
                  <a:cs typeface="Times New Roman" pitchFamily="18" charset="0"/>
                </a:rPr>
                <a:t>currency war</a:t>
              </a:r>
              <a:r>
                <a:rPr lang="ru-RU" sz="1000" i="1" dirty="0">
                  <a:effectLst>
                    <a:glow rad="101600">
                      <a:schemeClr val="bg1">
                        <a:alpha val="60000"/>
                      </a:schemeClr>
                    </a:glow>
                  </a:effectLst>
                  <a:latin typeface="Times New Roman" pitchFamily="18" charset="0"/>
                  <a:cs typeface="Times New Roman" pitchFamily="18" charset="0"/>
                </a:rPr>
                <a:t>,</a:t>
              </a:r>
              <a:r>
                <a:rPr lang="en-US" sz="1000" i="1" dirty="0">
                  <a:effectLst>
                    <a:glow rad="101600">
                      <a:schemeClr val="bg1">
                        <a:alpha val="60000"/>
                      </a:schemeClr>
                    </a:glow>
                  </a:effectLst>
                  <a:latin typeface="Times New Roman" pitchFamily="18" charset="0"/>
                  <a:cs typeface="Times New Roman" pitchFamily="18" charset="0"/>
                </a:rPr>
                <a:t> competitive</a:t>
              </a:r>
              <a:endParaRPr lang="ru-RU" sz="1000" i="1" dirty="0">
                <a:effectLst>
                  <a:glow rad="101600">
                    <a:schemeClr val="bg1">
                      <a:alpha val="60000"/>
                    </a:schemeClr>
                  </a:glow>
                </a:effectLst>
                <a:latin typeface="Times New Roman" pitchFamily="18" charset="0"/>
                <a:cs typeface="Times New Roman" pitchFamily="18" charset="0"/>
              </a:endParaRPr>
            </a:p>
            <a:p>
              <a:pPr algn="ctr" fontAlgn="auto">
                <a:spcBef>
                  <a:spcPts val="0"/>
                </a:spcBef>
                <a:spcAft>
                  <a:spcPts val="0"/>
                </a:spcAft>
                <a:defRPr/>
              </a:pPr>
              <a:r>
                <a:rPr lang="en-US" sz="1000" i="1" dirty="0">
                  <a:effectLst>
                    <a:glow rad="101600">
                      <a:schemeClr val="bg1">
                        <a:alpha val="60000"/>
                      </a:schemeClr>
                    </a:glow>
                  </a:effectLst>
                  <a:latin typeface="Times New Roman" pitchFamily="18" charset="0"/>
                  <a:cs typeface="Times New Roman" pitchFamily="18" charset="0"/>
                </a:rPr>
                <a:t>devaluation</a:t>
              </a:r>
              <a:r>
                <a:rPr lang="ru-RU" sz="1000" i="1" dirty="0">
                  <a:effectLst>
                    <a:glow rad="101600">
                      <a:schemeClr val="bg1">
                        <a:alpha val="60000"/>
                      </a:schemeClr>
                    </a:glow>
                  </a:effectLst>
                  <a:latin typeface="Times New Roman" pitchFamily="18" charset="0"/>
                  <a:cs typeface="Times New Roman" pitchFamily="18" charset="0"/>
                </a:rPr>
                <a:t>, </a:t>
              </a:r>
              <a:r>
                <a:rPr lang="en-US" sz="1000" i="1" dirty="0">
                  <a:effectLst>
                    <a:glow rad="101600">
                      <a:schemeClr val="bg1">
                        <a:alpha val="60000"/>
                      </a:schemeClr>
                    </a:glow>
                  </a:effectLst>
                  <a:latin typeface="Times New Roman" pitchFamily="18" charset="0"/>
                  <a:cs typeface="Times New Roman" pitchFamily="18" charset="0"/>
                </a:rPr>
                <a:t>undervalued</a:t>
              </a:r>
              <a:endParaRPr lang="ru-RU" sz="1000" i="1" dirty="0">
                <a:effectLst>
                  <a:glow rad="101600">
                    <a:schemeClr val="bg1">
                      <a:alpha val="60000"/>
                    </a:schemeClr>
                  </a:glow>
                </a:effectLst>
                <a:latin typeface="Times New Roman" pitchFamily="18" charset="0"/>
                <a:cs typeface="Times New Roman" pitchFamily="18" charset="0"/>
              </a:endParaRPr>
            </a:p>
            <a:p>
              <a:pPr algn="ctr" fontAlgn="auto">
                <a:spcBef>
                  <a:spcPts val="0"/>
                </a:spcBef>
                <a:spcAft>
                  <a:spcPts val="0"/>
                </a:spcAft>
                <a:defRPr/>
              </a:pPr>
              <a:r>
                <a:rPr lang="en-US" sz="1000" i="1" dirty="0">
                  <a:effectLst>
                    <a:glow rad="101600">
                      <a:schemeClr val="bg1">
                        <a:alpha val="60000"/>
                      </a:schemeClr>
                    </a:glow>
                  </a:effectLst>
                  <a:latin typeface="Times New Roman" pitchFamily="18" charset="0"/>
                  <a:cs typeface="Times New Roman" pitchFamily="18" charset="0"/>
                </a:rPr>
                <a:t>exchange rate</a:t>
              </a:r>
              <a:r>
                <a:rPr lang="ru-RU" sz="1000" i="1" dirty="0">
                  <a:effectLst>
                    <a:glow rad="101600">
                      <a:schemeClr val="bg1">
                        <a:alpha val="60000"/>
                      </a:schemeClr>
                    </a:glow>
                  </a:effectLst>
                  <a:latin typeface="Times New Roman" pitchFamily="18" charset="0"/>
                  <a:cs typeface="Times New Roman" pitchFamily="18" charset="0"/>
                </a:rPr>
                <a:t>)</a:t>
              </a:r>
            </a:p>
          </p:txBody>
        </p:sp>
      </p:grpSp>
      <p:grpSp>
        <p:nvGrpSpPr>
          <p:cNvPr id="3" name="Группа 45"/>
          <p:cNvGrpSpPr>
            <a:grpSpLocks/>
          </p:cNvGrpSpPr>
          <p:nvPr/>
        </p:nvGrpSpPr>
        <p:grpSpPr bwMode="auto">
          <a:xfrm>
            <a:off x="2238375" y="5111750"/>
            <a:ext cx="1133475" cy="544513"/>
            <a:chOff x="2861226" y="4797152"/>
            <a:chExt cx="1133872" cy="544126"/>
          </a:xfrm>
        </p:grpSpPr>
        <p:sp>
          <p:nvSpPr>
            <p:cNvPr id="84" name="Блок-схема: узел 83"/>
            <p:cNvSpPr/>
            <p:nvPr/>
          </p:nvSpPr>
          <p:spPr>
            <a:xfrm>
              <a:off x="3347171" y="4797152"/>
              <a:ext cx="181038" cy="179261"/>
            </a:xfrm>
            <a:prstGeom prst="flowChartConnector">
              <a:avLst/>
            </a:prstGeom>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endParaRPr lang="ru-RU" sz="1000" dirty="0">
                <a:effectLst>
                  <a:glow rad="101600">
                    <a:schemeClr val="bg1">
                      <a:alpha val="60000"/>
                    </a:schemeClr>
                  </a:glow>
                </a:effectLst>
              </a:endParaRPr>
            </a:p>
          </p:txBody>
        </p:sp>
        <p:sp>
          <p:nvSpPr>
            <p:cNvPr id="85" name="Прямоугольник 84"/>
            <p:cNvSpPr/>
            <p:nvPr/>
          </p:nvSpPr>
          <p:spPr>
            <a:xfrm>
              <a:off x="2861226" y="4941168"/>
              <a:ext cx="1133872" cy="400110"/>
            </a:xfrm>
            <a:prstGeom prst="rect">
              <a:avLst/>
            </a:prstGeom>
          </p:spPr>
          <p:txBody>
            <a:bodyPr>
              <a:spAutoFit/>
            </a:bodyPr>
            <a:lstStyle/>
            <a:p>
              <a:pPr algn="ctr" fontAlgn="auto">
                <a:spcBef>
                  <a:spcPts val="0"/>
                </a:spcBef>
                <a:spcAft>
                  <a:spcPts val="0"/>
                </a:spcAft>
                <a:defRPr/>
              </a:pPr>
              <a:r>
                <a:rPr lang="ru-RU" sz="1000" dirty="0">
                  <a:effectLst>
                    <a:glow rad="101600">
                      <a:schemeClr val="bg1">
                        <a:alpha val="60000"/>
                      </a:schemeClr>
                    </a:glow>
                  </a:effectLst>
                  <a:latin typeface="Times New Roman" pitchFamily="18" charset="0"/>
                  <a:cs typeface="Times New Roman" pitchFamily="18" charset="0"/>
                </a:rPr>
                <a:t>Протекционизм</a:t>
              </a:r>
            </a:p>
            <a:p>
              <a:pPr algn="ctr" fontAlgn="auto">
                <a:spcBef>
                  <a:spcPts val="0"/>
                </a:spcBef>
                <a:spcAft>
                  <a:spcPts val="0"/>
                </a:spcAft>
                <a:defRPr/>
              </a:pPr>
              <a:r>
                <a:rPr lang="ru-RU" sz="1000" i="1" dirty="0">
                  <a:effectLst>
                    <a:glow rad="101600">
                      <a:schemeClr val="bg1">
                        <a:alpha val="60000"/>
                      </a:schemeClr>
                    </a:glow>
                  </a:effectLst>
                  <a:latin typeface="Times New Roman" pitchFamily="18" charset="0"/>
                  <a:cs typeface="Times New Roman" pitchFamily="18" charset="0"/>
                </a:rPr>
                <a:t>(</a:t>
              </a:r>
              <a:r>
                <a:rPr lang="en-US" sz="1000" i="1" dirty="0">
                  <a:effectLst>
                    <a:glow rad="101600">
                      <a:schemeClr val="bg1">
                        <a:alpha val="60000"/>
                      </a:schemeClr>
                    </a:glow>
                  </a:effectLst>
                  <a:latin typeface="Times New Roman" pitchFamily="18" charset="0"/>
                  <a:cs typeface="Times New Roman" pitchFamily="18" charset="0"/>
                </a:rPr>
                <a:t>protectionism</a:t>
              </a:r>
              <a:r>
                <a:rPr lang="ru-RU" sz="1000" i="1" dirty="0">
                  <a:effectLst>
                    <a:glow rad="101600">
                      <a:schemeClr val="bg1">
                        <a:alpha val="60000"/>
                      </a:schemeClr>
                    </a:glow>
                  </a:effectLst>
                  <a:latin typeface="Times New Roman" pitchFamily="18" charset="0"/>
                  <a:cs typeface="Times New Roman" pitchFamily="18" charset="0"/>
                </a:rPr>
                <a:t>)</a:t>
              </a:r>
            </a:p>
          </p:txBody>
        </p:sp>
      </p:grpSp>
      <p:grpSp>
        <p:nvGrpSpPr>
          <p:cNvPr id="6" name="Группа 52"/>
          <p:cNvGrpSpPr>
            <a:grpSpLocks/>
          </p:cNvGrpSpPr>
          <p:nvPr/>
        </p:nvGrpSpPr>
        <p:grpSpPr bwMode="auto">
          <a:xfrm>
            <a:off x="2144713" y="5832475"/>
            <a:ext cx="1277937" cy="544513"/>
            <a:chOff x="2581903" y="5589240"/>
            <a:chExt cx="1277888" cy="544126"/>
          </a:xfrm>
        </p:grpSpPr>
        <p:sp>
          <p:nvSpPr>
            <p:cNvPr id="87" name="Блок-схема: узел 86"/>
            <p:cNvSpPr/>
            <p:nvPr/>
          </p:nvSpPr>
          <p:spPr>
            <a:xfrm>
              <a:off x="3131157" y="5589240"/>
              <a:ext cx="180968" cy="179261"/>
            </a:xfrm>
            <a:prstGeom prst="flowChartConnector">
              <a:avLst/>
            </a:prstGeom>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endParaRPr lang="ru-RU" sz="1000" dirty="0">
                <a:effectLst>
                  <a:glow rad="101600">
                    <a:schemeClr val="bg1">
                      <a:alpha val="60000"/>
                    </a:schemeClr>
                  </a:glow>
                </a:effectLst>
              </a:endParaRPr>
            </a:p>
          </p:txBody>
        </p:sp>
        <p:sp>
          <p:nvSpPr>
            <p:cNvPr id="88" name="Прямоугольник 87"/>
            <p:cNvSpPr/>
            <p:nvPr/>
          </p:nvSpPr>
          <p:spPr>
            <a:xfrm>
              <a:off x="2581903" y="5733256"/>
              <a:ext cx="1277888" cy="400110"/>
            </a:xfrm>
            <a:prstGeom prst="rect">
              <a:avLst/>
            </a:prstGeom>
          </p:spPr>
          <p:txBody>
            <a:bodyPr>
              <a:spAutoFit/>
            </a:bodyPr>
            <a:lstStyle/>
            <a:p>
              <a:pPr algn="ctr" fontAlgn="auto">
                <a:spcBef>
                  <a:spcPts val="0"/>
                </a:spcBef>
                <a:spcAft>
                  <a:spcPts val="0"/>
                </a:spcAft>
                <a:defRPr/>
              </a:pPr>
              <a:r>
                <a:rPr lang="ru-RU" sz="1000" dirty="0">
                  <a:effectLst>
                    <a:glow rad="101600">
                      <a:schemeClr val="bg1">
                        <a:alpha val="60000"/>
                      </a:schemeClr>
                    </a:glow>
                  </a:effectLst>
                  <a:latin typeface="Times New Roman" pitchFamily="18" charset="0"/>
                  <a:cs typeface="Times New Roman" pitchFamily="18" charset="0"/>
                </a:rPr>
                <a:t>Торговые войны</a:t>
              </a:r>
            </a:p>
            <a:p>
              <a:pPr algn="ctr" fontAlgn="auto">
                <a:spcBef>
                  <a:spcPts val="0"/>
                </a:spcBef>
                <a:spcAft>
                  <a:spcPts val="0"/>
                </a:spcAft>
                <a:defRPr/>
              </a:pPr>
              <a:r>
                <a:rPr lang="ru-RU" sz="1000" i="1" dirty="0">
                  <a:effectLst>
                    <a:glow rad="101600">
                      <a:schemeClr val="bg1">
                        <a:alpha val="60000"/>
                      </a:schemeClr>
                    </a:glow>
                  </a:effectLst>
                  <a:latin typeface="Times New Roman" pitchFamily="18" charset="0"/>
                  <a:cs typeface="Times New Roman" pitchFamily="18" charset="0"/>
                </a:rPr>
                <a:t>(</a:t>
              </a:r>
              <a:r>
                <a:rPr lang="en-US" sz="1000" i="1" dirty="0">
                  <a:effectLst>
                    <a:glow rad="101600">
                      <a:schemeClr val="bg1">
                        <a:alpha val="60000"/>
                      </a:schemeClr>
                    </a:glow>
                  </a:effectLst>
                  <a:latin typeface="Times New Roman" pitchFamily="18" charset="0"/>
                  <a:cs typeface="Times New Roman" pitchFamily="18" charset="0"/>
                </a:rPr>
                <a:t>trade wars</a:t>
              </a:r>
              <a:r>
                <a:rPr lang="ru-RU" sz="1000" i="1" dirty="0">
                  <a:effectLst>
                    <a:glow rad="101600">
                      <a:schemeClr val="bg1">
                        <a:alpha val="60000"/>
                      </a:schemeClr>
                    </a:glow>
                  </a:effectLst>
                  <a:latin typeface="Times New Roman" pitchFamily="18" charset="0"/>
                  <a:cs typeface="Times New Roman" pitchFamily="18" charset="0"/>
                </a:rPr>
                <a:t>)</a:t>
              </a:r>
            </a:p>
          </p:txBody>
        </p:sp>
      </p:grpSp>
      <p:grpSp>
        <p:nvGrpSpPr>
          <p:cNvPr id="9" name="Группа 185"/>
          <p:cNvGrpSpPr>
            <a:grpSpLocks/>
          </p:cNvGrpSpPr>
          <p:nvPr/>
        </p:nvGrpSpPr>
        <p:grpSpPr bwMode="auto">
          <a:xfrm>
            <a:off x="5499100" y="2122488"/>
            <a:ext cx="1108075" cy="569912"/>
            <a:chOff x="5632212" y="1484784"/>
            <a:chExt cx="1108581" cy="570253"/>
          </a:xfrm>
        </p:grpSpPr>
        <p:sp>
          <p:nvSpPr>
            <p:cNvPr id="90" name="Блок-схема: узел 89"/>
            <p:cNvSpPr/>
            <p:nvPr/>
          </p:nvSpPr>
          <p:spPr>
            <a:xfrm>
              <a:off x="6084857" y="1484784"/>
              <a:ext cx="179469" cy="179494"/>
            </a:xfrm>
            <a:prstGeom prst="flowChartConnector">
              <a:avLst/>
            </a:prstGeom>
          </p:spPr>
          <p:style>
            <a:lnRef idx="1">
              <a:schemeClr val="accent6"/>
            </a:lnRef>
            <a:fillRef idx="3">
              <a:schemeClr val="accent6"/>
            </a:fillRef>
            <a:effectRef idx="2">
              <a:schemeClr val="accent6"/>
            </a:effectRef>
            <a:fontRef idx="minor">
              <a:schemeClr val="lt1"/>
            </a:fontRef>
          </p:style>
          <p:txBody>
            <a:bodyPr anchor="ctr"/>
            <a:lstStyle/>
            <a:p>
              <a:pPr algn="ctr" fontAlgn="auto">
                <a:spcBef>
                  <a:spcPts val="0"/>
                </a:spcBef>
                <a:spcAft>
                  <a:spcPts val="0"/>
                </a:spcAft>
                <a:defRPr/>
              </a:pPr>
              <a:endParaRPr lang="ru-RU" dirty="0">
                <a:effectLst>
                  <a:glow rad="101600">
                    <a:schemeClr val="bg1">
                      <a:alpha val="60000"/>
                    </a:schemeClr>
                  </a:glow>
                </a:effectLst>
              </a:endParaRPr>
            </a:p>
          </p:txBody>
        </p:sp>
        <p:sp>
          <p:nvSpPr>
            <p:cNvPr id="91" name="Прямоугольник 90"/>
            <p:cNvSpPr/>
            <p:nvPr/>
          </p:nvSpPr>
          <p:spPr>
            <a:xfrm>
              <a:off x="5632212" y="1654927"/>
              <a:ext cx="1108581" cy="400110"/>
            </a:xfrm>
            <a:prstGeom prst="rect">
              <a:avLst/>
            </a:prstGeom>
          </p:spPr>
          <p:txBody>
            <a:bodyPr>
              <a:spAutoFit/>
            </a:bodyPr>
            <a:lstStyle/>
            <a:p>
              <a:pPr algn="ctr" fontAlgn="auto">
                <a:spcBef>
                  <a:spcPts val="0"/>
                </a:spcBef>
                <a:spcAft>
                  <a:spcPts val="0"/>
                </a:spcAft>
                <a:defRPr/>
              </a:pPr>
              <a:r>
                <a:rPr lang="ru-RU" sz="1000" dirty="0">
                  <a:effectLst>
                    <a:glow rad="101600">
                      <a:schemeClr val="bg1">
                        <a:alpha val="60000"/>
                      </a:schemeClr>
                    </a:glow>
                  </a:effectLst>
                  <a:latin typeface="Times New Roman" pitchFamily="18" charset="0"/>
                  <a:cs typeface="Times New Roman" pitchFamily="18" charset="0"/>
                </a:rPr>
                <a:t>Пузыри активов</a:t>
              </a:r>
            </a:p>
            <a:p>
              <a:pPr algn="ctr" fontAlgn="auto">
                <a:spcBef>
                  <a:spcPts val="0"/>
                </a:spcBef>
                <a:spcAft>
                  <a:spcPts val="0"/>
                </a:spcAft>
                <a:defRPr/>
              </a:pPr>
              <a:r>
                <a:rPr lang="ru-RU" sz="1000" i="1" dirty="0">
                  <a:effectLst>
                    <a:glow rad="101600">
                      <a:schemeClr val="bg1">
                        <a:alpha val="60000"/>
                      </a:schemeClr>
                    </a:glow>
                  </a:effectLst>
                  <a:latin typeface="Times New Roman" pitchFamily="18" charset="0"/>
                  <a:cs typeface="Times New Roman" pitchFamily="18" charset="0"/>
                </a:rPr>
                <a:t>(</a:t>
              </a:r>
              <a:r>
                <a:rPr lang="en-US" sz="1000" i="1" dirty="0">
                  <a:effectLst>
                    <a:glow rad="101600">
                      <a:schemeClr val="bg1">
                        <a:alpha val="60000"/>
                      </a:schemeClr>
                    </a:glow>
                  </a:effectLst>
                  <a:latin typeface="Times New Roman" pitchFamily="18" charset="0"/>
                  <a:cs typeface="Times New Roman" pitchFamily="18" charset="0"/>
                </a:rPr>
                <a:t>asset bubbles</a:t>
              </a:r>
              <a:r>
                <a:rPr lang="ru-RU" sz="1000" i="1" dirty="0">
                  <a:effectLst>
                    <a:glow rad="101600">
                      <a:schemeClr val="bg1">
                        <a:alpha val="60000"/>
                      </a:schemeClr>
                    </a:glow>
                  </a:effectLst>
                  <a:latin typeface="Times New Roman" pitchFamily="18" charset="0"/>
                  <a:cs typeface="Times New Roman" pitchFamily="18" charset="0"/>
                </a:rPr>
                <a:t>)</a:t>
              </a:r>
              <a:endParaRPr lang="ru-RU" sz="1000" dirty="0">
                <a:effectLst>
                  <a:glow rad="101600">
                    <a:schemeClr val="bg1">
                      <a:alpha val="60000"/>
                    </a:schemeClr>
                  </a:glow>
                </a:effectLst>
                <a:latin typeface="Times New Roman" pitchFamily="18" charset="0"/>
                <a:cs typeface="Times New Roman" pitchFamily="18" charset="0"/>
              </a:endParaRPr>
            </a:p>
          </p:txBody>
        </p:sp>
      </p:grpSp>
      <p:grpSp>
        <p:nvGrpSpPr>
          <p:cNvPr id="10" name="Группа 277"/>
          <p:cNvGrpSpPr>
            <a:grpSpLocks/>
          </p:cNvGrpSpPr>
          <p:nvPr/>
        </p:nvGrpSpPr>
        <p:grpSpPr bwMode="auto">
          <a:xfrm>
            <a:off x="4283075" y="1725613"/>
            <a:ext cx="1163638" cy="725487"/>
            <a:chOff x="7979811" y="717255"/>
            <a:chExt cx="1164189" cy="724137"/>
          </a:xfrm>
        </p:grpSpPr>
        <p:sp>
          <p:nvSpPr>
            <p:cNvPr id="93" name="Блок-схема: узел 92"/>
            <p:cNvSpPr/>
            <p:nvPr/>
          </p:nvSpPr>
          <p:spPr>
            <a:xfrm>
              <a:off x="8454699" y="717255"/>
              <a:ext cx="179472" cy="180638"/>
            </a:xfrm>
            <a:prstGeom prst="flowChartConnector">
              <a:avLst/>
            </a:prstGeom>
          </p:spPr>
          <p:style>
            <a:lnRef idx="1">
              <a:schemeClr val="accent6"/>
            </a:lnRef>
            <a:fillRef idx="3">
              <a:schemeClr val="accent6"/>
            </a:fillRef>
            <a:effectRef idx="2">
              <a:schemeClr val="accent6"/>
            </a:effectRef>
            <a:fontRef idx="minor">
              <a:schemeClr val="lt1"/>
            </a:fontRef>
          </p:style>
          <p:txBody>
            <a:bodyPr anchor="ctr"/>
            <a:lstStyle/>
            <a:p>
              <a:pPr algn="ctr" fontAlgn="auto">
                <a:spcBef>
                  <a:spcPts val="0"/>
                </a:spcBef>
                <a:spcAft>
                  <a:spcPts val="0"/>
                </a:spcAft>
                <a:defRPr/>
              </a:pPr>
              <a:endParaRPr lang="ru-RU" dirty="0">
                <a:effectLst>
                  <a:glow rad="101600">
                    <a:schemeClr val="bg1">
                      <a:alpha val="60000"/>
                    </a:schemeClr>
                  </a:glow>
                </a:effectLst>
              </a:endParaRPr>
            </a:p>
          </p:txBody>
        </p:sp>
        <p:sp>
          <p:nvSpPr>
            <p:cNvPr id="94" name="Прямоугольник 93"/>
            <p:cNvSpPr/>
            <p:nvPr/>
          </p:nvSpPr>
          <p:spPr>
            <a:xfrm>
              <a:off x="7979811" y="887397"/>
              <a:ext cx="1164189" cy="553995"/>
            </a:xfrm>
            <a:prstGeom prst="rect">
              <a:avLst/>
            </a:prstGeom>
          </p:spPr>
          <p:txBody>
            <a:bodyPr>
              <a:spAutoFit/>
            </a:bodyPr>
            <a:lstStyle/>
            <a:p>
              <a:pPr algn="ctr" fontAlgn="auto">
                <a:spcBef>
                  <a:spcPts val="0"/>
                </a:spcBef>
                <a:spcAft>
                  <a:spcPts val="0"/>
                </a:spcAft>
                <a:defRPr/>
              </a:pPr>
              <a:r>
                <a:rPr lang="ru-RU" sz="1000" dirty="0">
                  <a:effectLst>
                    <a:glow rad="101600">
                      <a:schemeClr val="bg1">
                        <a:alpha val="60000"/>
                      </a:schemeClr>
                    </a:glow>
                  </a:effectLst>
                  <a:latin typeface="Times New Roman" pitchFamily="18" charset="0"/>
                  <a:cs typeface="Times New Roman" pitchFamily="18" charset="0"/>
                </a:rPr>
                <a:t>Недостаток ликвидности</a:t>
              </a:r>
            </a:p>
            <a:p>
              <a:pPr algn="ctr" fontAlgn="auto">
                <a:spcBef>
                  <a:spcPts val="0"/>
                </a:spcBef>
                <a:spcAft>
                  <a:spcPts val="0"/>
                </a:spcAft>
                <a:defRPr/>
              </a:pPr>
              <a:r>
                <a:rPr lang="ru-RU" sz="1000" i="1" dirty="0">
                  <a:effectLst>
                    <a:glow rad="101600">
                      <a:schemeClr val="bg1">
                        <a:alpha val="60000"/>
                      </a:schemeClr>
                    </a:glow>
                  </a:effectLst>
                  <a:latin typeface="Times New Roman" pitchFamily="18" charset="0"/>
                  <a:cs typeface="Times New Roman" pitchFamily="18" charset="0"/>
                </a:rPr>
                <a:t>(</a:t>
              </a:r>
              <a:r>
                <a:rPr lang="en-US" sz="1000" i="1" dirty="0">
                  <a:effectLst>
                    <a:glow rad="101600">
                      <a:schemeClr val="bg1">
                        <a:alpha val="60000"/>
                      </a:schemeClr>
                    </a:glow>
                  </a:effectLst>
                  <a:latin typeface="Times New Roman" pitchFamily="18" charset="0"/>
                  <a:cs typeface="Times New Roman" pitchFamily="18" charset="0"/>
                </a:rPr>
                <a:t>lack of liquidity</a:t>
              </a:r>
              <a:r>
                <a:rPr lang="ru-RU" sz="1000" i="1" dirty="0">
                  <a:effectLst>
                    <a:glow rad="101600">
                      <a:schemeClr val="bg1">
                        <a:alpha val="60000"/>
                      </a:schemeClr>
                    </a:glow>
                  </a:effectLst>
                  <a:latin typeface="Times New Roman" pitchFamily="18" charset="0"/>
                  <a:cs typeface="Times New Roman" pitchFamily="18" charset="0"/>
                </a:rPr>
                <a:t>)</a:t>
              </a:r>
              <a:endParaRPr lang="ru-RU" sz="1000" dirty="0">
                <a:effectLst>
                  <a:glow rad="101600">
                    <a:schemeClr val="bg1">
                      <a:alpha val="60000"/>
                    </a:schemeClr>
                  </a:glow>
                </a:effectLst>
                <a:latin typeface="Times New Roman" pitchFamily="18" charset="0"/>
                <a:cs typeface="Times New Roman" pitchFamily="18" charset="0"/>
              </a:endParaRPr>
            </a:p>
          </p:txBody>
        </p:sp>
      </p:grpSp>
      <p:grpSp>
        <p:nvGrpSpPr>
          <p:cNvPr id="80" name="Группа 230"/>
          <p:cNvGrpSpPr>
            <a:grpSpLocks/>
          </p:cNvGrpSpPr>
          <p:nvPr/>
        </p:nvGrpSpPr>
        <p:grpSpPr bwMode="auto">
          <a:xfrm>
            <a:off x="6267450" y="1762125"/>
            <a:ext cx="1638300" cy="552450"/>
            <a:chOff x="4788024" y="3933056"/>
            <a:chExt cx="1637928" cy="552835"/>
          </a:xfrm>
        </p:grpSpPr>
        <p:sp>
          <p:nvSpPr>
            <p:cNvPr id="96" name="Блок-схема: узел 95"/>
            <p:cNvSpPr/>
            <p:nvPr/>
          </p:nvSpPr>
          <p:spPr>
            <a:xfrm>
              <a:off x="5508585" y="3933056"/>
              <a:ext cx="179347" cy="179513"/>
            </a:xfrm>
            <a:prstGeom prst="flowChartConnector">
              <a:avLst/>
            </a:prstGeom>
          </p:spPr>
          <p:style>
            <a:lnRef idx="1">
              <a:schemeClr val="accent3"/>
            </a:lnRef>
            <a:fillRef idx="3">
              <a:schemeClr val="accent3"/>
            </a:fillRef>
            <a:effectRef idx="2">
              <a:schemeClr val="accent3"/>
            </a:effectRef>
            <a:fontRef idx="minor">
              <a:schemeClr val="lt1"/>
            </a:fontRef>
          </p:style>
          <p:txBody>
            <a:bodyPr anchor="ctr"/>
            <a:lstStyle/>
            <a:p>
              <a:pPr algn="ctr" fontAlgn="auto">
                <a:spcBef>
                  <a:spcPts val="0"/>
                </a:spcBef>
                <a:spcAft>
                  <a:spcPts val="0"/>
                </a:spcAft>
                <a:defRPr/>
              </a:pPr>
              <a:endParaRPr lang="ru-RU" dirty="0">
                <a:effectLst>
                  <a:glow rad="101600">
                    <a:schemeClr val="bg1">
                      <a:alpha val="60000"/>
                    </a:schemeClr>
                  </a:glow>
                </a:effectLst>
              </a:endParaRPr>
            </a:p>
          </p:txBody>
        </p:sp>
        <p:sp>
          <p:nvSpPr>
            <p:cNvPr id="97" name="Прямоугольник 96"/>
            <p:cNvSpPr/>
            <p:nvPr/>
          </p:nvSpPr>
          <p:spPr>
            <a:xfrm>
              <a:off x="4788024" y="4085781"/>
              <a:ext cx="1637928" cy="400110"/>
            </a:xfrm>
            <a:prstGeom prst="rect">
              <a:avLst/>
            </a:prstGeom>
          </p:spPr>
          <p:txBody>
            <a:bodyPr>
              <a:spAutoFit/>
            </a:bodyPr>
            <a:lstStyle/>
            <a:p>
              <a:pPr algn="ctr" fontAlgn="auto">
                <a:spcBef>
                  <a:spcPts val="0"/>
                </a:spcBef>
                <a:spcAft>
                  <a:spcPts val="0"/>
                </a:spcAft>
                <a:defRPr/>
              </a:pPr>
              <a:r>
                <a:rPr lang="ru-RU" sz="1000" dirty="0">
                  <a:effectLst>
                    <a:glow rad="101600">
                      <a:schemeClr val="bg1">
                        <a:alpha val="60000"/>
                      </a:schemeClr>
                    </a:glow>
                  </a:effectLst>
                  <a:latin typeface="Times New Roman" pitchFamily="18" charset="0"/>
                  <a:cs typeface="Times New Roman" pitchFamily="18" charset="0"/>
                </a:rPr>
                <a:t>Перегрев экономики</a:t>
              </a:r>
            </a:p>
            <a:p>
              <a:pPr algn="ctr" fontAlgn="auto">
                <a:spcBef>
                  <a:spcPts val="0"/>
                </a:spcBef>
                <a:spcAft>
                  <a:spcPts val="0"/>
                </a:spcAft>
                <a:defRPr/>
              </a:pPr>
              <a:r>
                <a:rPr lang="ru-RU" sz="1000" i="1" dirty="0">
                  <a:effectLst>
                    <a:glow rad="101600">
                      <a:schemeClr val="bg1">
                        <a:alpha val="60000"/>
                      </a:schemeClr>
                    </a:glow>
                  </a:effectLst>
                  <a:latin typeface="Times New Roman" pitchFamily="18" charset="0"/>
                  <a:cs typeface="Times New Roman" pitchFamily="18" charset="0"/>
                </a:rPr>
                <a:t>(</a:t>
              </a:r>
              <a:r>
                <a:rPr lang="en-US" sz="1000" i="1" dirty="0">
                  <a:effectLst>
                    <a:glow rad="101600">
                      <a:schemeClr val="bg1">
                        <a:alpha val="60000"/>
                      </a:schemeClr>
                    </a:glow>
                  </a:effectLst>
                  <a:latin typeface="Times New Roman" pitchFamily="18" charset="0"/>
                  <a:cs typeface="Times New Roman" pitchFamily="18" charset="0"/>
                </a:rPr>
                <a:t>overheating economy</a:t>
              </a:r>
              <a:r>
                <a:rPr lang="ru-RU" sz="1000" i="1" dirty="0">
                  <a:effectLst>
                    <a:glow rad="101600">
                      <a:schemeClr val="bg1">
                        <a:alpha val="60000"/>
                      </a:schemeClr>
                    </a:glow>
                  </a:effectLst>
                  <a:latin typeface="Times New Roman" pitchFamily="18" charset="0"/>
                  <a:cs typeface="Times New Roman" pitchFamily="18" charset="0"/>
                </a:rPr>
                <a:t>)</a:t>
              </a:r>
            </a:p>
          </p:txBody>
        </p:sp>
      </p:grpSp>
      <p:grpSp>
        <p:nvGrpSpPr>
          <p:cNvPr id="83" name="Группа 211"/>
          <p:cNvGrpSpPr>
            <a:grpSpLocks/>
          </p:cNvGrpSpPr>
          <p:nvPr/>
        </p:nvGrpSpPr>
        <p:grpSpPr bwMode="auto">
          <a:xfrm>
            <a:off x="4922838" y="1249363"/>
            <a:ext cx="1163637" cy="569912"/>
            <a:chOff x="5609168" y="1484784"/>
            <a:chExt cx="1164189" cy="570253"/>
          </a:xfrm>
        </p:grpSpPr>
        <p:sp>
          <p:nvSpPr>
            <p:cNvPr id="99" name="Блок-схема: узел 98"/>
            <p:cNvSpPr/>
            <p:nvPr/>
          </p:nvSpPr>
          <p:spPr>
            <a:xfrm>
              <a:off x="6084055" y="1484784"/>
              <a:ext cx="179473" cy="179494"/>
            </a:xfrm>
            <a:prstGeom prst="flowChartConnector">
              <a:avLst/>
            </a:prstGeom>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ru-RU" dirty="0">
                <a:effectLst>
                  <a:glow rad="101600">
                    <a:schemeClr val="bg1">
                      <a:alpha val="60000"/>
                    </a:schemeClr>
                  </a:glow>
                </a:effectLst>
              </a:endParaRPr>
            </a:p>
          </p:txBody>
        </p:sp>
        <p:sp>
          <p:nvSpPr>
            <p:cNvPr id="100" name="Прямоугольник 99"/>
            <p:cNvSpPr/>
            <p:nvPr/>
          </p:nvSpPr>
          <p:spPr>
            <a:xfrm>
              <a:off x="5609168" y="1654927"/>
              <a:ext cx="1164189" cy="400110"/>
            </a:xfrm>
            <a:prstGeom prst="rect">
              <a:avLst/>
            </a:prstGeom>
          </p:spPr>
          <p:txBody>
            <a:bodyPr>
              <a:spAutoFit/>
            </a:bodyPr>
            <a:lstStyle/>
            <a:p>
              <a:pPr algn="ctr" fontAlgn="auto">
                <a:spcBef>
                  <a:spcPts val="0"/>
                </a:spcBef>
                <a:spcAft>
                  <a:spcPts val="0"/>
                </a:spcAft>
                <a:defRPr/>
              </a:pPr>
              <a:r>
                <a:rPr lang="ru-RU" sz="1000" dirty="0">
                  <a:effectLst>
                    <a:glow rad="101600">
                      <a:schemeClr val="bg1">
                        <a:alpha val="60000"/>
                      </a:schemeClr>
                    </a:glow>
                  </a:effectLst>
                  <a:latin typeface="Times New Roman" pitchFamily="18" charset="0"/>
                  <a:cs typeface="Times New Roman" pitchFamily="18" charset="0"/>
                </a:rPr>
                <a:t>Рецессия</a:t>
              </a:r>
            </a:p>
            <a:p>
              <a:pPr algn="ctr" fontAlgn="auto">
                <a:spcBef>
                  <a:spcPts val="0"/>
                </a:spcBef>
                <a:spcAft>
                  <a:spcPts val="0"/>
                </a:spcAft>
                <a:defRPr/>
              </a:pPr>
              <a:r>
                <a:rPr lang="ru-RU" sz="1000" i="1" dirty="0">
                  <a:effectLst>
                    <a:glow rad="101600">
                      <a:schemeClr val="bg1">
                        <a:alpha val="60000"/>
                      </a:schemeClr>
                    </a:glow>
                  </a:effectLst>
                  <a:latin typeface="Times New Roman" pitchFamily="18" charset="0"/>
                  <a:cs typeface="Times New Roman" pitchFamily="18" charset="0"/>
                </a:rPr>
                <a:t>(</a:t>
              </a:r>
              <a:r>
                <a:rPr lang="en-US" sz="1000" i="1" dirty="0">
                  <a:effectLst>
                    <a:glow rad="101600">
                      <a:schemeClr val="bg1">
                        <a:alpha val="60000"/>
                      </a:schemeClr>
                    </a:glow>
                  </a:effectLst>
                  <a:latin typeface="Times New Roman" pitchFamily="18" charset="0"/>
                  <a:cs typeface="Times New Roman" pitchFamily="18" charset="0"/>
                </a:rPr>
                <a:t>recession</a:t>
              </a:r>
              <a:r>
                <a:rPr lang="ru-RU" sz="1000" i="1" dirty="0">
                  <a:effectLst>
                    <a:glow rad="101600">
                      <a:schemeClr val="bg1">
                        <a:alpha val="60000"/>
                      </a:schemeClr>
                    </a:glow>
                  </a:effectLst>
                  <a:latin typeface="Times New Roman" pitchFamily="18" charset="0"/>
                  <a:cs typeface="Times New Roman" pitchFamily="18" charset="0"/>
                </a:rPr>
                <a:t>)</a:t>
              </a:r>
              <a:endParaRPr lang="ru-RU" sz="1000" dirty="0">
                <a:effectLst>
                  <a:glow rad="101600">
                    <a:schemeClr val="bg1">
                      <a:alpha val="60000"/>
                    </a:schemeClr>
                  </a:glow>
                </a:effectLst>
                <a:latin typeface="Times New Roman" pitchFamily="18" charset="0"/>
                <a:cs typeface="Times New Roman" pitchFamily="18" charset="0"/>
              </a:endParaRPr>
            </a:p>
          </p:txBody>
        </p:sp>
      </p:grpSp>
      <p:grpSp>
        <p:nvGrpSpPr>
          <p:cNvPr id="86" name="Группа 160"/>
          <p:cNvGrpSpPr>
            <a:grpSpLocks/>
          </p:cNvGrpSpPr>
          <p:nvPr/>
        </p:nvGrpSpPr>
        <p:grpSpPr bwMode="auto">
          <a:xfrm>
            <a:off x="2811463" y="1289050"/>
            <a:ext cx="1854200" cy="698500"/>
            <a:chOff x="6535970" y="4005064"/>
            <a:chExt cx="1853952" cy="698015"/>
          </a:xfrm>
        </p:grpSpPr>
        <p:sp>
          <p:nvSpPr>
            <p:cNvPr id="102" name="Блок-схема: узел 101"/>
            <p:cNvSpPr/>
            <p:nvPr/>
          </p:nvSpPr>
          <p:spPr>
            <a:xfrm>
              <a:off x="7380407" y="4005064"/>
              <a:ext cx="179363" cy="179263"/>
            </a:xfrm>
            <a:prstGeom prst="flowChartConnector">
              <a:avLst/>
            </a:prstGeom>
          </p:spPr>
          <p:style>
            <a:lnRef idx="1">
              <a:schemeClr val="accent5"/>
            </a:lnRef>
            <a:fillRef idx="3">
              <a:schemeClr val="accent5"/>
            </a:fillRef>
            <a:effectRef idx="2">
              <a:schemeClr val="accent5"/>
            </a:effectRef>
            <a:fontRef idx="minor">
              <a:schemeClr val="lt1"/>
            </a:fontRef>
          </p:style>
          <p:txBody>
            <a:bodyPr anchor="ctr"/>
            <a:lstStyle/>
            <a:p>
              <a:pPr algn="ctr" fontAlgn="auto">
                <a:spcBef>
                  <a:spcPts val="0"/>
                </a:spcBef>
                <a:spcAft>
                  <a:spcPts val="0"/>
                </a:spcAft>
                <a:defRPr/>
              </a:pPr>
              <a:endParaRPr lang="ru-RU" dirty="0">
                <a:effectLst>
                  <a:glow rad="101600">
                    <a:schemeClr val="bg1">
                      <a:alpha val="60000"/>
                    </a:schemeClr>
                  </a:glow>
                </a:effectLst>
              </a:endParaRPr>
            </a:p>
          </p:txBody>
        </p:sp>
        <p:sp>
          <p:nvSpPr>
            <p:cNvPr id="103" name="Прямоугольник 102"/>
            <p:cNvSpPr/>
            <p:nvPr/>
          </p:nvSpPr>
          <p:spPr>
            <a:xfrm>
              <a:off x="6535970" y="4149080"/>
              <a:ext cx="1853952" cy="553999"/>
            </a:xfrm>
            <a:prstGeom prst="rect">
              <a:avLst/>
            </a:prstGeom>
          </p:spPr>
          <p:txBody>
            <a:bodyPr>
              <a:spAutoFit/>
            </a:bodyPr>
            <a:lstStyle/>
            <a:p>
              <a:pPr algn="ctr" fontAlgn="auto">
                <a:spcBef>
                  <a:spcPts val="0"/>
                </a:spcBef>
                <a:spcAft>
                  <a:spcPts val="0"/>
                </a:spcAft>
                <a:defRPr/>
              </a:pPr>
              <a:r>
                <a:rPr lang="ru-RU" sz="1000" dirty="0">
                  <a:effectLst>
                    <a:glow rad="101600">
                      <a:schemeClr val="bg1">
                        <a:alpha val="60000"/>
                      </a:schemeClr>
                    </a:glow>
                  </a:effectLst>
                  <a:latin typeface="Times New Roman" pitchFamily="18" charset="0"/>
                  <a:cs typeface="Times New Roman" pitchFamily="18" charset="0"/>
                </a:rPr>
                <a:t>Государственный долг</a:t>
              </a:r>
            </a:p>
            <a:p>
              <a:pPr algn="ctr" fontAlgn="auto">
                <a:spcBef>
                  <a:spcPts val="0"/>
                </a:spcBef>
                <a:spcAft>
                  <a:spcPts val="0"/>
                </a:spcAft>
                <a:defRPr/>
              </a:pPr>
              <a:r>
                <a:rPr lang="ru-RU" sz="1000" i="1" dirty="0">
                  <a:effectLst>
                    <a:glow rad="101600">
                      <a:schemeClr val="bg1">
                        <a:alpha val="60000"/>
                      </a:schemeClr>
                    </a:glow>
                  </a:effectLst>
                  <a:latin typeface="Times New Roman" pitchFamily="18" charset="0"/>
                  <a:cs typeface="Times New Roman" pitchFamily="18" charset="0"/>
                </a:rPr>
                <a:t>(</a:t>
              </a:r>
              <a:r>
                <a:rPr lang="en-US" sz="1000" i="1" dirty="0">
                  <a:effectLst>
                    <a:glow rad="101600">
                      <a:schemeClr val="bg1">
                        <a:alpha val="60000"/>
                      </a:schemeClr>
                    </a:glow>
                  </a:effectLst>
                  <a:latin typeface="Times New Roman" pitchFamily="18" charset="0"/>
                  <a:cs typeface="Times New Roman" pitchFamily="18" charset="0"/>
                </a:rPr>
                <a:t>government debt</a:t>
              </a:r>
              <a:r>
                <a:rPr lang="ru-RU" sz="1000" i="1" dirty="0">
                  <a:effectLst>
                    <a:glow rad="101600">
                      <a:schemeClr val="bg1">
                        <a:alpha val="60000"/>
                      </a:schemeClr>
                    </a:glow>
                  </a:effectLst>
                  <a:latin typeface="Times New Roman" pitchFamily="18" charset="0"/>
                  <a:cs typeface="Times New Roman" pitchFamily="18" charset="0"/>
                </a:rPr>
                <a:t>,</a:t>
              </a:r>
              <a:r>
                <a:rPr lang="en-US" sz="1000" i="1" dirty="0">
                  <a:effectLst>
                    <a:glow rad="101600">
                      <a:schemeClr val="bg1">
                        <a:alpha val="60000"/>
                      </a:schemeClr>
                    </a:glow>
                  </a:effectLst>
                  <a:latin typeface="Times New Roman" pitchFamily="18" charset="0"/>
                  <a:cs typeface="Times New Roman" pitchFamily="18" charset="0"/>
                </a:rPr>
                <a:t> public debt</a:t>
              </a:r>
              <a:r>
                <a:rPr lang="ru-RU" sz="1000" i="1" dirty="0">
                  <a:effectLst>
                    <a:glow rad="101600">
                      <a:schemeClr val="bg1">
                        <a:alpha val="60000"/>
                      </a:schemeClr>
                    </a:glow>
                  </a:effectLst>
                  <a:latin typeface="Times New Roman" pitchFamily="18" charset="0"/>
                  <a:cs typeface="Times New Roman" pitchFamily="18" charset="0"/>
                </a:rPr>
                <a:t>,</a:t>
              </a:r>
            </a:p>
            <a:p>
              <a:pPr algn="ctr" fontAlgn="auto">
                <a:spcBef>
                  <a:spcPts val="0"/>
                </a:spcBef>
                <a:spcAft>
                  <a:spcPts val="0"/>
                </a:spcAft>
                <a:defRPr/>
              </a:pPr>
              <a:r>
                <a:rPr lang="en-US" sz="1000" i="1" dirty="0">
                  <a:effectLst>
                    <a:glow rad="101600">
                      <a:schemeClr val="bg1">
                        <a:alpha val="60000"/>
                      </a:schemeClr>
                    </a:glow>
                  </a:effectLst>
                  <a:latin typeface="Times New Roman" pitchFamily="18" charset="0"/>
                  <a:cs typeface="Times New Roman" pitchFamily="18" charset="0"/>
                </a:rPr>
                <a:t>national debt</a:t>
              </a:r>
              <a:r>
                <a:rPr lang="ru-RU" sz="1000" i="1" dirty="0">
                  <a:effectLst>
                    <a:glow rad="101600">
                      <a:schemeClr val="bg1">
                        <a:alpha val="60000"/>
                      </a:schemeClr>
                    </a:glow>
                  </a:effectLst>
                  <a:latin typeface="Times New Roman" pitchFamily="18" charset="0"/>
                  <a:cs typeface="Times New Roman" pitchFamily="18" charset="0"/>
                </a:rPr>
                <a:t>, </a:t>
              </a:r>
              <a:r>
                <a:rPr lang="en-US" sz="1000" i="1" dirty="0">
                  <a:effectLst>
                    <a:glow rad="101600">
                      <a:schemeClr val="bg1">
                        <a:alpha val="60000"/>
                      </a:schemeClr>
                    </a:glow>
                  </a:effectLst>
                  <a:latin typeface="Times New Roman" pitchFamily="18" charset="0"/>
                  <a:cs typeface="Times New Roman" pitchFamily="18" charset="0"/>
                </a:rPr>
                <a:t>sovereign debt</a:t>
              </a:r>
              <a:r>
                <a:rPr lang="ru-RU" sz="1000" i="1" dirty="0">
                  <a:effectLst>
                    <a:glow rad="101600">
                      <a:schemeClr val="bg1">
                        <a:alpha val="60000"/>
                      </a:schemeClr>
                    </a:glow>
                  </a:effectLst>
                  <a:latin typeface="Times New Roman" pitchFamily="18" charset="0"/>
                  <a:cs typeface="Times New Roman" pitchFamily="18" charset="0"/>
                </a:rPr>
                <a:t>)</a:t>
              </a:r>
            </a:p>
          </p:txBody>
        </p:sp>
      </p:grpSp>
      <p:grpSp>
        <p:nvGrpSpPr>
          <p:cNvPr id="89" name="Группа 238"/>
          <p:cNvGrpSpPr>
            <a:grpSpLocks/>
          </p:cNvGrpSpPr>
          <p:nvPr/>
        </p:nvGrpSpPr>
        <p:grpSpPr bwMode="auto">
          <a:xfrm>
            <a:off x="1636713" y="1781175"/>
            <a:ext cx="1854200" cy="544513"/>
            <a:chOff x="6535970" y="4005064"/>
            <a:chExt cx="1853952" cy="544126"/>
          </a:xfrm>
        </p:grpSpPr>
        <p:sp>
          <p:nvSpPr>
            <p:cNvPr id="105" name="Блок-схема: узел 104"/>
            <p:cNvSpPr/>
            <p:nvPr/>
          </p:nvSpPr>
          <p:spPr>
            <a:xfrm>
              <a:off x="7380407" y="4005064"/>
              <a:ext cx="179363" cy="179261"/>
            </a:xfrm>
            <a:prstGeom prst="flowChartConnector">
              <a:avLst/>
            </a:prstGeom>
          </p:spPr>
          <p:style>
            <a:lnRef idx="1">
              <a:schemeClr val="accent5"/>
            </a:lnRef>
            <a:fillRef idx="3">
              <a:schemeClr val="accent5"/>
            </a:fillRef>
            <a:effectRef idx="2">
              <a:schemeClr val="accent5"/>
            </a:effectRef>
            <a:fontRef idx="minor">
              <a:schemeClr val="lt1"/>
            </a:fontRef>
          </p:style>
          <p:txBody>
            <a:bodyPr anchor="ctr"/>
            <a:lstStyle/>
            <a:p>
              <a:pPr algn="ctr" fontAlgn="auto">
                <a:spcBef>
                  <a:spcPts val="0"/>
                </a:spcBef>
                <a:spcAft>
                  <a:spcPts val="0"/>
                </a:spcAft>
                <a:defRPr/>
              </a:pPr>
              <a:endParaRPr lang="ru-RU" dirty="0">
                <a:effectLst>
                  <a:glow rad="101600">
                    <a:schemeClr val="bg1">
                      <a:alpha val="60000"/>
                    </a:schemeClr>
                  </a:glow>
                </a:effectLst>
              </a:endParaRPr>
            </a:p>
          </p:txBody>
        </p:sp>
        <p:sp>
          <p:nvSpPr>
            <p:cNvPr id="106" name="Прямоугольник 105"/>
            <p:cNvSpPr/>
            <p:nvPr/>
          </p:nvSpPr>
          <p:spPr>
            <a:xfrm>
              <a:off x="6535970" y="4149080"/>
              <a:ext cx="1853952" cy="400110"/>
            </a:xfrm>
            <a:prstGeom prst="rect">
              <a:avLst/>
            </a:prstGeom>
          </p:spPr>
          <p:txBody>
            <a:bodyPr>
              <a:spAutoFit/>
            </a:bodyPr>
            <a:lstStyle/>
            <a:p>
              <a:pPr algn="ctr" fontAlgn="auto">
                <a:spcBef>
                  <a:spcPts val="0"/>
                </a:spcBef>
                <a:spcAft>
                  <a:spcPts val="0"/>
                </a:spcAft>
                <a:defRPr/>
              </a:pPr>
              <a:r>
                <a:rPr lang="ru-RU" sz="1000" dirty="0">
                  <a:effectLst>
                    <a:glow rad="101600">
                      <a:schemeClr val="bg1">
                        <a:alpha val="60000"/>
                      </a:schemeClr>
                    </a:glow>
                  </a:effectLst>
                  <a:latin typeface="Times New Roman" pitchFamily="18" charset="0"/>
                  <a:cs typeface="Times New Roman" pitchFamily="18" charset="0"/>
                </a:rPr>
                <a:t>Долг частного сектора</a:t>
              </a:r>
            </a:p>
            <a:p>
              <a:pPr algn="ctr" fontAlgn="auto">
                <a:spcBef>
                  <a:spcPts val="0"/>
                </a:spcBef>
                <a:spcAft>
                  <a:spcPts val="0"/>
                </a:spcAft>
                <a:defRPr/>
              </a:pPr>
              <a:r>
                <a:rPr lang="ru-RU" sz="1000" i="1" dirty="0">
                  <a:effectLst>
                    <a:glow rad="101600">
                      <a:schemeClr val="bg1">
                        <a:alpha val="60000"/>
                      </a:schemeClr>
                    </a:glow>
                  </a:effectLst>
                  <a:latin typeface="Times New Roman" pitchFamily="18" charset="0"/>
                  <a:cs typeface="Times New Roman" pitchFamily="18" charset="0"/>
                </a:rPr>
                <a:t>(</a:t>
              </a:r>
              <a:r>
                <a:rPr lang="en-US" sz="1000" i="1" dirty="0">
                  <a:effectLst>
                    <a:glow rad="101600">
                      <a:schemeClr val="bg1">
                        <a:alpha val="60000"/>
                      </a:schemeClr>
                    </a:glow>
                  </a:effectLst>
                  <a:latin typeface="Times New Roman" pitchFamily="18" charset="0"/>
                  <a:cs typeface="Times New Roman" pitchFamily="18" charset="0"/>
                </a:rPr>
                <a:t>private sector debt</a:t>
              </a:r>
              <a:r>
                <a:rPr lang="ru-RU" sz="1000" i="1" dirty="0">
                  <a:effectLst>
                    <a:glow rad="101600">
                      <a:schemeClr val="bg1">
                        <a:alpha val="60000"/>
                      </a:schemeClr>
                    </a:glow>
                  </a:effectLst>
                  <a:latin typeface="Times New Roman" pitchFamily="18" charset="0"/>
                  <a:cs typeface="Times New Roman" pitchFamily="18" charset="0"/>
                </a:rPr>
                <a:t>)</a:t>
              </a:r>
            </a:p>
          </p:txBody>
        </p:sp>
      </p:grpSp>
      <p:grpSp>
        <p:nvGrpSpPr>
          <p:cNvPr id="92" name="Группа 78"/>
          <p:cNvGrpSpPr>
            <a:grpSpLocks/>
          </p:cNvGrpSpPr>
          <p:nvPr/>
        </p:nvGrpSpPr>
        <p:grpSpPr bwMode="auto">
          <a:xfrm>
            <a:off x="2678113" y="2408238"/>
            <a:ext cx="1854200" cy="542925"/>
            <a:chOff x="6535970" y="4005064"/>
            <a:chExt cx="1853952" cy="544126"/>
          </a:xfrm>
        </p:grpSpPr>
        <p:sp>
          <p:nvSpPr>
            <p:cNvPr id="108" name="Блок-схема: узел 107"/>
            <p:cNvSpPr/>
            <p:nvPr/>
          </p:nvSpPr>
          <p:spPr>
            <a:xfrm>
              <a:off x="7380407" y="4005064"/>
              <a:ext cx="179363" cy="179784"/>
            </a:xfrm>
            <a:prstGeom prst="flowChartConnector">
              <a:avLst/>
            </a:prstGeom>
          </p:spPr>
          <p:style>
            <a:lnRef idx="1">
              <a:schemeClr val="accent5"/>
            </a:lnRef>
            <a:fillRef idx="3">
              <a:schemeClr val="accent5"/>
            </a:fillRef>
            <a:effectRef idx="2">
              <a:schemeClr val="accent5"/>
            </a:effectRef>
            <a:fontRef idx="minor">
              <a:schemeClr val="lt1"/>
            </a:fontRef>
          </p:style>
          <p:txBody>
            <a:bodyPr anchor="ctr"/>
            <a:lstStyle/>
            <a:p>
              <a:pPr algn="ctr" fontAlgn="auto">
                <a:spcBef>
                  <a:spcPts val="0"/>
                </a:spcBef>
                <a:spcAft>
                  <a:spcPts val="0"/>
                </a:spcAft>
                <a:defRPr/>
              </a:pPr>
              <a:endParaRPr lang="ru-RU" dirty="0">
                <a:effectLst>
                  <a:glow rad="101600">
                    <a:schemeClr val="bg1">
                      <a:alpha val="60000"/>
                    </a:schemeClr>
                  </a:glow>
                </a:effectLst>
              </a:endParaRPr>
            </a:p>
          </p:txBody>
        </p:sp>
        <p:sp>
          <p:nvSpPr>
            <p:cNvPr id="109" name="Прямоугольник 108"/>
            <p:cNvSpPr/>
            <p:nvPr/>
          </p:nvSpPr>
          <p:spPr>
            <a:xfrm>
              <a:off x="6535970" y="4149080"/>
              <a:ext cx="1853952" cy="400110"/>
            </a:xfrm>
            <a:prstGeom prst="rect">
              <a:avLst/>
            </a:prstGeom>
          </p:spPr>
          <p:txBody>
            <a:bodyPr>
              <a:spAutoFit/>
            </a:bodyPr>
            <a:lstStyle/>
            <a:p>
              <a:pPr algn="ctr" fontAlgn="auto">
                <a:spcBef>
                  <a:spcPts val="0"/>
                </a:spcBef>
                <a:spcAft>
                  <a:spcPts val="0"/>
                </a:spcAft>
                <a:defRPr/>
              </a:pPr>
              <a:r>
                <a:rPr lang="ru-RU" sz="1000" dirty="0">
                  <a:effectLst>
                    <a:glow rad="101600">
                      <a:schemeClr val="bg1">
                        <a:alpha val="60000"/>
                      </a:schemeClr>
                    </a:glow>
                  </a:effectLst>
                  <a:latin typeface="Times New Roman" pitchFamily="18" charset="0"/>
                  <a:cs typeface="Times New Roman" pitchFamily="18" charset="0"/>
                </a:rPr>
                <a:t>Совокупный долг</a:t>
              </a:r>
            </a:p>
            <a:p>
              <a:pPr algn="ctr" fontAlgn="auto">
                <a:spcBef>
                  <a:spcPts val="0"/>
                </a:spcBef>
                <a:spcAft>
                  <a:spcPts val="0"/>
                </a:spcAft>
                <a:defRPr/>
              </a:pPr>
              <a:r>
                <a:rPr lang="ru-RU" sz="1000" i="1" dirty="0">
                  <a:effectLst>
                    <a:glow rad="101600">
                      <a:schemeClr val="bg1">
                        <a:alpha val="60000"/>
                      </a:schemeClr>
                    </a:glow>
                  </a:effectLst>
                  <a:latin typeface="Times New Roman" pitchFamily="18" charset="0"/>
                  <a:cs typeface="Times New Roman" pitchFamily="18" charset="0"/>
                </a:rPr>
                <a:t>(</a:t>
              </a:r>
              <a:r>
                <a:rPr lang="en-US" sz="1000" i="1" dirty="0">
                  <a:effectLst>
                    <a:glow rad="101600">
                      <a:schemeClr val="bg1">
                        <a:alpha val="60000"/>
                      </a:schemeClr>
                    </a:glow>
                  </a:effectLst>
                  <a:latin typeface="Times New Roman" pitchFamily="18" charset="0"/>
                  <a:cs typeface="Times New Roman" pitchFamily="18" charset="0"/>
                </a:rPr>
                <a:t>gross debt</a:t>
              </a:r>
              <a:r>
                <a:rPr lang="ru-RU" sz="1000" i="1" dirty="0">
                  <a:effectLst>
                    <a:glow rad="101600">
                      <a:schemeClr val="bg1">
                        <a:alpha val="60000"/>
                      </a:schemeClr>
                    </a:glow>
                  </a:effectLst>
                  <a:latin typeface="Times New Roman" pitchFamily="18" charset="0"/>
                  <a:cs typeface="Times New Roman" pitchFamily="18" charset="0"/>
                </a:rPr>
                <a:t>)</a:t>
              </a:r>
            </a:p>
          </p:txBody>
        </p:sp>
      </p:grpSp>
      <p:grpSp>
        <p:nvGrpSpPr>
          <p:cNvPr id="95" name="Группа 80"/>
          <p:cNvGrpSpPr>
            <a:grpSpLocks/>
          </p:cNvGrpSpPr>
          <p:nvPr/>
        </p:nvGrpSpPr>
        <p:grpSpPr bwMode="auto">
          <a:xfrm>
            <a:off x="1581150" y="2755900"/>
            <a:ext cx="1709738" cy="544513"/>
            <a:chOff x="6732240" y="4941168"/>
            <a:chExt cx="1709936" cy="544126"/>
          </a:xfrm>
        </p:grpSpPr>
        <p:sp>
          <p:nvSpPr>
            <p:cNvPr id="111" name="Блок-схема: узел 110"/>
            <p:cNvSpPr/>
            <p:nvPr/>
          </p:nvSpPr>
          <p:spPr>
            <a:xfrm>
              <a:off x="7524495" y="4941168"/>
              <a:ext cx="179408" cy="179261"/>
            </a:xfrm>
            <a:prstGeom prst="flowChartConnector">
              <a:avLst/>
            </a:prstGeom>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endParaRPr lang="ru-RU" dirty="0">
                <a:effectLst>
                  <a:glow rad="101600">
                    <a:schemeClr val="bg1">
                      <a:alpha val="60000"/>
                    </a:schemeClr>
                  </a:glow>
                </a:effectLst>
              </a:endParaRPr>
            </a:p>
          </p:txBody>
        </p:sp>
        <p:sp>
          <p:nvSpPr>
            <p:cNvPr id="112" name="Прямоугольник 111"/>
            <p:cNvSpPr/>
            <p:nvPr/>
          </p:nvSpPr>
          <p:spPr>
            <a:xfrm>
              <a:off x="6732240" y="5085184"/>
              <a:ext cx="1709936" cy="400110"/>
            </a:xfrm>
            <a:prstGeom prst="rect">
              <a:avLst/>
            </a:prstGeom>
          </p:spPr>
          <p:txBody>
            <a:bodyPr>
              <a:spAutoFit/>
            </a:bodyPr>
            <a:lstStyle/>
            <a:p>
              <a:pPr algn="ctr" fontAlgn="auto">
                <a:spcBef>
                  <a:spcPts val="0"/>
                </a:spcBef>
                <a:spcAft>
                  <a:spcPts val="0"/>
                </a:spcAft>
                <a:defRPr/>
              </a:pPr>
              <a:r>
                <a:rPr lang="ru-RU" sz="1000" dirty="0">
                  <a:effectLst>
                    <a:glow rad="101600">
                      <a:schemeClr val="bg1">
                        <a:alpha val="60000"/>
                      </a:schemeClr>
                    </a:glow>
                  </a:effectLst>
                  <a:latin typeface="Times New Roman" pitchFamily="18" charset="0"/>
                  <a:cs typeface="Times New Roman" pitchFamily="18" charset="0"/>
                </a:rPr>
                <a:t>Дефолт</a:t>
              </a:r>
            </a:p>
            <a:p>
              <a:pPr algn="ctr" fontAlgn="auto">
                <a:spcBef>
                  <a:spcPts val="0"/>
                </a:spcBef>
                <a:spcAft>
                  <a:spcPts val="0"/>
                </a:spcAft>
                <a:defRPr/>
              </a:pPr>
              <a:r>
                <a:rPr lang="ru-RU" sz="1000" i="1" dirty="0">
                  <a:effectLst>
                    <a:glow rad="101600">
                      <a:schemeClr val="bg1">
                        <a:alpha val="60000"/>
                      </a:schemeClr>
                    </a:glow>
                  </a:effectLst>
                  <a:latin typeface="Times New Roman" pitchFamily="18" charset="0"/>
                  <a:cs typeface="Times New Roman" pitchFamily="18" charset="0"/>
                </a:rPr>
                <a:t>(</a:t>
              </a:r>
              <a:r>
                <a:rPr lang="en-US" sz="1000" i="1" dirty="0" err="1">
                  <a:effectLst>
                    <a:glow rad="101600">
                      <a:schemeClr val="bg1">
                        <a:alpha val="60000"/>
                      </a:schemeClr>
                    </a:glow>
                  </a:effectLst>
                  <a:latin typeface="Times New Roman" pitchFamily="18" charset="0"/>
                  <a:cs typeface="Times New Roman" pitchFamily="18" charset="0"/>
                </a:rPr>
                <a:t>defolt</a:t>
              </a:r>
              <a:r>
                <a:rPr lang="ru-RU" sz="1000" i="1" dirty="0">
                  <a:effectLst>
                    <a:glow rad="101600">
                      <a:schemeClr val="bg1">
                        <a:alpha val="60000"/>
                      </a:schemeClr>
                    </a:glow>
                  </a:effectLst>
                  <a:latin typeface="Times New Roman" pitchFamily="18" charset="0"/>
                  <a:cs typeface="Times New Roman" pitchFamily="18" charset="0"/>
                </a:rPr>
                <a:t>)</a:t>
              </a:r>
            </a:p>
          </p:txBody>
        </p:sp>
      </p:grpSp>
      <p:grpSp>
        <p:nvGrpSpPr>
          <p:cNvPr id="98" name="Группа 50"/>
          <p:cNvGrpSpPr>
            <a:grpSpLocks/>
          </p:cNvGrpSpPr>
          <p:nvPr/>
        </p:nvGrpSpPr>
        <p:grpSpPr bwMode="auto">
          <a:xfrm>
            <a:off x="1116013" y="3687763"/>
            <a:ext cx="846137" cy="554037"/>
            <a:chOff x="1061026" y="5877272"/>
            <a:chExt cx="845840" cy="552835"/>
          </a:xfrm>
        </p:grpSpPr>
        <p:sp>
          <p:nvSpPr>
            <p:cNvPr id="114" name="Прямоугольник 113"/>
            <p:cNvSpPr/>
            <p:nvPr/>
          </p:nvSpPr>
          <p:spPr>
            <a:xfrm>
              <a:off x="1061026" y="6029997"/>
              <a:ext cx="845840" cy="400110"/>
            </a:xfrm>
            <a:prstGeom prst="rect">
              <a:avLst/>
            </a:prstGeom>
          </p:spPr>
          <p:txBody>
            <a:bodyPr>
              <a:spAutoFit/>
            </a:bodyPr>
            <a:lstStyle/>
            <a:p>
              <a:pPr algn="ctr" fontAlgn="auto">
                <a:spcBef>
                  <a:spcPts val="0"/>
                </a:spcBef>
                <a:spcAft>
                  <a:spcPts val="0"/>
                </a:spcAft>
                <a:defRPr/>
              </a:pPr>
              <a:r>
                <a:rPr lang="ru-RU" sz="1000" dirty="0">
                  <a:effectLst>
                    <a:glow rad="101600">
                      <a:schemeClr val="bg1">
                        <a:alpha val="60000"/>
                      </a:schemeClr>
                    </a:glow>
                  </a:effectLst>
                  <a:latin typeface="Times New Roman" pitchFamily="18" charset="0"/>
                  <a:cs typeface="Times New Roman" pitchFamily="18" charset="0"/>
                </a:rPr>
                <a:t>Инфляция</a:t>
              </a:r>
            </a:p>
            <a:p>
              <a:pPr algn="ctr" fontAlgn="auto">
                <a:spcBef>
                  <a:spcPts val="0"/>
                </a:spcBef>
                <a:spcAft>
                  <a:spcPts val="0"/>
                </a:spcAft>
                <a:defRPr/>
              </a:pPr>
              <a:r>
                <a:rPr lang="ru-RU" sz="1000" i="1" dirty="0">
                  <a:effectLst>
                    <a:glow rad="101600">
                      <a:schemeClr val="bg1">
                        <a:alpha val="60000"/>
                      </a:schemeClr>
                    </a:glow>
                  </a:effectLst>
                  <a:latin typeface="Times New Roman" pitchFamily="18" charset="0"/>
                  <a:cs typeface="Times New Roman" pitchFamily="18" charset="0"/>
                </a:rPr>
                <a:t>(</a:t>
              </a:r>
              <a:r>
                <a:rPr lang="en-US" sz="1000" i="1" dirty="0">
                  <a:effectLst>
                    <a:glow rad="101600">
                      <a:schemeClr val="bg1">
                        <a:alpha val="60000"/>
                      </a:schemeClr>
                    </a:glow>
                  </a:effectLst>
                  <a:latin typeface="Times New Roman" pitchFamily="18" charset="0"/>
                  <a:cs typeface="Times New Roman" pitchFamily="18" charset="0"/>
                </a:rPr>
                <a:t>Inflation</a:t>
              </a:r>
              <a:r>
                <a:rPr lang="ru-RU" sz="1000" i="1" dirty="0">
                  <a:effectLst>
                    <a:glow rad="101600">
                      <a:schemeClr val="bg1">
                        <a:alpha val="60000"/>
                      </a:schemeClr>
                    </a:glow>
                  </a:effectLst>
                  <a:latin typeface="Times New Roman" pitchFamily="18" charset="0"/>
                  <a:cs typeface="Times New Roman" pitchFamily="18" charset="0"/>
                </a:rPr>
                <a:t>)</a:t>
              </a:r>
            </a:p>
          </p:txBody>
        </p:sp>
        <p:sp>
          <p:nvSpPr>
            <p:cNvPr id="115" name="Блок-схема: узел 114"/>
            <p:cNvSpPr/>
            <p:nvPr/>
          </p:nvSpPr>
          <p:spPr>
            <a:xfrm>
              <a:off x="1403806" y="5877272"/>
              <a:ext cx="179324" cy="180582"/>
            </a:xfrm>
            <a:prstGeom prst="flowChartConnector">
              <a:avLst/>
            </a:prstGeom>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ru-RU" sz="1000" dirty="0">
                <a:effectLst>
                  <a:glow rad="101600">
                    <a:schemeClr val="bg1">
                      <a:alpha val="60000"/>
                    </a:schemeClr>
                  </a:glow>
                </a:effectLst>
              </a:endParaRPr>
            </a:p>
          </p:txBody>
        </p:sp>
      </p:grpSp>
      <p:grpSp>
        <p:nvGrpSpPr>
          <p:cNvPr id="101" name="Группа 39"/>
          <p:cNvGrpSpPr>
            <a:grpSpLocks/>
          </p:cNvGrpSpPr>
          <p:nvPr/>
        </p:nvGrpSpPr>
        <p:grpSpPr bwMode="auto">
          <a:xfrm>
            <a:off x="2840038" y="3738563"/>
            <a:ext cx="701675" cy="534987"/>
            <a:chOff x="3097004" y="2348880"/>
            <a:chExt cx="701824" cy="535417"/>
          </a:xfrm>
        </p:grpSpPr>
        <p:sp>
          <p:nvSpPr>
            <p:cNvPr id="117" name="Блок-схема: узел 116"/>
            <p:cNvSpPr/>
            <p:nvPr/>
          </p:nvSpPr>
          <p:spPr>
            <a:xfrm>
              <a:off x="3347882" y="2348880"/>
              <a:ext cx="179425" cy="179531"/>
            </a:xfrm>
            <a:prstGeom prst="flowChartConnector">
              <a:avLst/>
            </a:prstGeom>
          </p:spPr>
          <p:style>
            <a:lnRef idx="1">
              <a:schemeClr val="accent3"/>
            </a:lnRef>
            <a:fillRef idx="2">
              <a:schemeClr val="accent3"/>
            </a:fillRef>
            <a:effectRef idx="1">
              <a:schemeClr val="accent3"/>
            </a:effectRef>
            <a:fontRef idx="minor">
              <a:schemeClr val="dk1"/>
            </a:fontRef>
          </p:style>
          <p:txBody>
            <a:bodyPr anchor="ctr"/>
            <a:lstStyle/>
            <a:p>
              <a:pPr algn="ctr" fontAlgn="auto">
                <a:spcBef>
                  <a:spcPts val="0"/>
                </a:spcBef>
                <a:spcAft>
                  <a:spcPts val="0"/>
                </a:spcAft>
                <a:defRPr/>
              </a:pPr>
              <a:endParaRPr lang="ru-RU" sz="1000" dirty="0">
                <a:effectLst>
                  <a:glow rad="101600">
                    <a:schemeClr val="bg1">
                      <a:alpha val="60000"/>
                    </a:schemeClr>
                  </a:glow>
                </a:effectLst>
              </a:endParaRPr>
            </a:p>
          </p:txBody>
        </p:sp>
        <p:sp>
          <p:nvSpPr>
            <p:cNvPr id="118" name="Прямоугольник 117"/>
            <p:cNvSpPr/>
            <p:nvPr/>
          </p:nvSpPr>
          <p:spPr>
            <a:xfrm>
              <a:off x="3097004" y="2484187"/>
              <a:ext cx="701824" cy="400110"/>
            </a:xfrm>
            <a:prstGeom prst="rect">
              <a:avLst/>
            </a:prstGeom>
          </p:spPr>
          <p:txBody>
            <a:bodyPr>
              <a:spAutoFit/>
            </a:bodyPr>
            <a:lstStyle/>
            <a:p>
              <a:pPr algn="ctr" fontAlgn="auto">
                <a:spcBef>
                  <a:spcPts val="0"/>
                </a:spcBef>
                <a:spcAft>
                  <a:spcPts val="0"/>
                </a:spcAft>
                <a:defRPr/>
              </a:pPr>
              <a:r>
                <a:rPr lang="ru-RU" sz="1000" dirty="0">
                  <a:effectLst>
                    <a:glow rad="101600">
                      <a:schemeClr val="bg1">
                        <a:alpha val="60000"/>
                      </a:schemeClr>
                    </a:glow>
                  </a:effectLst>
                  <a:latin typeface="Times New Roman" pitchFamily="18" charset="0"/>
                  <a:cs typeface="Times New Roman" pitchFamily="18" charset="0"/>
                </a:rPr>
                <a:t>Импорт</a:t>
              </a:r>
            </a:p>
            <a:p>
              <a:pPr algn="ctr" fontAlgn="auto">
                <a:spcBef>
                  <a:spcPts val="0"/>
                </a:spcBef>
                <a:spcAft>
                  <a:spcPts val="0"/>
                </a:spcAft>
                <a:defRPr/>
              </a:pPr>
              <a:r>
                <a:rPr lang="ru-RU" sz="1000" i="1" dirty="0">
                  <a:effectLst>
                    <a:glow rad="101600">
                      <a:schemeClr val="bg1">
                        <a:alpha val="60000"/>
                      </a:schemeClr>
                    </a:glow>
                  </a:effectLst>
                  <a:latin typeface="Times New Roman" pitchFamily="18" charset="0"/>
                  <a:cs typeface="Times New Roman" pitchFamily="18" charset="0"/>
                </a:rPr>
                <a:t>(</a:t>
              </a:r>
              <a:r>
                <a:rPr lang="en-US" sz="1000" i="1" dirty="0">
                  <a:effectLst>
                    <a:glow rad="101600">
                      <a:schemeClr val="bg1">
                        <a:alpha val="60000"/>
                      </a:schemeClr>
                    </a:glow>
                  </a:effectLst>
                  <a:latin typeface="Times New Roman" pitchFamily="18" charset="0"/>
                  <a:cs typeface="Times New Roman" pitchFamily="18" charset="0"/>
                </a:rPr>
                <a:t>import</a:t>
              </a:r>
              <a:r>
                <a:rPr lang="ru-RU" sz="1000" i="1" dirty="0">
                  <a:effectLst>
                    <a:glow rad="101600">
                      <a:schemeClr val="bg1">
                        <a:alpha val="60000"/>
                      </a:schemeClr>
                    </a:glow>
                  </a:effectLst>
                  <a:latin typeface="Times New Roman" pitchFamily="18" charset="0"/>
                  <a:cs typeface="Times New Roman" pitchFamily="18" charset="0"/>
                </a:rPr>
                <a:t>)</a:t>
              </a:r>
            </a:p>
          </p:txBody>
        </p:sp>
      </p:grpSp>
      <p:grpSp>
        <p:nvGrpSpPr>
          <p:cNvPr id="104" name="Группа 37"/>
          <p:cNvGrpSpPr>
            <a:grpSpLocks/>
          </p:cNvGrpSpPr>
          <p:nvPr/>
        </p:nvGrpSpPr>
        <p:grpSpPr bwMode="auto">
          <a:xfrm>
            <a:off x="1631950" y="3914775"/>
            <a:ext cx="1422400" cy="544513"/>
            <a:chOff x="755576" y="3356992"/>
            <a:chExt cx="1421904" cy="544126"/>
          </a:xfrm>
        </p:grpSpPr>
        <p:sp>
          <p:nvSpPr>
            <p:cNvPr id="120" name="Блок-схема: узел 119"/>
            <p:cNvSpPr/>
            <p:nvPr/>
          </p:nvSpPr>
          <p:spPr>
            <a:xfrm>
              <a:off x="1403050" y="3356992"/>
              <a:ext cx="180912" cy="179261"/>
            </a:xfrm>
            <a:prstGeom prst="flowChartConnector">
              <a:avLst/>
            </a:prstGeom>
          </p:spPr>
          <p:style>
            <a:lnRef idx="1">
              <a:schemeClr val="accent6"/>
            </a:lnRef>
            <a:fillRef idx="3">
              <a:schemeClr val="accent6"/>
            </a:fillRef>
            <a:effectRef idx="2">
              <a:schemeClr val="accent6"/>
            </a:effectRef>
            <a:fontRef idx="minor">
              <a:schemeClr val="lt1"/>
            </a:fontRef>
          </p:style>
          <p:txBody>
            <a:bodyPr anchor="ctr"/>
            <a:lstStyle/>
            <a:p>
              <a:pPr algn="ctr" fontAlgn="auto">
                <a:spcBef>
                  <a:spcPts val="0"/>
                </a:spcBef>
                <a:spcAft>
                  <a:spcPts val="0"/>
                </a:spcAft>
                <a:defRPr/>
              </a:pPr>
              <a:endParaRPr lang="ru-RU" sz="1000" dirty="0">
                <a:effectLst>
                  <a:glow rad="101600">
                    <a:schemeClr val="bg1">
                      <a:alpha val="60000"/>
                    </a:schemeClr>
                  </a:glow>
                </a:effectLst>
              </a:endParaRPr>
            </a:p>
          </p:txBody>
        </p:sp>
        <p:sp>
          <p:nvSpPr>
            <p:cNvPr id="121" name="Прямоугольник 120"/>
            <p:cNvSpPr/>
            <p:nvPr/>
          </p:nvSpPr>
          <p:spPr>
            <a:xfrm>
              <a:off x="755576" y="3501008"/>
              <a:ext cx="1421904" cy="400110"/>
            </a:xfrm>
            <a:prstGeom prst="rect">
              <a:avLst/>
            </a:prstGeom>
          </p:spPr>
          <p:txBody>
            <a:bodyPr>
              <a:spAutoFit/>
            </a:bodyPr>
            <a:lstStyle/>
            <a:p>
              <a:pPr algn="ctr" fontAlgn="auto">
                <a:spcBef>
                  <a:spcPts val="0"/>
                </a:spcBef>
                <a:spcAft>
                  <a:spcPts val="0"/>
                </a:spcAft>
                <a:defRPr/>
              </a:pPr>
              <a:r>
                <a:rPr lang="ru-RU" sz="1000" dirty="0">
                  <a:effectLst>
                    <a:glow rad="101600">
                      <a:schemeClr val="bg1">
                        <a:alpha val="60000"/>
                      </a:schemeClr>
                    </a:glow>
                  </a:effectLst>
                  <a:latin typeface="Times New Roman" pitchFamily="18" charset="0"/>
                  <a:cs typeface="Times New Roman" pitchFamily="18" charset="0"/>
                </a:rPr>
                <a:t>Торговый </a:t>
              </a:r>
              <a:r>
                <a:rPr lang="ru-RU" sz="1000" dirty="0" err="1">
                  <a:effectLst>
                    <a:glow rad="101600">
                      <a:schemeClr val="bg1">
                        <a:alpha val="60000"/>
                      </a:schemeClr>
                    </a:glow>
                  </a:effectLst>
                  <a:latin typeface="Times New Roman" pitchFamily="18" charset="0"/>
                  <a:cs typeface="Times New Roman" pitchFamily="18" charset="0"/>
                </a:rPr>
                <a:t>профицит</a:t>
              </a:r>
              <a:endParaRPr lang="ru-RU" sz="1000" dirty="0">
                <a:effectLst>
                  <a:glow rad="101600">
                    <a:schemeClr val="bg1">
                      <a:alpha val="60000"/>
                    </a:schemeClr>
                  </a:glow>
                </a:effectLst>
                <a:latin typeface="Times New Roman" pitchFamily="18" charset="0"/>
                <a:cs typeface="Times New Roman" pitchFamily="18" charset="0"/>
              </a:endParaRPr>
            </a:p>
            <a:p>
              <a:pPr algn="ctr" fontAlgn="auto">
                <a:spcBef>
                  <a:spcPts val="0"/>
                </a:spcBef>
                <a:spcAft>
                  <a:spcPts val="0"/>
                </a:spcAft>
                <a:defRPr/>
              </a:pPr>
              <a:r>
                <a:rPr lang="ru-RU" sz="1000" i="1" dirty="0">
                  <a:effectLst>
                    <a:glow rad="101600">
                      <a:schemeClr val="bg1">
                        <a:alpha val="60000"/>
                      </a:schemeClr>
                    </a:glow>
                  </a:effectLst>
                  <a:latin typeface="Times New Roman" pitchFamily="18" charset="0"/>
                  <a:cs typeface="Times New Roman" pitchFamily="18" charset="0"/>
                </a:rPr>
                <a:t>(</a:t>
              </a:r>
              <a:r>
                <a:rPr lang="en-US" sz="1000" i="1" dirty="0">
                  <a:effectLst>
                    <a:glow rad="101600">
                      <a:schemeClr val="bg1">
                        <a:alpha val="60000"/>
                      </a:schemeClr>
                    </a:glow>
                  </a:effectLst>
                  <a:latin typeface="Times New Roman" pitchFamily="18" charset="0"/>
                  <a:cs typeface="Times New Roman" pitchFamily="18" charset="0"/>
                </a:rPr>
                <a:t>trade deficit</a:t>
              </a:r>
              <a:r>
                <a:rPr lang="ru-RU" sz="1000" i="1" dirty="0">
                  <a:effectLst>
                    <a:glow rad="101600">
                      <a:schemeClr val="bg1">
                        <a:alpha val="60000"/>
                      </a:schemeClr>
                    </a:glow>
                  </a:effectLst>
                  <a:latin typeface="Times New Roman" pitchFamily="18" charset="0"/>
                  <a:cs typeface="Times New Roman" pitchFamily="18" charset="0"/>
                </a:rPr>
                <a:t>)</a:t>
              </a:r>
              <a:endParaRPr lang="ru-RU" sz="1000" dirty="0">
                <a:effectLst>
                  <a:glow rad="101600">
                    <a:schemeClr val="bg1">
                      <a:alpha val="60000"/>
                    </a:schemeClr>
                  </a:glow>
                </a:effectLst>
                <a:latin typeface="+mn-lt"/>
              </a:endParaRPr>
            </a:p>
          </p:txBody>
        </p:sp>
      </p:grpSp>
      <p:grpSp>
        <p:nvGrpSpPr>
          <p:cNvPr id="107" name="Группа 41"/>
          <p:cNvGrpSpPr>
            <a:grpSpLocks/>
          </p:cNvGrpSpPr>
          <p:nvPr/>
        </p:nvGrpSpPr>
        <p:grpSpPr bwMode="auto">
          <a:xfrm>
            <a:off x="2687638" y="4459288"/>
            <a:ext cx="1368425" cy="541337"/>
            <a:chOff x="2725919" y="3645024"/>
            <a:chExt cx="1368152" cy="541790"/>
          </a:xfrm>
        </p:grpSpPr>
        <p:sp>
          <p:nvSpPr>
            <p:cNvPr id="123" name="Блок-схема: узел 122"/>
            <p:cNvSpPr/>
            <p:nvPr/>
          </p:nvSpPr>
          <p:spPr>
            <a:xfrm>
              <a:off x="3348095" y="3645024"/>
              <a:ext cx="179351" cy="179537"/>
            </a:xfrm>
            <a:prstGeom prst="flowChartConnector">
              <a:avLst/>
            </a:prstGeom>
          </p:spPr>
          <p:style>
            <a:lnRef idx="1">
              <a:schemeClr val="accent6"/>
            </a:lnRef>
            <a:fillRef idx="3">
              <a:schemeClr val="accent6"/>
            </a:fillRef>
            <a:effectRef idx="2">
              <a:schemeClr val="accent6"/>
            </a:effectRef>
            <a:fontRef idx="minor">
              <a:schemeClr val="lt1"/>
            </a:fontRef>
          </p:style>
          <p:txBody>
            <a:bodyPr anchor="ctr"/>
            <a:lstStyle/>
            <a:p>
              <a:pPr algn="ctr" fontAlgn="auto">
                <a:spcBef>
                  <a:spcPts val="0"/>
                </a:spcBef>
                <a:spcAft>
                  <a:spcPts val="0"/>
                </a:spcAft>
                <a:defRPr/>
              </a:pPr>
              <a:endParaRPr lang="ru-RU" sz="1000" dirty="0">
                <a:effectLst>
                  <a:glow rad="101600">
                    <a:schemeClr val="bg1">
                      <a:alpha val="60000"/>
                    </a:schemeClr>
                  </a:glow>
                </a:effectLst>
              </a:endParaRPr>
            </a:p>
          </p:txBody>
        </p:sp>
        <p:sp>
          <p:nvSpPr>
            <p:cNvPr id="124" name="Прямоугольник 123"/>
            <p:cNvSpPr/>
            <p:nvPr/>
          </p:nvSpPr>
          <p:spPr>
            <a:xfrm>
              <a:off x="2725919" y="3786704"/>
              <a:ext cx="1368152" cy="400110"/>
            </a:xfrm>
            <a:prstGeom prst="rect">
              <a:avLst/>
            </a:prstGeom>
          </p:spPr>
          <p:txBody>
            <a:bodyPr>
              <a:spAutoFit/>
            </a:bodyPr>
            <a:lstStyle/>
            <a:p>
              <a:pPr algn="ctr" fontAlgn="auto">
                <a:spcBef>
                  <a:spcPts val="0"/>
                </a:spcBef>
                <a:spcAft>
                  <a:spcPts val="0"/>
                </a:spcAft>
                <a:defRPr/>
              </a:pPr>
              <a:r>
                <a:rPr lang="ru-RU" sz="1000" dirty="0">
                  <a:effectLst>
                    <a:glow rad="101600">
                      <a:schemeClr val="bg1">
                        <a:alpha val="60000"/>
                      </a:schemeClr>
                    </a:glow>
                  </a:effectLst>
                  <a:latin typeface="Times New Roman" pitchFamily="18" charset="0"/>
                  <a:cs typeface="Times New Roman" pitchFamily="18" charset="0"/>
                </a:rPr>
                <a:t>Торговый дефицит</a:t>
              </a:r>
            </a:p>
            <a:p>
              <a:pPr algn="ctr" fontAlgn="auto">
                <a:spcBef>
                  <a:spcPts val="0"/>
                </a:spcBef>
                <a:spcAft>
                  <a:spcPts val="0"/>
                </a:spcAft>
                <a:defRPr/>
              </a:pPr>
              <a:r>
                <a:rPr lang="ru-RU" sz="1000" i="1" dirty="0">
                  <a:effectLst>
                    <a:glow rad="101600">
                      <a:schemeClr val="bg1">
                        <a:alpha val="60000"/>
                      </a:schemeClr>
                    </a:glow>
                  </a:effectLst>
                  <a:latin typeface="Times New Roman" pitchFamily="18" charset="0"/>
                  <a:cs typeface="Times New Roman" pitchFamily="18" charset="0"/>
                </a:rPr>
                <a:t>(</a:t>
              </a:r>
              <a:r>
                <a:rPr lang="en-US" sz="1000" i="1" dirty="0">
                  <a:effectLst>
                    <a:glow rad="101600">
                      <a:schemeClr val="bg1">
                        <a:alpha val="60000"/>
                      </a:schemeClr>
                    </a:glow>
                  </a:effectLst>
                  <a:latin typeface="Times New Roman" pitchFamily="18" charset="0"/>
                  <a:cs typeface="Times New Roman" pitchFamily="18" charset="0"/>
                </a:rPr>
                <a:t>trade surplus</a:t>
              </a:r>
              <a:r>
                <a:rPr lang="ru-RU" sz="1000" i="1" dirty="0">
                  <a:effectLst>
                    <a:glow rad="101600">
                      <a:schemeClr val="bg1">
                        <a:alpha val="60000"/>
                      </a:schemeClr>
                    </a:glow>
                  </a:effectLst>
                  <a:latin typeface="Times New Roman" pitchFamily="18" charset="0"/>
                  <a:cs typeface="Times New Roman" pitchFamily="18" charset="0"/>
                </a:rPr>
                <a:t>)</a:t>
              </a:r>
            </a:p>
          </p:txBody>
        </p:sp>
      </p:grpSp>
      <p:grpSp>
        <p:nvGrpSpPr>
          <p:cNvPr id="110" name="Группа 38"/>
          <p:cNvGrpSpPr>
            <a:grpSpLocks/>
          </p:cNvGrpSpPr>
          <p:nvPr/>
        </p:nvGrpSpPr>
        <p:grpSpPr bwMode="auto">
          <a:xfrm>
            <a:off x="3565525" y="3246438"/>
            <a:ext cx="701675" cy="552450"/>
            <a:chOff x="1133034" y="2348880"/>
            <a:chExt cx="701824" cy="552835"/>
          </a:xfrm>
        </p:grpSpPr>
        <p:sp>
          <p:nvSpPr>
            <p:cNvPr id="126" name="Блок-схема: узел 125"/>
            <p:cNvSpPr/>
            <p:nvPr/>
          </p:nvSpPr>
          <p:spPr>
            <a:xfrm>
              <a:off x="1402966" y="2348880"/>
              <a:ext cx="181013" cy="179512"/>
            </a:xfrm>
            <a:prstGeom prst="flowChartConnector">
              <a:avLst/>
            </a:prstGeom>
          </p:spPr>
          <p:style>
            <a:lnRef idx="1">
              <a:schemeClr val="accent3"/>
            </a:lnRef>
            <a:fillRef idx="2">
              <a:schemeClr val="accent3"/>
            </a:fillRef>
            <a:effectRef idx="1">
              <a:schemeClr val="accent3"/>
            </a:effectRef>
            <a:fontRef idx="minor">
              <a:schemeClr val="dk1"/>
            </a:fontRef>
          </p:style>
          <p:txBody>
            <a:bodyPr anchor="ctr"/>
            <a:lstStyle/>
            <a:p>
              <a:pPr algn="ctr" fontAlgn="auto">
                <a:spcBef>
                  <a:spcPts val="0"/>
                </a:spcBef>
                <a:spcAft>
                  <a:spcPts val="0"/>
                </a:spcAft>
                <a:defRPr/>
              </a:pPr>
              <a:endParaRPr lang="ru-RU" sz="1000" dirty="0">
                <a:effectLst>
                  <a:glow rad="101600">
                    <a:schemeClr val="bg1">
                      <a:alpha val="60000"/>
                    </a:schemeClr>
                  </a:glow>
                </a:effectLst>
              </a:endParaRPr>
            </a:p>
          </p:txBody>
        </p:sp>
        <p:sp>
          <p:nvSpPr>
            <p:cNvPr id="127" name="Прямоугольник 126"/>
            <p:cNvSpPr/>
            <p:nvPr/>
          </p:nvSpPr>
          <p:spPr>
            <a:xfrm>
              <a:off x="1133034" y="2501605"/>
              <a:ext cx="701824" cy="400110"/>
            </a:xfrm>
            <a:prstGeom prst="rect">
              <a:avLst/>
            </a:prstGeom>
          </p:spPr>
          <p:txBody>
            <a:bodyPr>
              <a:spAutoFit/>
            </a:bodyPr>
            <a:lstStyle/>
            <a:p>
              <a:pPr algn="ctr" fontAlgn="auto">
                <a:spcBef>
                  <a:spcPts val="0"/>
                </a:spcBef>
                <a:spcAft>
                  <a:spcPts val="0"/>
                </a:spcAft>
                <a:defRPr/>
              </a:pPr>
              <a:r>
                <a:rPr lang="ru-RU" sz="1000" dirty="0">
                  <a:effectLst>
                    <a:glow rad="101600">
                      <a:schemeClr val="bg1">
                        <a:alpha val="60000"/>
                      </a:schemeClr>
                    </a:glow>
                  </a:effectLst>
                  <a:latin typeface="Times New Roman" pitchFamily="18" charset="0"/>
                  <a:cs typeface="Times New Roman" pitchFamily="18" charset="0"/>
                </a:rPr>
                <a:t>Экспорт</a:t>
              </a:r>
            </a:p>
            <a:p>
              <a:pPr algn="ctr" fontAlgn="auto">
                <a:spcBef>
                  <a:spcPts val="0"/>
                </a:spcBef>
                <a:spcAft>
                  <a:spcPts val="0"/>
                </a:spcAft>
                <a:defRPr/>
              </a:pPr>
              <a:r>
                <a:rPr lang="ru-RU" sz="1000" i="1" dirty="0">
                  <a:effectLst>
                    <a:glow rad="101600">
                      <a:schemeClr val="bg1">
                        <a:alpha val="60000"/>
                      </a:schemeClr>
                    </a:glow>
                  </a:effectLst>
                  <a:latin typeface="Times New Roman" pitchFamily="18" charset="0"/>
                  <a:cs typeface="Times New Roman" pitchFamily="18" charset="0"/>
                </a:rPr>
                <a:t>(</a:t>
              </a:r>
              <a:r>
                <a:rPr lang="en-US" sz="1000" i="1" dirty="0">
                  <a:effectLst>
                    <a:glow rad="101600">
                      <a:schemeClr val="bg1">
                        <a:alpha val="60000"/>
                      </a:schemeClr>
                    </a:glow>
                  </a:effectLst>
                  <a:latin typeface="Times New Roman" pitchFamily="18" charset="0"/>
                  <a:cs typeface="Times New Roman" pitchFamily="18" charset="0"/>
                </a:rPr>
                <a:t>export</a:t>
              </a:r>
              <a:r>
                <a:rPr lang="ru-RU" sz="1000" i="1" dirty="0">
                  <a:effectLst>
                    <a:glow rad="101600">
                      <a:schemeClr val="bg1">
                        <a:alpha val="60000"/>
                      </a:schemeClr>
                    </a:glow>
                  </a:effectLst>
                  <a:latin typeface="Times New Roman" pitchFamily="18" charset="0"/>
                  <a:cs typeface="Times New Roman" pitchFamily="18" charset="0"/>
                </a:rPr>
                <a:t>)</a:t>
              </a:r>
            </a:p>
          </p:txBody>
        </p:sp>
      </p:grpSp>
      <p:grpSp>
        <p:nvGrpSpPr>
          <p:cNvPr id="113" name="Группа 62"/>
          <p:cNvGrpSpPr>
            <a:grpSpLocks/>
          </p:cNvGrpSpPr>
          <p:nvPr/>
        </p:nvGrpSpPr>
        <p:grpSpPr bwMode="auto">
          <a:xfrm>
            <a:off x="3787775" y="6011863"/>
            <a:ext cx="1476375" cy="646112"/>
            <a:chOff x="3503149" y="3016706"/>
            <a:chExt cx="1475084" cy="645156"/>
          </a:xfrm>
        </p:grpSpPr>
        <p:sp>
          <p:nvSpPr>
            <p:cNvPr id="129" name="Прямоугольник 128"/>
            <p:cNvSpPr/>
            <p:nvPr/>
          </p:nvSpPr>
          <p:spPr>
            <a:xfrm>
              <a:off x="3503149" y="3261752"/>
              <a:ext cx="1475084" cy="400110"/>
            </a:xfrm>
            <a:prstGeom prst="rect">
              <a:avLst/>
            </a:prstGeom>
          </p:spPr>
          <p:txBody>
            <a:bodyPr wrap="none">
              <a:spAutoFit/>
            </a:bodyPr>
            <a:lstStyle/>
            <a:p>
              <a:pPr algn="ctr" fontAlgn="auto">
                <a:spcBef>
                  <a:spcPts val="0"/>
                </a:spcBef>
                <a:spcAft>
                  <a:spcPts val="0"/>
                </a:spcAft>
                <a:defRPr/>
              </a:pPr>
              <a:r>
                <a:rPr lang="ru-RU" sz="1000" dirty="0">
                  <a:effectLst>
                    <a:glow rad="101600">
                      <a:schemeClr val="bg1">
                        <a:alpha val="60000"/>
                      </a:schemeClr>
                    </a:glow>
                  </a:effectLst>
                  <a:latin typeface="Times New Roman" pitchFamily="18" charset="0"/>
                  <a:cs typeface="Times New Roman" pitchFamily="18" charset="0"/>
                </a:rPr>
                <a:t>Развивающиеся страны</a:t>
              </a:r>
              <a:endParaRPr lang="en-US" sz="1000" dirty="0">
                <a:effectLst>
                  <a:glow rad="101600">
                    <a:schemeClr val="bg1">
                      <a:alpha val="60000"/>
                    </a:schemeClr>
                  </a:glow>
                </a:effectLst>
                <a:latin typeface="Times New Roman" pitchFamily="18" charset="0"/>
                <a:cs typeface="Times New Roman" pitchFamily="18" charset="0"/>
              </a:endParaRPr>
            </a:p>
            <a:p>
              <a:pPr algn="ctr" fontAlgn="auto">
                <a:spcBef>
                  <a:spcPts val="0"/>
                </a:spcBef>
                <a:spcAft>
                  <a:spcPts val="0"/>
                </a:spcAft>
                <a:defRPr/>
              </a:pPr>
              <a:r>
                <a:rPr lang="en-US" sz="1000" i="1" dirty="0">
                  <a:effectLst>
                    <a:glow rad="101600">
                      <a:schemeClr val="bg1">
                        <a:alpha val="60000"/>
                      </a:schemeClr>
                    </a:glow>
                  </a:effectLst>
                  <a:latin typeface="Times New Roman" pitchFamily="18" charset="0"/>
                  <a:cs typeface="Times New Roman" pitchFamily="18" charset="0"/>
                </a:rPr>
                <a:t>(developing countries)</a:t>
              </a:r>
              <a:endParaRPr lang="ru-RU" sz="1000" i="1" dirty="0">
                <a:effectLst>
                  <a:glow rad="101600">
                    <a:schemeClr val="bg1">
                      <a:alpha val="60000"/>
                    </a:schemeClr>
                  </a:glow>
                </a:effectLst>
                <a:latin typeface="Times New Roman" pitchFamily="18" charset="0"/>
                <a:cs typeface="Times New Roman" pitchFamily="18" charset="0"/>
              </a:endParaRPr>
            </a:p>
          </p:txBody>
        </p:sp>
        <p:sp>
          <p:nvSpPr>
            <p:cNvPr id="130" name="Блок-схема: узел 129"/>
            <p:cNvSpPr/>
            <p:nvPr/>
          </p:nvSpPr>
          <p:spPr>
            <a:xfrm>
              <a:off x="4105871" y="3016706"/>
              <a:ext cx="250606" cy="252039"/>
            </a:xfrm>
            <a:prstGeom prst="flowChartConnector">
              <a:avLst/>
            </a:prstGeom>
          </p:spPr>
          <p:style>
            <a:lnRef idx="1">
              <a:schemeClr val="accent5"/>
            </a:lnRef>
            <a:fillRef idx="2">
              <a:schemeClr val="accent5"/>
            </a:fillRef>
            <a:effectRef idx="1">
              <a:schemeClr val="accent5"/>
            </a:effectRef>
            <a:fontRef idx="minor">
              <a:schemeClr val="dk1"/>
            </a:fontRef>
          </p:style>
          <p:txBody>
            <a:bodyPr anchor="ctr"/>
            <a:lstStyle/>
            <a:p>
              <a:pPr algn="ctr" fontAlgn="auto">
                <a:spcBef>
                  <a:spcPts val="0"/>
                </a:spcBef>
                <a:spcAft>
                  <a:spcPts val="0"/>
                </a:spcAft>
                <a:defRPr/>
              </a:pPr>
              <a:endParaRPr lang="ru-RU" dirty="0">
                <a:effectLst>
                  <a:glow rad="101600">
                    <a:schemeClr val="bg1">
                      <a:alpha val="60000"/>
                    </a:schemeClr>
                  </a:glow>
                </a:effectLst>
              </a:endParaRPr>
            </a:p>
          </p:txBody>
        </p:sp>
      </p:grpSp>
      <p:grpSp>
        <p:nvGrpSpPr>
          <p:cNvPr id="116" name="Группа 61"/>
          <p:cNvGrpSpPr>
            <a:grpSpLocks/>
          </p:cNvGrpSpPr>
          <p:nvPr/>
        </p:nvGrpSpPr>
        <p:grpSpPr bwMode="auto">
          <a:xfrm>
            <a:off x="5078413" y="5637213"/>
            <a:ext cx="1303337" cy="644525"/>
            <a:chOff x="3588910" y="3016706"/>
            <a:chExt cx="1303562" cy="645156"/>
          </a:xfrm>
        </p:grpSpPr>
        <p:sp>
          <p:nvSpPr>
            <p:cNvPr id="132" name="Прямоугольник 131"/>
            <p:cNvSpPr/>
            <p:nvPr/>
          </p:nvSpPr>
          <p:spPr>
            <a:xfrm>
              <a:off x="3588910" y="3261752"/>
              <a:ext cx="1303562" cy="400110"/>
            </a:xfrm>
            <a:prstGeom prst="rect">
              <a:avLst/>
            </a:prstGeom>
          </p:spPr>
          <p:txBody>
            <a:bodyPr wrap="none">
              <a:spAutoFit/>
            </a:bodyPr>
            <a:lstStyle/>
            <a:p>
              <a:pPr algn="ctr" fontAlgn="auto">
                <a:spcBef>
                  <a:spcPts val="0"/>
                </a:spcBef>
                <a:spcAft>
                  <a:spcPts val="0"/>
                </a:spcAft>
                <a:defRPr/>
              </a:pPr>
              <a:r>
                <a:rPr lang="ru-RU" sz="1000" dirty="0">
                  <a:effectLst>
                    <a:glow rad="101600">
                      <a:schemeClr val="bg1">
                        <a:alpha val="60000"/>
                      </a:schemeClr>
                    </a:glow>
                  </a:effectLst>
                  <a:latin typeface="Times New Roman" pitchFamily="18" charset="0"/>
                  <a:cs typeface="Times New Roman" pitchFamily="18" charset="0"/>
                </a:rPr>
                <a:t>Развитые страны</a:t>
              </a:r>
              <a:endParaRPr lang="en-US" sz="1000" dirty="0">
                <a:effectLst>
                  <a:glow rad="101600">
                    <a:schemeClr val="bg1">
                      <a:alpha val="60000"/>
                    </a:schemeClr>
                  </a:glow>
                </a:effectLst>
                <a:latin typeface="Times New Roman" pitchFamily="18" charset="0"/>
                <a:cs typeface="Times New Roman" pitchFamily="18" charset="0"/>
              </a:endParaRPr>
            </a:p>
            <a:p>
              <a:pPr algn="ctr" fontAlgn="auto">
                <a:spcBef>
                  <a:spcPts val="0"/>
                </a:spcBef>
                <a:spcAft>
                  <a:spcPts val="0"/>
                </a:spcAft>
                <a:defRPr/>
              </a:pPr>
              <a:r>
                <a:rPr lang="en-US" sz="1000" i="1" dirty="0">
                  <a:effectLst>
                    <a:glow rad="101600">
                      <a:schemeClr val="bg1">
                        <a:alpha val="60000"/>
                      </a:schemeClr>
                    </a:glow>
                  </a:effectLst>
                  <a:latin typeface="Times New Roman" pitchFamily="18" charset="0"/>
                  <a:cs typeface="Times New Roman" pitchFamily="18" charset="0"/>
                </a:rPr>
                <a:t>(developed countries)</a:t>
              </a:r>
              <a:endParaRPr lang="ru-RU" sz="1000" i="1" dirty="0">
                <a:effectLst>
                  <a:glow rad="101600">
                    <a:schemeClr val="bg1">
                      <a:alpha val="60000"/>
                    </a:schemeClr>
                  </a:glow>
                </a:effectLst>
                <a:latin typeface="Times New Roman" pitchFamily="18" charset="0"/>
                <a:cs typeface="Times New Roman" pitchFamily="18" charset="0"/>
              </a:endParaRPr>
            </a:p>
          </p:txBody>
        </p:sp>
        <p:sp>
          <p:nvSpPr>
            <p:cNvPr id="133" name="Блок-схема: узел 132"/>
            <p:cNvSpPr/>
            <p:nvPr/>
          </p:nvSpPr>
          <p:spPr>
            <a:xfrm>
              <a:off x="4104936" y="3016706"/>
              <a:ext cx="252457" cy="252659"/>
            </a:xfrm>
            <a:prstGeom prst="flowChartConnector">
              <a:avLst/>
            </a:prstGeom>
          </p:spPr>
          <p:style>
            <a:lnRef idx="1">
              <a:schemeClr val="accent6"/>
            </a:lnRef>
            <a:fillRef idx="2">
              <a:schemeClr val="accent6"/>
            </a:fillRef>
            <a:effectRef idx="1">
              <a:schemeClr val="accent6"/>
            </a:effectRef>
            <a:fontRef idx="minor">
              <a:schemeClr val="dk1"/>
            </a:fontRef>
          </p:style>
          <p:txBody>
            <a:bodyPr anchor="ctr"/>
            <a:lstStyle/>
            <a:p>
              <a:pPr algn="ctr" fontAlgn="auto">
                <a:spcBef>
                  <a:spcPts val="0"/>
                </a:spcBef>
                <a:spcAft>
                  <a:spcPts val="0"/>
                </a:spcAft>
                <a:defRPr/>
              </a:pPr>
              <a:endParaRPr lang="ru-RU" dirty="0">
                <a:effectLst>
                  <a:glow rad="101600">
                    <a:schemeClr val="bg1">
                      <a:alpha val="60000"/>
                    </a:schemeClr>
                  </a:glow>
                </a:effectLst>
              </a:endParaRPr>
            </a:p>
          </p:txBody>
        </p:sp>
      </p:grpSp>
      <p:grpSp>
        <p:nvGrpSpPr>
          <p:cNvPr id="33884" name="Группа 21"/>
          <p:cNvGrpSpPr>
            <a:grpSpLocks/>
          </p:cNvGrpSpPr>
          <p:nvPr/>
        </p:nvGrpSpPr>
        <p:grpSpPr bwMode="auto">
          <a:xfrm>
            <a:off x="3895725" y="4368800"/>
            <a:ext cx="1781175" cy="728663"/>
            <a:chOff x="3491880" y="764704"/>
            <a:chExt cx="1781944" cy="728444"/>
          </a:xfrm>
        </p:grpSpPr>
        <p:sp>
          <p:nvSpPr>
            <p:cNvPr id="135" name="Блок-схема: узел 134"/>
            <p:cNvSpPr/>
            <p:nvPr/>
          </p:nvSpPr>
          <p:spPr>
            <a:xfrm>
              <a:off x="4211328" y="764704"/>
              <a:ext cx="323990" cy="323753"/>
            </a:xfrm>
            <a:prstGeom prst="flowChartConnector">
              <a:avLst/>
            </a:prstGeom>
          </p:spPr>
          <p:style>
            <a:lnRef idx="1">
              <a:schemeClr val="accent2"/>
            </a:lnRef>
            <a:fillRef idx="2">
              <a:schemeClr val="accent2"/>
            </a:fillRef>
            <a:effectRef idx="1">
              <a:schemeClr val="accent2"/>
            </a:effectRef>
            <a:fontRef idx="minor">
              <a:schemeClr val="dk1"/>
            </a:fontRef>
          </p:style>
          <p:txBody>
            <a:bodyPr anchor="ctr"/>
            <a:lstStyle/>
            <a:p>
              <a:pPr algn="ctr" fontAlgn="auto">
                <a:spcBef>
                  <a:spcPts val="0"/>
                </a:spcBef>
                <a:spcAft>
                  <a:spcPts val="0"/>
                </a:spcAft>
                <a:defRPr/>
              </a:pPr>
              <a:endParaRPr lang="ru-RU" dirty="0">
                <a:effectLst>
                  <a:glow rad="101600">
                    <a:schemeClr val="bg1">
                      <a:alpha val="60000"/>
                    </a:schemeClr>
                  </a:glow>
                </a:effectLst>
              </a:endParaRPr>
            </a:p>
          </p:txBody>
        </p:sp>
        <p:sp>
          <p:nvSpPr>
            <p:cNvPr id="136" name="Прямоугольник 135"/>
            <p:cNvSpPr/>
            <p:nvPr/>
          </p:nvSpPr>
          <p:spPr>
            <a:xfrm>
              <a:off x="3491880" y="1062261"/>
              <a:ext cx="1781944" cy="430887"/>
            </a:xfrm>
            <a:prstGeom prst="rect">
              <a:avLst/>
            </a:prstGeom>
          </p:spPr>
          <p:txBody>
            <a:bodyPr>
              <a:spAutoFit/>
            </a:bodyPr>
            <a:lstStyle/>
            <a:p>
              <a:pPr algn="ctr" fontAlgn="auto">
                <a:spcBef>
                  <a:spcPts val="0"/>
                </a:spcBef>
                <a:spcAft>
                  <a:spcPts val="0"/>
                </a:spcAft>
                <a:defRPr/>
              </a:pPr>
              <a:r>
                <a:rPr lang="ru-RU" sz="1100" b="1" dirty="0">
                  <a:effectLst>
                    <a:glow rad="101600">
                      <a:schemeClr val="bg1">
                        <a:alpha val="60000"/>
                      </a:schemeClr>
                    </a:glow>
                  </a:effectLst>
                  <a:latin typeface="Times New Roman" pitchFamily="18" charset="0"/>
                  <a:cs typeface="Times New Roman" pitchFamily="18" charset="0"/>
                </a:rPr>
                <a:t>Глобальные дисбалансы</a:t>
              </a:r>
            </a:p>
            <a:p>
              <a:pPr algn="ctr" fontAlgn="auto">
                <a:spcBef>
                  <a:spcPts val="0"/>
                </a:spcBef>
                <a:spcAft>
                  <a:spcPts val="0"/>
                </a:spcAft>
                <a:defRPr/>
              </a:pPr>
              <a:r>
                <a:rPr lang="ru-RU" sz="1100" i="1" dirty="0">
                  <a:effectLst>
                    <a:glow rad="101600">
                      <a:schemeClr val="bg1">
                        <a:alpha val="60000"/>
                      </a:schemeClr>
                    </a:glow>
                  </a:effectLst>
                  <a:latin typeface="Times New Roman" pitchFamily="18" charset="0"/>
                  <a:cs typeface="Times New Roman" pitchFamily="18" charset="0"/>
                </a:rPr>
                <a:t>(</a:t>
              </a:r>
              <a:r>
                <a:rPr lang="en-US" sz="1100" i="1" dirty="0">
                  <a:effectLst>
                    <a:glow rad="101600">
                      <a:schemeClr val="bg1">
                        <a:alpha val="60000"/>
                      </a:schemeClr>
                    </a:glow>
                  </a:effectLst>
                  <a:latin typeface="Times New Roman" pitchFamily="18" charset="0"/>
                  <a:cs typeface="Times New Roman" pitchFamily="18" charset="0"/>
                </a:rPr>
                <a:t>global imbalances</a:t>
              </a:r>
              <a:r>
                <a:rPr lang="ru-RU" sz="1100" i="1" dirty="0">
                  <a:effectLst>
                    <a:glow rad="101600">
                      <a:schemeClr val="bg1">
                        <a:alpha val="60000"/>
                      </a:schemeClr>
                    </a:glow>
                  </a:effectLst>
                  <a:latin typeface="Times New Roman" pitchFamily="18" charset="0"/>
                  <a:cs typeface="Times New Roman" pitchFamily="18" charset="0"/>
                </a:rPr>
                <a:t>)</a:t>
              </a:r>
            </a:p>
          </p:txBody>
        </p:sp>
      </p:grpSp>
      <p:grpSp>
        <p:nvGrpSpPr>
          <p:cNvPr id="122" name="Группа 20"/>
          <p:cNvGrpSpPr>
            <a:grpSpLocks/>
          </p:cNvGrpSpPr>
          <p:nvPr/>
        </p:nvGrpSpPr>
        <p:grpSpPr bwMode="auto">
          <a:xfrm>
            <a:off x="3346450" y="3854450"/>
            <a:ext cx="1350963" cy="542925"/>
            <a:chOff x="1835696" y="1268760"/>
            <a:chExt cx="1349896" cy="544126"/>
          </a:xfrm>
        </p:grpSpPr>
        <p:sp>
          <p:nvSpPr>
            <p:cNvPr id="138" name="Блок-схема: узел 137"/>
            <p:cNvSpPr/>
            <p:nvPr/>
          </p:nvSpPr>
          <p:spPr>
            <a:xfrm>
              <a:off x="2411504" y="1268760"/>
              <a:ext cx="180832" cy="179785"/>
            </a:xfrm>
            <a:prstGeom prst="flowChartConnector">
              <a:avLst/>
            </a:prstGeom>
          </p:spPr>
          <p:style>
            <a:lnRef idx="1">
              <a:schemeClr val="accent3"/>
            </a:lnRef>
            <a:fillRef idx="2">
              <a:schemeClr val="accent3"/>
            </a:fillRef>
            <a:effectRef idx="1">
              <a:schemeClr val="accent3"/>
            </a:effectRef>
            <a:fontRef idx="minor">
              <a:schemeClr val="dk1"/>
            </a:fontRef>
          </p:style>
          <p:txBody>
            <a:bodyPr anchor="ctr"/>
            <a:lstStyle/>
            <a:p>
              <a:pPr algn="ctr" fontAlgn="auto">
                <a:spcBef>
                  <a:spcPts val="0"/>
                </a:spcBef>
                <a:spcAft>
                  <a:spcPts val="0"/>
                </a:spcAft>
                <a:defRPr/>
              </a:pPr>
              <a:endParaRPr lang="ru-RU" sz="1000" dirty="0">
                <a:effectLst>
                  <a:glow rad="101600">
                    <a:schemeClr val="bg1">
                      <a:alpha val="60000"/>
                    </a:schemeClr>
                  </a:glow>
                </a:effectLst>
              </a:endParaRPr>
            </a:p>
          </p:txBody>
        </p:sp>
        <p:sp>
          <p:nvSpPr>
            <p:cNvPr id="139" name="Прямоугольник 138"/>
            <p:cNvSpPr/>
            <p:nvPr/>
          </p:nvSpPr>
          <p:spPr>
            <a:xfrm>
              <a:off x="1835696" y="1412776"/>
              <a:ext cx="1349896" cy="400110"/>
            </a:xfrm>
            <a:prstGeom prst="rect">
              <a:avLst/>
            </a:prstGeom>
          </p:spPr>
          <p:txBody>
            <a:bodyPr>
              <a:spAutoFit/>
            </a:bodyPr>
            <a:lstStyle/>
            <a:p>
              <a:pPr algn="ctr" fontAlgn="auto">
                <a:spcBef>
                  <a:spcPts val="0"/>
                </a:spcBef>
                <a:spcAft>
                  <a:spcPts val="0"/>
                </a:spcAft>
                <a:defRPr/>
              </a:pPr>
              <a:r>
                <a:rPr lang="ru-RU" sz="1000" dirty="0">
                  <a:effectLst>
                    <a:glow rad="101600">
                      <a:schemeClr val="bg1">
                        <a:alpha val="60000"/>
                      </a:schemeClr>
                    </a:glow>
                  </a:effectLst>
                  <a:latin typeface="Times New Roman" pitchFamily="18" charset="0"/>
                  <a:cs typeface="Times New Roman" pitchFamily="18" charset="0"/>
                </a:rPr>
                <a:t>Торговый баланс</a:t>
              </a:r>
            </a:p>
            <a:p>
              <a:pPr algn="ctr" fontAlgn="auto">
                <a:spcBef>
                  <a:spcPts val="0"/>
                </a:spcBef>
                <a:spcAft>
                  <a:spcPts val="0"/>
                </a:spcAft>
                <a:defRPr/>
              </a:pPr>
              <a:r>
                <a:rPr lang="ru-RU" sz="1000" i="1" dirty="0">
                  <a:effectLst>
                    <a:glow rad="101600">
                      <a:schemeClr val="bg1">
                        <a:alpha val="60000"/>
                      </a:schemeClr>
                    </a:glow>
                  </a:effectLst>
                  <a:latin typeface="Times New Roman" pitchFamily="18" charset="0"/>
                  <a:cs typeface="Times New Roman" pitchFamily="18" charset="0"/>
                </a:rPr>
                <a:t>(</a:t>
              </a:r>
              <a:r>
                <a:rPr lang="en-US" sz="1000" i="1" dirty="0">
                  <a:effectLst>
                    <a:glow rad="101600">
                      <a:schemeClr val="bg1">
                        <a:alpha val="60000"/>
                      </a:schemeClr>
                    </a:glow>
                  </a:effectLst>
                  <a:latin typeface="Times New Roman" pitchFamily="18" charset="0"/>
                  <a:cs typeface="Times New Roman" pitchFamily="18" charset="0"/>
                </a:rPr>
                <a:t>trade balance</a:t>
              </a:r>
              <a:r>
                <a:rPr lang="ru-RU" sz="1000" i="1" dirty="0">
                  <a:effectLst>
                    <a:glow rad="101600">
                      <a:schemeClr val="bg1">
                        <a:alpha val="60000"/>
                      </a:schemeClr>
                    </a:glow>
                  </a:effectLst>
                  <a:latin typeface="Times New Roman" pitchFamily="18" charset="0"/>
                  <a:cs typeface="Times New Roman" pitchFamily="18" charset="0"/>
                </a:rPr>
                <a:t>)</a:t>
              </a:r>
            </a:p>
          </p:txBody>
        </p:sp>
      </p:grpSp>
      <p:grpSp>
        <p:nvGrpSpPr>
          <p:cNvPr id="125" name="Группа 113"/>
          <p:cNvGrpSpPr>
            <a:grpSpLocks/>
          </p:cNvGrpSpPr>
          <p:nvPr/>
        </p:nvGrpSpPr>
        <p:grpSpPr bwMode="auto">
          <a:xfrm>
            <a:off x="4300538" y="3400425"/>
            <a:ext cx="1108075" cy="569913"/>
            <a:chOff x="5632212" y="1484784"/>
            <a:chExt cx="1108581" cy="570253"/>
          </a:xfrm>
        </p:grpSpPr>
        <p:sp>
          <p:nvSpPr>
            <p:cNvPr id="141" name="Блок-схема: узел 140"/>
            <p:cNvSpPr/>
            <p:nvPr/>
          </p:nvSpPr>
          <p:spPr>
            <a:xfrm>
              <a:off x="6084856" y="1484784"/>
              <a:ext cx="179470" cy="179495"/>
            </a:xfrm>
            <a:prstGeom prst="flowChartConnector">
              <a:avLst/>
            </a:prstGeom>
          </p:spPr>
          <p:style>
            <a:lnRef idx="1">
              <a:schemeClr val="accent3"/>
            </a:lnRef>
            <a:fillRef idx="2">
              <a:schemeClr val="accent3"/>
            </a:fillRef>
            <a:effectRef idx="1">
              <a:schemeClr val="accent3"/>
            </a:effectRef>
            <a:fontRef idx="minor">
              <a:schemeClr val="dk1"/>
            </a:fontRef>
          </p:style>
          <p:txBody>
            <a:bodyPr anchor="ctr"/>
            <a:lstStyle/>
            <a:p>
              <a:pPr algn="ctr" fontAlgn="auto">
                <a:spcBef>
                  <a:spcPts val="0"/>
                </a:spcBef>
                <a:spcAft>
                  <a:spcPts val="0"/>
                </a:spcAft>
                <a:defRPr/>
              </a:pPr>
              <a:endParaRPr lang="ru-RU" dirty="0">
                <a:effectLst>
                  <a:glow rad="101600">
                    <a:schemeClr val="bg1">
                      <a:alpha val="60000"/>
                    </a:schemeClr>
                  </a:glow>
                </a:effectLst>
              </a:endParaRPr>
            </a:p>
          </p:txBody>
        </p:sp>
        <p:sp>
          <p:nvSpPr>
            <p:cNvPr id="142" name="Прямоугольник 141"/>
            <p:cNvSpPr/>
            <p:nvPr/>
          </p:nvSpPr>
          <p:spPr>
            <a:xfrm>
              <a:off x="5632212" y="1654927"/>
              <a:ext cx="1108581" cy="400110"/>
            </a:xfrm>
            <a:prstGeom prst="rect">
              <a:avLst/>
            </a:prstGeom>
          </p:spPr>
          <p:txBody>
            <a:bodyPr>
              <a:spAutoFit/>
            </a:bodyPr>
            <a:lstStyle/>
            <a:p>
              <a:pPr algn="ctr" fontAlgn="auto">
                <a:spcBef>
                  <a:spcPts val="0"/>
                </a:spcBef>
                <a:spcAft>
                  <a:spcPts val="0"/>
                </a:spcAft>
                <a:defRPr/>
              </a:pPr>
              <a:r>
                <a:rPr lang="ru-RU" sz="1000" dirty="0">
                  <a:effectLst>
                    <a:glow rad="101600">
                      <a:schemeClr val="bg1">
                        <a:alpha val="60000"/>
                      </a:schemeClr>
                    </a:glow>
                  </a:effectLst>
                  <a:latin typeface="Times New Roman" pitchFamily="18" charset="0"/>
                  <a:cs typeface="Times New Roman" pitchFamily="18" charset="0"/>
                </a:rPr>
                <a:t>Потоки капитала</a:t>
              </a:r>
            </a:p>
            <a:p>
              <a:pPr algn="ctr" fontAlgn="auto">
                <a:spcBef>
                  <a:spcPts val="0"/>
                </a:spcBef>
                <a:spcAft>
                  <a:spcPts val="0"/>
                </a:spcAft>
                <a:defRPr/>
              </a:pPr>
              <a:r>
                <a:rPr lang="ru-RU" sz="1000" i="1" dirty="0">
                  <a:effectLst>
                    <a:glow rad="101600">
                      <a:schemeClr val="bg1">
                        <a:alpha val="60000"/>
                      </a:schemeClr>
                    </a:glow>
                  </a:effectLst>
                  <a:latin typeface="Times New Roman" pitchFamily="18" charset="0"/>
                  <a:cs typeface="Times New Roman" pitchFamily="18" charset="0"/>
                </a:rPr>
                <a:t>(</a:t>
              </a:r>
              <a:r>
                <a:rPr lang="en-US" sz="1000" i="1" dirty="0">
                  <a:effectLst>
                    <a:glow rad="101600">
                      <a:schemeClr val="bg1">
                        <a:alpha val="60000"/>
                      </a:schemeClr>
                    </a:glow>
                  </a:effectLst>
                  <a:latin typeface="Times New Roman" pitchFamily="18" charset="0"/>
                  <a:cs typeface="Times New Roman" pitchFamily="18" charset="0"/>
                </a:rPr>
                <a:t>capital flows</a:t>
              </a:r>
              <a:r>
                <a:rPr lang="ru-RU" sz="1000" i="1" dirty="0">
                  <a:effectLst>
                    <a:glow rad="101600">
                      <a:schemeClr val="bg1">
                        <a:alpha val="60000"/>
                      </a:schemeClr>
                    </a:glow>
                  </a:effectLst>
                  <a:latin typeface="Times New Roman" pitchFamily="18" charset="0"/>
                  <a:cs typeface="Times New Roman" pitchFamily="18" charset="0"/>
                </a:rPr>
                <a:t>)</a:t>
              </a:r>
              <a:endParaRPr lang="ru-RU" sz="1000" dirty="0">
                <a:effectLst>
                  <a:glow rad="101600">
                    <a:schemeClr val="bg1">
                      <a:alpha val="60000"/>
                    </a:schemeClr>
                  </a:glow>
                </a:effectLst>
                <a:latin typeface="Times New Roman" pitchFamily="18" charset="0"/>
                <a:cs typeface="Times New Roman" pitchFamily="18" charset="0"/>
              </a:endParaRPr>
            </a:p>
          </p:txBody>
        </p:sp>
      </p:grpSp>
      <p:grpSp>
        <p:nvGrpSpPr>
          <p:cNvPr id="128" name="Группа 124"/>
          <p:cNvGrpSpPr>
            <a:grpSpLocks/>
          </p:cNvGrpSpPr>
          <p:nvPr/>
        </p:nvGrpSpPr>
        <p:grpSpPr bwMode="auto">
          <a:xfrm>
            <a:off x="4029075" y="2808288"/>
            <a:ext cx="1109663" cy="569912"/>
            <a:chOff x="5632212" y="1484784"/>
            <a:chExt cx="1108581" cy="570253"/>
          </a:xfrm>
        </p:grpSpPr>
        <p:sp>
          <p:nvSpPr>
            <p:cNvPr id="144" name="Блок-схема: узел 143"/>
            <p:cNvSpPr/>
            <p:nvPr/>
          </p:nvSpPr>
          <p:spPr>
            <a:xfrm>
              <a:off x="6084209" y="1484784"/>
              <a:ext cx="179212" cy="179494"/>
            </a:xfrm>
            <a:prstGeom prst="flowChartConnector">
              <a:avLst/>
            </a:prstGeom>
          </p:spPr>
          <p:style>
            <a:lnRef idx="1">
              <a:schemeClr val="accent3"/>
            </a:lnRef>
            <a:fillRef idx="2">
              <a:schemeClr val="accent3"/>
            </a:fillRef>
            <a:effectRef idx="1">
              <a:schemeClr val="accent3"/>
            </a:effectRef>
            <a:fontRef idx="minor">
              <a:schemeClr val="dk1"/>
            </a:fontRef>
          </p:style>
          <p:txBody>
            <a:bodyPr anchor="ctr"/>
            <a:lstStyle/>
            <a:p>
              <a:pPr algn="ctr" fontAlgn="auto">
                <a:spcBef>
                  <a:spcPts val="0"/>
                </a:spcBef>
                <a:spcAft>
                  <a:spcPts val="0"/>
                </a:spcAft>
                <a:defRPr/>
              </a:pPr>
              <a:endParaRPr lang="ru-RU" dirty="0">
                <a:effectLst>
                  <a:glow rad="101600">
                    <a:schemeClr val="bg1">
                      <a:alpha val="60000"/>
                    </a:schemeClr>
                  </a:glow>
                </a:effectLst>
              </a:endParaRPr>
            </a:p>
          </p:txBody>
        </p:sp>
        <p:sp>
          <p:nvSpPr>
            <p:cNvPr id="145" name="Прямоугольник 144"/>
            <p:cNvSpPr/>
            <p:nvPr/>
          </p:nvSpPr>
          <p:spPr>
            <a:xfrm>
              <a:off x="5632212" y="1654927"/>
              <a:ext cx="1108581" cy="400110"/>
            </a:xfrm>
            <a:prstGeom prst="rect">
              <a:avLst/>
            </a:prstGeom>
          </p:spPr>
          <p:txBody>
            <a:bodyPr>
              <a:spAutoFit/>
            </a:bodyPr>
            <a:lstStyle/>
            <a:p>
              <a:pPr algn="ctr" fontAlgn="auto">
                <a:spcBef>
                  <a:spcPts val="0"/>
                </a:spcBef>
                <a:spcAft>
                  <a:spcPts val="0"/>
                </a:spcAft>
                <a:defRPr/>
              </a:pPr>
              <a:r>
                <a:rPr lang="ru-RU" sz="1000" dirty="0">
                  <a:effectLst>
                    <a:glow rad="101600">
                      <a:schemeClr val="bg1">
                        <a:alpha val="60000"/>
                      </a:schemeClr>
                    </a:glow>
                  </a:effectLst>
                  <a:latin typeface="Times New Roman" pitchFamily="18" charset="0"/>
                  <a:cs typeface="Times New Roman" pitchFamily="18" charset="0"/>
                </a:rPr>
                <a:t>Отток капитала</a:t>
              </a:r>
            </a:p>
            <a:p>
              <a:pPr algn="ctr" fontAlgn="auto">
                <a:spcBef>
                  <a:spcPts val="0"/>
                </a:spcBef>
                <a:spcAft>
                  <a:spcPts val="0"/>
                </a:spcAft>
                <a:defRPr/>
              </a:pPr>
              <a:r>
                <a:rPr lang="ru-RU" sz="1000" i="1" dirty="0">
                  <a:effectLst>
                    <a:glow rad="101600">
                      <a:schemeClr val="bg1">
                        <a:alpha val="60000"/>
                      </a:schemeClr>
                    </a:glow>
                  </a:effectLst>
                  <a:latin typeface="Times New Roman" pitchFamily="18" charset="0"/>
                  <a:cs typeface="Times New Roman" pitchFamily="18" charset="0"/>
                </a:rPr>
                <a:t>(</a:t>
              </a:r>
              <a:r>
                <a:rPr lang="en-US" sz="1000" i="1" dirty="0">
                  <a:effectLst>
                    <a:glow rad="101600">
                      <a:schemeClr val="bg1">
                        <a:alpha val="60000"/>
                      </a:schemeClr>
                    </a:glow>
                  </a:effectLst>
                  <a:latin typeface="Times New Roman" pitchFamily="18" charset="0"/>
                  <a:cs typeface="Times New Roman" pitchFamily="18" charset="0"/>
                </a:rPr>
                <a:t>capital outflow</a:t>
              </a:r>
              <a:r>
                <a:rPr lang="ru-RU" sz="1000" i="1" dirty="0">
                  <a:effectLst>
                    <a:glow rad="101600">
                      <a:schemeClr val="bg1">
                        <a:alpha val="60000"/>
                      </a:schemeClr>
                    </a:glow>
                  </a:effectLst>
                  <a:latin typeface="Times New Roman" pitchFamily="18" charset="0"/>
                  <a:cs typeface="Times New Roman" pitchFamily="18" charset="0"/>
                </a:rPr>
                <a:t>)</a:t>
              </a:r>
              <a:endParaRPr lang="ru-RU" sz="1000" dirty="0">
                <a:effectLst>
                  <a:glow rad="101600">
                    <a:schemeClr val="bg1">
                      <a:alpha val="60000"/>
                    </a:schemeClr>
                  </a:glow>
                </a:effectLst>
                <a:latin typeface="Times New Roman" pitchFamily="18" charset="0"/>
                <a:cs typeface="Times New Roman" pitchFamily="18" charset="0"/>
              </a:endParaRPr>
            </a:p>
          </p:txBody>
        </p:sp>
      </p:grpSp>
      <p:grpSp>
        <p:nvGrpSpPr>
          <p:cNvPr id="131" name="Группа 118"/>
          <p:cNvGrpSpPr>
            <a:grpSpLocks/>
          </p:cNvGrpSpPr>
          <p:nvPr/>
        </p:nvGrpSpPr>
        <p:grpSpPr bwMode="auto">
          <a:xfrm>
            <a:off x="4916488" y="2728913"/>
            <a:ext cx="1108075" cy="571500"/>
            <a:chOff x="5632212" y="1484784"/>
            <a:chExt cx="1108581" cy="570253"/>
          </a:xfrm>
        </p:grpSpPr>
        <p:sp>
          <p:nvSpPr>
            <p:cNvPr id="147" name="Блок-схема: узел 146"/>
            <p:cNvSpPr/>
            <p:nvPr/>
          </p:nvSpPr>
          <p:spPr>
            <a:xfrm>
              <a:off x="6084856" y="1484784"/>
              <a:ext cx="179470" cy="180580"/>
            </a:xfrm>
            <a:prstGeom prst="flowChartConnector">
              <a:avLst/>
            </a:prstGeom>
          </p:spPr>
          <p:style>
            <a:lnRef idx="1">
              <a:schemeClr val="accent3"/>
            </a:lnRef>
            <a:fillRef idx="2">
              <a:schemeClr val="accent3"/>
            </a:fillRef>
            <a:effectRef idx="1">
              <a:schemeClr val="accent3"/>
            </a:effectRef>
            <a:fontRef idx="minor">
              <a:schemeClr val="dk1"/>
            </a:fontRef>
          </p:style>
          <p:txBody>
            <a:bodyPr anchor="ctr"/>
            <a:lstStyle/>
            <a:p>
              <a:pPr algn="ctr" fontAlgn="auto">
                <a:spcBef>
                  <a:spcPts val="0"/>
                </a:spcBef>
                <a:spcAft>
                  <a:spcPts val="0"/>
                </a:spcAft>
                <a:defRPr/>
              </a:pPr>
              <a:endParaRPr lang="ru-RU" dirty="0">
                <a:effectLst>
                  <a:glow rad="101600">
                    <a:schemeClr val="bg1">
                      <a:alpha val="60000"/>
                    </a:schemeClr>
                  </a:glow>
                </a:effectLst>
              </a:endParaRPr>
            </a:p>
          </p:txBody>
        </p:sp>
        <p:sp>
          <p:nvSpPr>
            <p:cNvPr id="148" name="Прямоугольник 147"/>
            <p:cNvSpPr/>
            <p:nvPr/>
          </p:nvSpPr>
          <p:spPr>
            <a:xfrm>
              <a:off x="5632212" y="1654927"/>
              <a:ext cx="1108581" cy="400110"/>
            </a:xfrm>
            <a:prstGeom prst="rect">
              <a:avLst/>
            </a:prstGeom>
          </p:spPr>
          <p:txBody>
            <a:bodyPr>
              <a:spAutoFit/>
            </a:bodyPr>
            <a:lstStyle/>
            <a:p>
              <a:pPr algn="ctr" fontAlgn="auto">
                <a:spcBef>
                  <a:spcPts val="0"/>
                </a:spcBef>
                <a:spcAft>
                  <a:spcPts val="0"/>
                </a:spcAft>
                <a:defRPr/>
              </a:pPr>
              <a:r>
                <a:rPr lang="ru-RU" sz="1000" dirty="0">
                  <a:effectLst>
                    <a:glow rad="101600">
                      <a:schemeClr val="bg1">
                        <a:alpha val="60000"/>
                      </a:schemeClr>
                    </a:glow>
                  </a:effectLst>
                  <a:latin typeface="Times New Roman" pitchFamily="18" charset="0"/>
                  <a:cs typeface="Times New Roman" pitchFamily="18" charset="0"/>
                </a:rPr>
                <a:t>Приток капитала</a:t>
              </a:r>
            </a:p>
            <a:p>
              <a:pPr algn="ctr" fontAlgn="auto">
                <a:spcBef>
                  <a:spcPts val="0"/>
                </a:spcBef>
                <a:spcAft>
                  <a:spcPts val="0"/>
                </a:spcAft>
                <a:defRPr/>
              </a:pPr>
              <a:r>
                <a:rPr lang="ru-RU" sz="1000" i="1" dirty="0">
                  <a:effectLst>
                    <a:glow rad="101600">
                      <a:schemeClr val="bg1">
                        <a:alpha val="60000"/>
                      </a:schemeClr>
                    </a:glow>
                  </a:effectLst>
                  <a:latin typeface="Times New Roman" pitchFamily="18" charset="0"/>
                  <a:cs typeface="Times New Roman" pitchFamily="18" charset="0"/>
                </a:rPr>
                <a:t>(</a:t>
              </a:r>
              <a:r>
                <a:rPr lang="en-US" sz="1000" i="1" dirty="0">
                  <a:effectLst>
                    <a:glow rad="101600">
                      <a:schemeClr val="bg1">
                        <a:alpha val="60000"/>
                      </a:schemeClr>
                    </a:glow>
                  </a:effectLst>
                  <a:latin typeface="Times New Roman" pitchFamily="18" charset="0"/>
                  <a:cs typeface="Times New Roman" pitchFamily="18" charset="0"/>
                </a:rPr>
                <a:t>capital inflow</a:t>
              </a:r>
              <a:r>
                <a:rPr lang="ru-RU" sz="1000" i="1" dirty="0">
                  <a:effectLst>
                    <a:glow rad="101600">
                      <a:schemeClr val="bg1">
                        <a:alpha val="60000"/>
                      </a:schemeClr>
                    </a:glow>
                  </a:effectLst>
                  <a:latin typeface="Times New Roman" pitchFamily="18" charset="0"/>
                  <a:cs typeface="Times New Roman" pitchFamily="18" charset="0"/>
                </a:rPr>
                <a:t>)</a:t>
              </a:r>
              <a:endParaRPr lang="ru-RU" sz="1000" dirty="0">
                <a:effectLst>
                  <a:glow rad="101600">
                    <a:schemeClr val="bg1">
                      <a:alpha val="60000"/>
                    </a:schemeClr>
                  </a:glow>
                </a:effectLst>
                <a:latin typeface="Times New Roman" pitchFamily="18" charset="0"/>
                <a:cs typeface="Times New Roman" pitchFamily="18" charset="0"/>
              </a:endParaRPr>
            </a:p>
          </p:txBody>
        </p:sp>
      </p:grpSp>
      <p:grpSp>
        <p:nvGrpSpPr>
          <p:cNvPr id="134" name="Группа 74"/>
          <p:cNvGrpSpPr>
            <a:grpSpLocks/>
          </p:cNvGrpSpPr>
          <p:nvPr/>
        </p:nvGrpSpPr>
        <p:grpSpPr bwMode="auto">
          <a:xfrm>
            <a:off x="5581650" y="3124200"/>
            <a:ext cx="917575" cy="544513"/>
            <a:chOff x="6588224" y="2060848"/>
            <a:chExt cx="917848" cy="544126"/>
          </a:xfrm>
        </p:grpSpPr>
        <p:sp>
          <p:nvSpPr>
            <p:cNvPr id="150" name="Блок-схема: узел 149"/>
            <p:cNvSpPr/>
            <p:nvPr/>
          </p:nvSpPr>
          <p:spPr>
            <a:xfrm>
              <a:off x="6948694" y="2060848"/>
              <a:ext cx="179440" cy="179261"/>
            </a:xfrm>
            <a:prstGeom prst="flowChartConnector">
              <a:avLst/>
            </a:prstGeom>
          </p:spPr>
          <p:style>
            <a:lnRef idx="1">
              <a:schemeClr val="accent3"/>
            </a:lnRef>
            <a:fillRef idx="2">
              <a:schemeClr val="accent3"/>
            </a:fillRef>
            <a:effectRef idx="1">
              <a:schemeClr val="accent3"/>
            </a:effectRef>
            <a:fontRef idx="minor">
              <a:schemeClr val="dk1"/>
            </a:fontRef>
          </p:style>
          <p:txBody>
            <a:bodyPr anchor="ctr"/>
            <a:lstStyle/>
            <a:p>
              <a:pPr algn="ctr" fontAlgn="auto">
                <a:spcBef>
                  <a:spcPts val="0"/>
                </a:spcBef>
                <a:spcAft>
                  <a:spcPts val="0"/>
                </a:spcAft>
                <a:defRPr/>
              </a:pPr>
              <a:endParaRPr lang="ru-RU" dirty="0">
                <a:effectLst>
                  <a:glow rad="101600">
                    <a:schemeClr val="bg1">
                      <a:alpha val="60000"/>
                    </a:schemeClr>
                  </a:glow>
                </a:effectLst>
              </a:endParaRPr>
            </a:p>
          </p:txBody>
        </p:sp>
        <p:sp>
          <p:nvSpPr>
            <p:cNvPr id="151" name="Прямоугольник 150"/>
            <p:cNvSpPr/>
            <p:nvPr/>
          </p:nvSpPr>
          <p:spPr>
            <a:xfrm>
              <a:off x="6588224" y="2204864"/>
              <a:ext cx="917848" cy="400110"/>
            </a:xfrm>
            <a:prstGeom prst="rect">
              <a:avLst/>
            </a:prstGeom>
          </p:spPr>
          <p:txBody>
            <a:bodyPr>
              <a:spAutoFit/>
            </a:bodyPr>
            <a:lstStyle/>
            <a:p>
              <a:pPr algn="ctr" fontAlgn="auto">
                <a:spcBef>
                  <a:spcPts val="0"/>
                </a:spcBef>
                <a:spcAft>
                  <a:spcPts val="0"/>
                </a:spcAft>
                <a:defRPr/>
              </a:pPr>
              <a:r>
                <a:rPr lang="ru-RU" sz="1000" dirty="0">
                  <a:effectLst>
                    <a:glow rad="101600">
                      <a:schemeClr val="bg1">
                        <a:alpha val="60000"/>
                      </a:schemeClr>
                    </a:glow>
                  </a:effectLst>
                  <a:latin typeface="Times New Roman" pitchFamily="18" charset="0"/>
                  <a:cs typeface="Times New Roman" pitchFamily="18" charset="0"/>
                </a:rPr>
                <a:t>Расходы</a:t>
              </a:r>
            </a:p>
            <a:p>
              <a:pPr algn="ctr" fontAlgn="auto">
                <a:spcBef>
                  <a:spcPts val="0"/>
                </a:spcBef>
                <a:spcAft>
                  <a:spcPts val="0"/>
                </a:spcAft>
                <a:defRPr/>
              </a:pPr>
              <a:r>
                <a:rPr lang="ru-RU" sz="1000" i="1" dirty="0">
                  <a:effectLst>
                    <a:glow rad="101600">
                      <a:schemeClr val="bg1">
                        <a:alpha val="60000"/>
                      </a:schemeClr>
                    </a:glow>
                  </a:effectLst>
                  <a:latin typeface="Times New Roman" pitchFamily="18" charset="0"/>
                  <a:cs typeface="Times New Roman" pitchFamily="18" charset="0"/>
                </a:rPr>
                <a:t>(</a:t>
              </a:r>
              <a:r>
                <a:rPr lang="en-US" sz="1000" i="1" dirty="0">
                  <a:effectLst>
                    <a:glow rad="101600">
                      <a:schemeClr val="bg1">
                        <a:alpha val="60000"/>
                      </a:schemeClr>
                    </a:glow>
                  </a:effectLst>
                  <a:latin typeface="Times New Roman" pitchFamily="18" charset="0"/>
                  <a:cs typeface="Times New Roman" pitchFamily="18" charset="0"/>
                </a:rPr>
                <a:t>expenditure</a:t>
              </a:r>
              <a:r>
                <a:rPr lang="ru-RU" sz="1000" i="1" dirty="0">
                  <a:effectLst>
                    <a:glow rad="101600">
                      <a:schemeClr val="bg1">
                        <a:alpha val="60000"/>
                      </a:schemeClr>
                    </a:glow>
                  </a:effectLst>
                  <a:latin typeface="Times New Roman" pitchFamily="18" charset="0"/>
                  <a:cs typeface="Times New Roman" pitchFamily="18" charset="0"/>
                </a:rPr>
                <a:t>)</a:t>
              </a:r>
            </a:p>
          </p:txBody>
        </p:sp>
      </p:grpSp>
      <p:grpSp>
        <p:nvGrpSpPr>
          <p:cNvPr id="137" name="Группа 66"/>
          <p:cNvGrpSpPr>
            <a:grpSpLocks/>
          </p:cNvGrpSpPr>
          <p:nvPr/>
        </p:nvGrpSpPr>
        <p:grpSpPr bwMode="auto">
          <a:xfrm>
            <a:off x="5481638" y="3751263"/>
            <a:ext cx="630237" cy="569912"/>
            <a:chOff x="5876853" y="1484784"/>
            <a:chExt cx="629816" cy="570253"/>
          </a:xfrm>
        </p:grpSpPr>
        <p:sp>
          <p:nvSpPr>
            <p:cNvPr id="153" name="Блок-схема: узел 152"/>
            <p:cNvSpPr/>
            <p:nvPr/>
          </p:nvSpPr>
          <p:spPr>
            <a:xfrm>
              <a:off x="6084676" y="1484784"/>
              <a:ext cx="179268" cy="179494"/>
            </a:xfrm>
            <a:prstGeom prst="flowChartConnector">
              <a:avLst/>
            </a:prstGeom>
          </p:spPr>
          <p:style>
            <a:lnRef idx="1">
              <a:schemeClr val="accent3"/>
            </a:lnRef>
            <a:fillRef idx="2">
              <a:schemeClr val="accent3"/>
            </a:fillRef>
            <a:effectRef idx="1">
              <a:schemeClr val="accent3"/>
            </a:effectRef>
            <a:fontRef idx="minor">
              <a:schemeClr val="dk1"/>
            </a:fontRef>
          </p:style>
          <p:txBody>
            <a:bodyPr anchor="ctr"/>
            <a:lstStyle/>
            <a:p>
              <a:pPr algn="ctr" fontAlgn="auto">
                <a:spcBef>
                  <a:spcPts val="0"/>
                </a:spcBef>
                <a:spcAft>
                  <a:spcPts val="0"/>
                </a:spcAft>
                <a:defRPr/>
              </a:pPr>
              <a:endParaRPr lang="ru-RU" dirty="0">
                <a:effectLst>
                  <a:glow rad="101600">
                    <a:schemeClr val="bg1">
                      <a:alpha val="60000"/>
                    </a:schemeClr>
                  </a:glow>
                </a:effectLst>
              </a:endParaRPr>
            </a:p>
          </p:txBody>
        </p:sp>
        <p:sp>
          <p:nvSpPr>
            <p:cNvPr id="154" name="Прямоугольник 153"/>
            <p:cNvSpPr/>
            <p:nvPr/>
          </p:nvSpPr>
          <p:spPr>
            <a:xfrm>
              <a:off x="5876853" y="1654927"/>
              <a:ext cx="629816" cy="400110"/>
            </a:xfrm>
            <a:prstGeom prst="rect">
              <a:avLst/>
            </a:prstGeom>
          </p:spPr>
          <p:txBody>
            <a:bodyPr>
              <a:spAutoFit/>
            </a:bodyPr>
            <a:lstStyle/>
            <a:p>
              <a:pPr algn="ctr" fontAlgn="auto">
                <a:spcBef>
                  <a:spcPts val="0"/>
                </a:spcBef>
                <a:spcAft>
                  <a:spcPts val="0"/>
                </a:spcAft>
                <a:defRPr/>
              </a:pPr>
              <a:r>
                <a:rPr lang="ru-RU" sz="1000" dirty="0">
                  <a:effectLst>
                    <a:glow rad="101600">
                      <a:schemeClr val="bg1">
                        <a:alpha val="60000"/>
                      </a:schemeClr>
                    </a:glow>
                  </a:effectLst>
                  <a:latin typeface="Times New Roman" pitchFamily="18" charset="0"/>
                  <a:cs typeface="Times New Roman" pitchFamily="18" charset="0"/>
                </a:rPr>
                <a:t>Бюджет</a:t>
              </a:r>
            </a:p>
            <a:p>
              <a:pPr algn="ctr" fontAlgn="auto">
                <a:spcBef>
                  <a:spcPts val="0"/>
                </a:spcBef>
                <a:spcAft>
                  <a:spcPts val="0"/>
                </a:spcAft>
                <a:defRPr/>
              </a:pPr>
              <a:r>
                <a:rPr lang="ru-RU" sz="1000" i="1" dirty="0">
                  <a:effectLst>
                    <a:glow rad="101600">
                      <a:schemeClr val="bg1">
                        <a:alpha val="60000"/>
                      </a:schemeClr>
                    </a:glow>
                  </a:effectLst>
                  <a:latin typeface="Times New Roman" pitchFamily="18" charset="0"/>
                  <a:cs typeface="Times New Roman" pitchFamily="18" charset="0"/>
                </a:rPr>
                <a:t>(</a:t>
              </a:r>
              <a:r>
                <a:rPr lang="en-US" sz="1000" i="1" dirty="0">
                  <a:effectLst>
                    <a:glow rad="101600">
                      <a:schemeClr val="bg1">
                        <a:alpha val="60000"/>
                      </a:schemeClr>
                    </a:glow>
                  </a:effectLst>
                  <a:latin typeface="Times New Roman" pitchFamily="18" charset="0"/>
                  <a:cs typeface="Times New Roman" pitchFamily="18" charset="0"/>
                </a:rPr>
                <a:t>budget</a:t>
              </a:r>
              <a:r>
                <a:rPr lang="ru-RU" sz="1000" i="1" dirty="0">
                  <a:effectLst>
                    <a:glow rad="101600">
                      <a:schemeClr val="bg1">
                        <a:alpha val="60000"/>
                      </a:schemeClr>
                    </a:glow>
                  </a:effectLst>
                  <a:latin typeface="Times New Roman" pitchFamily="18" charset="0"/>
                  <a:cs typeface="Times New Roman" pitchFamily="18" charset="0"/>
                </a:rPr>
                <a:t>)</a:t>
              </a:r>
              <a:endParaRPr lang="ru-RU" sz="1000" dirty="0">
                <a:effectLst>
                  <a:glow rad="101600">
                    <a:schemeClr val="bg1">
                      <a:alpha val="60000"/>
                    </a:schemeClr>
                  </a:glow>
                </a:effectLst>
                <a:latin typeface="Times New Roman" pitchFamily="18" charset="0"/>
                <a:cs typeface="Times New Roman" pitchFamily="18" charset="0"/>
              </a:endParaRPr>
            </a:p>
          </p:txBody>
        </p:sp>
      </p:grpSp>
      <p:grpSp>
        <p:nvGrpSpPr>
          <p:cNvPr id="140" name="Группа 75"/>
          <p:cNvGrpSpPr>
            <a:grpSpLocks/>
          </p:cNvGrpSpPr>
          <p:nvPr/>
        </p:nvGrpSpPr>
        <p:grpSpPr bwMode="auto">
          <a:xfrm>
            <a:off x="6056313" y="3654425"/>
            <a:ext cx="846137" cy="534988"/>
            <a:chOff x="5037956" y="2204864"/>
            <a:chExt cx="845840" cy="534601"/>
          </a:xfrm>
        </p:grpSpPr>
        <p:sp>
          <p:nvSpPr>
            <p:cNvPr id="156" name="Блок-схема: узел 155"/>
            <p:cNvSpPr/>
            <p:nvPr/>
          </p:nvSpPr>
          <p:spPr>
            <a:xfrm>
              <a:off x="5364866" y="2204864"/>
              <a:ext cx="179324" cy="179258"/>
            </a:xfrm>
            <a:prstGeom prst="flowChartConnector">
              <a:avLst/>
            </a:prstGeom>
          </p:spPr>
          <p:style>
            <a:lnRef idx="1">
              <a:schemeClr val="accent3"/>
            </a:lnRef>
            <a:fillRef idx="2">
              <a:schemeClr val="accent3"/>
            </a:fillRef>
            <a:effectRef idx="1">
              <a:schemeClr val="accent3"/>
            </a:effectRef>
            <a:fontRef idx="minor">
              <a:schemeClr val="dk1"/>
            </a:fontRef>
          </p:style>
          <p:txBody>
            <a:bodyPr anchor="ctr"/>
            <a:lstStyle/>
            <a:p>
              <a:pPr algn="ctr" fontAlgn="auto">
                <a:spcBef>
                  <a:spcPts val="0"/>
                </a:spcBef>
                <a:spcAft>
                  <a:spcPts val="0"/>
                </a:spcAft>
                <a:defRPr/>
              </a:pPr>
              <a:endParaRPr lang="ru-RU" dirty="0">
                <a:effectLst>
                  <a:glow rad="101600">
                    <a:schemeClr val="bg1">
                      <a:alpha val="60000"/>
                    </a:schemeClr>
                  </a:glow>
                </a:effectLst>
              </a:endParaRPr>
            </a:p>
          </p:txBody>
        </p:sp>
        <p:sp>
          <p:nvSpPr>
            <p:cNvPr id="157" name="Прямоугольник 156"/>
            <p:cNvSpPr/>
            <p:nvPr/>
          </p:nvSpPr>
          <p:spPr>
            <a:xfrm>
              <a:off x="5037956" y="2339355"/>
              <a:ext cx="845840" cy="400110"/>
            </a:xfrm>
            <a:prstGeom prst="rect">
              <a:avLst/>
            </a:prstGeom>
          </p:spPr>
          <p:txBody>
            <a:bodyPr>
              <a:spAutoFit/>
            </a:bodyPr>
            <a:lstStyle/>
            <a:p>
              <a:pPr algn="ctr" fontAlgn="auto">
                <a:spcBef>
                  <a:spcPts val="0"/>
                </a:spcBef>
                <a:spcAft>
                  <a:spcPts val="0"/>
                </a:spcAft>
                <a:defRPr/>
              </a:pPr>
              <a:r>
                <a:rPr lang="ru-RU" sz="1000" dirty="0">
                  <a:effectLst>
                    <a:glow rad="101600">
                      <a:schemeClr val="bg1">
                        <a:alpha val="60000"/>
                      </a:schemeClr>
                    </a:glow>
                  </a:effectLst>
                  <a:latin typeface="Times New Roman" pitchFamily="18" charset="0"/>
                  <a:cs typeface="Times New Roman" pitchFamily="18" charset="0"/>
                </a:rPr>
                <a:t>Доходы</a:t>
              </a:r>
            </a:p>
            <a:p>
              <a:pPr algn="ctr" fontAlgn="auto">
                <a:spcBef>
                  <a:spcPts val="0"/>
                </a:spcBef>
                <a:spcAft>
                  <a:spcPts val="0"/>
                </a:spcAft>
                <a:defRPr/>
              </a:pPr>
              <a:r>
                <a:rPr lang="ru-RU" sz="1000" i="1" dirty="0">
                  <a:effectLst>
                    <a:glow rad="101600">
                      <a:schemeClr val="bg1">
                        <a:alpha val="60000"/>
                      </a:schemeClr>
                    </a:glow>
                  </a:effectLst>
                  <a:latin typeface="Times New Roman" pitchFamily="18" charset="0"/>
                  <a:cs typeface="Times New Roman" pitchFamily="18" charset="0"/>
                </a:rPr>
                <a:t>(</a:t>
              </a:r>
              <a:r>
                <a:rPr lang="en-US" sz="1000" i="1" dirty="0">
                  <a:effectLst>
                    <a:glow rad="101600">
                      <a:schemeClr val="bg1">
                        <a:alpha val="60000"/>
                      </a:schemeClr>
                    </a:glow>
                  </a:effectLst>
                  <a:latin typeface="Times New Roman" pitchFamily="18" charset="0"/>
                  <a:cs typeface="Times New Roman" pitchFamily="18" charset="0"/>
                </a:rPr>
                <a:t>revenue</a:t>
              </a:r>
              <a:r>
                <a:rPr lang="ru-RU" sz="1000" i="1" dirty="0">
                  <a:effectLst>
                    <a:glow rad="101600">
                      <a:schemeClr val="bg1">
                        <a:alpha val="60000"/>
                      </a:schemeClr>
                    </a:glow>
                  </a:effectLst>
                  <a:latin typeface="Times New Roman" pitchFamily="18" charset="0"/>
                  <a:cs typeface="Times New Roman" pitchFamily="18" charset="0"/>
                </a:rPr>
                <a:t>)</a:t>
              </a:r>
            </a:p>
          </p:txBody>
        </p:sp>
      </p:grpSp>
      <p:grpSp>
        <p:nvGrpSpPr>
          <p:cNvPr id="143" name="Группа 247"/>
          <p:cNvGrpSpPr>
            <a:grpSpLocks/>
          </p:cNvGrpSpPr>
          <p:nvPr/>
        </p:nvGrpSpPr>
        <p:grpSpPr bwMode="auto">
          <a:xfrm>
            <a:off x="6107113" y="5414963"/>
            <a:ext cx="1133475" cy="622300"/>
            <a:chOff x="2861226" y="4719662"/>
            <a:chExt cx="1133872" cy="621616"/>
          </a:xfrm>
        </p:grpSpPr>
        <p:sp>
          <p:nvSpPr>
            <p:cNvPr id="159" name="Блок-схема: узел 158"/>
            <p:cNvSpPr/>
            <p:nvPr/>
          </p:nvSpPr>
          <p:spPr>
            <a:xfrm>
              <a:off x="3304293" y="4719662"/>
              <a:ext cx="252501" cy="252135"/>
            </a:xfrm>
            <a:prstGeom prst="flowChartConnector">
              <a:avLst/>
            </a:prstGeom>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endParaRPr lang="ru-RU" sz="1000" dirty="0">
                <a:effectLst>
                  <a:glow rad="101600">
                    <a:schemeClr val="bg1">
                      <a:alpha val="60000"/>
                    </a:schemeClr>
                  </a:glow>
                </a:effectLst>
              </a:endParaRPr>
            </a:p>
          </p:txBody>
        </p:sp>
        <p:sp>
          <p:nvSpPr>
            <p:cNvPr id="160" name="Прямоугольник 159"/>
            <p:cNvSpPr/>
            <p:nvPr/>
          </p:nvSpPr>
          <p:spPr>
            <a:xfrm>
              <a:off x="2861226" y="4941168"/>
              <a:ext cx="1133872" cy="400110"/>
            </a:xfrm>
            <a:prstGeom prst="rect">
              <a:avLst/>
            </a:prstGeom>
          </p:spPr>
          <p:txBody>
            <a:bodyPr>
              <a:spAutoFit/>
            </a:bodyPr>
            <a:lstStyle/>
            <a:p>
              <a:pPr algn="ctr" fontAlgn="auto">
                <a:spcBef>
                  <a:spcPts val="0"/>
                </a:spcBef>
                <a:spcAft>
                  <a:spcPts val="0"/>
                </a:spcAft>
                <a:defRPr/>
              </a:pPr>
              <a:r>
                <a:rPr lang="ru-RU" sz="1000" dirty="0">
                  <a:effectLst>
                    <a:glow rad="101600">
                      <a:schemeClr val="bg1">
                        <a:alpha val="60000"/>
                      </a:schemeClr>
                    </a:glow>
                  </a:effectLst>
                  <a:latin typeface="Times New Roman" pitchFamily="18" charset="0"/>
                  <a:cs typeface="Times New Roman" pitchFamily="18" charset="0"/>
                </a:rPr>
                <a:t>Кредит</a:t>
              </a:r>
            </a:p>
            <a:p>
              <a:pPr algn="ctr" fontAlgn="auto">
                <a:spcBef>
                  <a:spcPts val="0"/>
                </a:spcBef>
                <a:spcAft>
                  <a:spcPts val="0"/>
                </a:spcAft>
                <a:defRPr/>
              </a:pPr>
              <a:r>
                <a:rPr lang="ru-RU" sz="1000" i="1" dirty="0">
                  <a:effectLst>
                    <a:glow rad="101600">
                      <a:schemeClr val="bg1">
                        <a:alpha val="60000"/>
                      </a:schemeClr>
                    </a:glow>
                  </a:effectLst>
                  <a:latin typeface="Times New Roman" pitchFamily="18" charset="0"/>
                  <a:cs typeface="Times New Roman" pitchFamily="18" charset="0"/>
                </a:rPr>
                <a:t>(</a:t>
              </a:r>
              <a:r>
                <a:rPr lang="en-US" sz="1000" i="1" dirty="0">
                  <a:effectLst>
                    <a:glow rad="101600">
                      <a:schemeClr val="bg1">
                        <a:alpha val="60000"/>
                      </a:schemeClr>
                    </a:glow>
                  </a:effectLst>
                  <a:latin typeface="Times New Roman" pitchFamily="18" charset="0"/>
                  <a:cs typeface="Times New Roman" pitchFamily="18" charset="0"/>
                </a:rPr>
                <a:t>credit</a:t>
              </a:r>
              <a:r>
                <a:rPr lang="ru-RU" sz="1000" i="1" dirty="0">
                  <a:effectLst>
                    <a:glow rad="101600">
                      <a:schemeClr val="bg1">
                        <a:alpha val="60000"/>
                      </a:schemeClr>
                    </a:glow>
                  </a:effectLst>
                  <a:latin typeface="Times New Roman" pitchFamily="18" charset="0"/>
                  <a:cs typeface="Times New Roman" pitchFamily="18" charset="0"/>
                </a:rPr>
                <a:t>)</a:t>
              </a:r>
            </a:p>
          </p:txBody>
        </p:sp>
      </p:grpSp>
      <p:grpSp>
        <p:nvGrpSpPr>
          <p:cNvPr id="146" name="Группа 76"/>
          <p:cNvGrpSpPr>
            <a:grpSpLocks/>
          </p:cNvGrpSpPr>
          <p:nvPr/>
        </p:nvGrpSpPr>
        <p:grpSpPr bwMode="auto">
          <a:xfrm>
            <a:off x="6869113" y="5424488"/>
            <a:ext cx="1638300" cy="552450"/>
            <a:chOff x="4788024" y="3933056"/>
            <a:chExt cx="1637928" cy="552835"/>
          </a:xfrm>
        </p:grpSpPr>
        <p:sp>
          <p:nvSpPr>
            <p:cNvPr id="162" name="Блок-схема: узел 161"/>
            <p:cNvSpPr/>
            <p:nvPr/>
          </p:nvSpPr>
          <p:spPr>
            <a:xfrm>
              <a:off x="5508585" y="3933056"/>
              <a:ext cx="179346" cy="179512"/>
            </a:xfrm>
            <a:prstGeom prst="flowChartConnector">
              <a:avLst/>
            </a:prstGeom>
          </p:spPr>
          <p:style>
            <a:lnRef idx="1">
              <a:schemeClr val="accent3"/>
            </a:lnRef>
            <a:fillRef idx="3">
              <a:schemeClr val="accent3"/>
            </a:fillRef>
            <a:effectRef idx="2">
              <a:schemeClr val="accent3"/>
            </a:effectRef>
            <a:fontRef idx="minor">
              <a:schemeClr val="lt1"/>
            </a:fontRef>
          </p:style>
          <p:txBody>
            <a:bodyPr anchor="ctr"/>
            <a:lstStyle/>
            <a:p>
              <a:pPr algn="ctr" fontAlgn="auto">
                <a:spcBef>
                  <a:spcPts val="0"/>
                </a:spcBef>
                <a:spcAft>
                  <a:spcPts val="0"/>
                </a:spcAft>
                <a:defRPr/>
              </a:pPr>
              <a:endParaRPr lang="ru-RU" dirty="0">
                <a:effectLst>
                  <a:glow rad="101600">
                    <a:schemeClr val="bg1">
                      <a:alpha val="60000"/>
                    </a:schemeClr>
                  </a:glow>
                </a:effectLst>
              </a:endParaRPr>
            </a:p>
          </p:txBody>
        </p:sp>
        <p:sp>
          <p:nvSpPr>
            <p:cNvPr id="163" name="Прямоугольник 162"/>
            <p:cNvSpPr/>
            <p:nvPr/>
          </p:nvSpPr>
          <p:spPr>
            <a:xfrm>
              <a:off x="4788024" y="4085781"/>
              <a:ext cx="1637928" cy="400110"/>
            </a:xfrm>
            <a:prstGeom prst="rect">
              <a:avLst/>
            </a:prstGeom>
          </p:spPr>
          <p:txBody>
            <a:bodyPr>
              <a:spAutoFit/>
            </a:bodyPr>
            <a:lstStyle/>
            <a:p>
              <a:pPr algn="ctr" fontAlgn="auto">
                <a:spcBef>
                  <a:spcPts val="0"/>
                </a:spcBef>
                <a:spcAft>
                  <a:spcPts val="0"/>
                </a:spcAft>
                <a:defRPr/>
              </a:pPr>
              <a:r>
                <a:rPr lang="ru-RU" sz="1000" dirty="0">
                  <a:effectLst>
                    <a:glow rad="101600">
                      <a:schemeClr val="bg1">
                        <a:alpha val="60000"/>
                      </a:schemeClr>
                    </a:glow>
                  </a:effectLst>
                  <a:latin typeface="Times New Roman" pitchFamily="18" charset="0"/>
                  <a:cs typeface="Times New Roman" pitchFamily="18" charset="0"/>
                </a:rPr>
                <a:t>Резервы, сбережения</a:t>
              </a:r>
            </a:p>
            <a:p>
              <a:pPr algn="ctr" fontAlgn="auto">
                <a:spcBef>
                  <a:spcPts val="0"/>
                </a:spcBef>
                <a:spcAft>
                  <a:spcPts val="0"/>
                </a:spcAft>
                <a:defRPr/>
              </a:pPr>
              <a:r>
                <a:rPr lang="ru-RU" sz="1000" i="1" dirty="0">
                  <a:effectLst>
                    <a:glow rad="101600">
                      <a:schemeClr val="bg1">
                        <a:alpha val="60000"/>
                      </a:schemeClr>
                    </a:glow>
                  </a:effectLst>
                  <a:latin typeface="Times New Roman" pitchFamily="18" charset="0"/>
                  <a:cs typeface="Times New Roman" pitchFamily="18" charset="0"/>
                </a:rPr>
                <a:t>(</a:t>
              </a:r>
              <a:r>
                <a:rPr lang="en-US" sz="1000" i="1" dirty="0">
                  <a:effectLst>
                    <a:glow rad="101600">
                      <a:schemeClr val="bg1">
                        <a:alpha val="60000"/>
                      </a:schemeClr>
                    </a:glow>
                  </a:effectLst>
                  <a:latin typeface="Times New Roman" pitchFamily="18" charset="0"/>
                  <a:cs typeface="Times New Roman" pitchFamily="18" charset="0"/>
                </a:rPr>
                <a:t>reserves</a:t>
              </a:r>
              <a:r>
                <a:rPr lang="ru-RU" sz="1000" i="1" dirty="0">
                  <a:effectLst>
                    <a:glow rad="101600">
                      <a:schemeClr val="bg1">
                        <a:alpha val="60000"/>
                      </a:schemeClr>
                    </a:glow>
                  </a:effectLst>
                  <a:latin typeface="Times New Roman" pitchFamily="18" charset="0"/>
                  <a:cs typeface="Times New Roman" pitchFamily="18" charset="0"/>
                </a:rPr>
                <a:t>, </a:t>
              </a:r>
              <a:r>
                <a:rPr lang="en-US" sz="1000" i="1" dirty="0">
                  <a:effectLst>
                    <a:glow rad="101600">
                      <a:schemeClr val="bg1">
                        <a:alpha val="60000"/>
                      </a:schemeClr>
                    </a:glow>
                  </a:effectLst>
                  <a:latin typeface="Times New Roman" pitchFamily="18" charset="0"/>
                  <a:cs typeface="Times New Roman" pitchFamily="18" charset="0"/>
                </a:rPr>
                <a:t>savings</a:t>
              </a:r>
              <a:r>
                <a:rPr lang="ru-RU" sz="1000" i="1" dirty="0">
                  <a:effectLst>
                    <a:glow rad="101600">
                      <a:schemeClr val="bg1">
                        <a:alpha val="60000"/>
                      </a:schemeClr>
                    </a:glow>
                  </a:effectLst>
                  <a:latin typeface="Times New Roman" pitchFamily="18" charset="0"/>
                  <a:cs typeface="Times New Roman" pitchFamily="18" charset="0"/>
                </a:rPr>
                <a:t>)</a:t>
              </a:r>
            </a:p>
          </p:txBody>
        </p:sp>
      </p:grpSp>
      <p:grpSp>
        <p:nvGrpSpPr>
          <p:cNvPr id="149" name="Группа 72"/>
          <p:cNvGrpSpPr>
            <a:grpSpLocks/>
          </p:cNvGrpSpPr>
          <p:nvPr/>
        </p:nvGrpSpPr>
        <p:grpSpPr bwMode="auto">
          <a:xfrm>
            <a:off x="6834188" y="3944938"/>
            <a:ext cx="1277937" cy="558800"/>
            <a:chOff x="4745317" y="3140968"/>
            <a:chExt cx="1277888" cy="558646"/>
          </a:xfrm>
        </p:grpSpPr>
        <p:sp>
          <p:nvSpPr>
            <p:cNvPr id="165" name="Блок-схема: узел 164"/>
            <p:cNvSpPr/>
            <p:nvPr/>
          </p:nvSpPr>
          <p:spPr>
            <a:xfrm>
              <a:off x="5291396" y="3140968"/>
              <a:ext cx="180968" cy="179338"/>
            </a:xfrm>
            <a:prstGeom prst="flowChartConnector">
              <a:avLst/>
            </a:prstGeom>
          </p:spPr>
          <p:style>
            <a:lnRef idx="1">
              <a:schemeClr val="accent6"/>
            </a:lnRef>
            <a:fillRef idx="3">
              <a:schemeClr val="accent6"/>
            </a:fillRef>
            <a:effectRef idx="2">
              <a:schemeClr val="accent6"/>
            </a:effectRef>
            <a:fontRef idx="minor">
              <a:schemeClr val="lt1"/>
            </a:fontRef>
          </p:style>
          <p:txBody>
            <a:bodyPr anchor="ctr"/>
            <a:lstStyle/>
            <a:p>
              <a:pPr algn="ctr" fontAlgn="auto">
                <a:spcBef>
                  <a:spcPts val="0"/>
                </a:spcBef>
                <a:spcAft>
                  <a:spcPts val="0"/>
                </a:spcAft>
                <a:defRPr/>
              </a:pPr>
              <a:endParaRPr lang="ru-RU" dirty="0">
                <a:effectLst>
                  <a:glow rad="101600">
                    <a:schemeClr val="bg1">
                      <a:alpha val="60000"/>
                    </a:schemeClr>
                  </a:glow>
                </a:effectLst>
              </a:endParaRPr>
            </a:p>
          </p:txBody>
        </p:sp>
        <p:sp>
          <p:nvSpPr>
            <p:cNvPr id="166" name="Прямоугольник 165"/>
            <p:cNvSpPr/>
            <p:nvPr/>
          </p:nvSpPr>
          <p:spPr>
            <a:xfrm>
              <a:off x="4745317" y="3299504"/>
              <a:ext cx="1277888" cy="400110"/>
            </a:xfrm>
            <a:prstGeom prst="rect">
              <a:avLst/>
            </a:prstGeom>
          </p:spPr>
          <p:txBody>
            <a:bodyPr>
              <a:spAutoFit/>
            </a:bodyPr>
            <a:lstStyle/>
            <a:p>
              <a:pPr algn="ctr" fontAlgn="auto">
                <a:spcBef>
                  <a:spcPts val="0"/>
                </a:spcBef>
                <a:spcAft>
                  <a:spcPts val="0"/>
                </a:spcAft>
                <a:defRPr/>
              </a:pPr>
              <a:r>
                <a:rPr lang="ru-RU" sz="1000" dirty="0" err="1">
                  <a:effectLst>
                    <a:glow rad="101600">
                      <a:schemeClr val="bg1">
                        <a:alpha val="60000"/>
                      </a:schemeClr>
                    </a:glow>
                  </a:effectLst>
                  <a:latin typeface="Times New Roman" pitchFamily="18" charset="0"/>
                  <a:cs typeface="Times New Roman" pitchFamily="18" charset="0"/>
                </a:rPr>
                <a:t>Профицит</a:t>
              </a:r>
              <a:r>
                <a:rPr lang="ru-RU" sz="1000" dirty="0">
                  <a:effectLst>
                    <a:glow rad="101600">
                      <a:schemeClr val="bg1">
                        <a:alpha val="60000"/>
                      </a:schemeClr>
                    </a:glow>
                  </a:effectLst>
                  <a:latin typeface="Times New Roman" pitchFamily="18" charset="0"/>
                  <a:cs typeface="Times New Roman" pitchFamily="18" charset="0"/>
                </a:rPr>
                <a:t> бюджета</a:t>
              </a:r>
            </a:p>
            <a:p>
              <a:pPr algn="ctr" fontAlgn="auto">
                <a:spcBef>
                  <a:spcPts val="0"/>
                </a:spcBef>
                <a:spcAft>
                  <a:spcPts val="0"/>
                </a:spcAft>
                <a:defRPr/>
              </a:pPr>
              <a:r>
                <a:rPr lang="ru-RU" sz="1000" i="1" dirty="0">
                  <a:effectLst>
                    <a:glow rad="101600">
                      <a:schemeClr val="bg1">
                        <a:alpha val="60000"/>
                      </a:schemeClr>
                    </a:glow>
                  </a:effectLst>
                  <a:latin typeface="Times New Roman" pitchFamily="18" charset="0"/>
                  <a:cs typeface="Times New Roman" pitchFamily="18" charset="0"/>
                </a:rPr>
                <a:t>(</a:t>
              </a:r>
              <a:r>
                <a:rPr lang="en-US" sz="1000" i="1" dirty="0">
                  <a:effectLst>
                    <a:glow rad="101600">
                      <a:schemeClr val="bg1">
                        <a:alpha val="60000"/>
                      </a:schemeClr>
                    </a:glow>
                  </a:effectLst>
                  <a:latin typeface="Times New Roman" pitchFamily="18" charset="0"/>
                  <a:cs typeface="Times New Roman" pitchFamily="18" charset="0"/>
                </a:rPr>
                <a:t>budget surplus</a:t>
              </a:r>
              <a:r>
                <a:rPr lang="ru-RU" sz="1000" i="1" dirty="0">
                  <a:effectLst>
                    <a:glow rad="101600">
                      <a:schemeClr val="bg1">
                        <a:alpha val="60000"/>
                      </a:schemeClr>
                    </a:glow>
                  </a:effectLst>
                  <a:latin typeface="Times New Roman" pitchFamily="18" charset="0"/>
                  <a:cs typeface="Times New Roman" pitchFamily="18" charset="0"/>
                </a:rPr>
                <a:t>)</a:t>
              </a:r>
            </a:p>
          </p:txBody>
        </p:sp>
      </p:grpSp>
      <p:grpSp>
        <p:nvGrpSpPr>
          <p:cNvPr id="152" name="Группа 73"/>
          <p:cNvGrpSpPr>
            <a:grpSpLocks/>
          </p:cNvGrpSpPr>
          <p:nvPr/>
        </p:nvGrpSpPr>
        <p:grpSpPr bwMode="auto">
          <a:xfrm>
            <a:off x="6869113" y="2843213"/>
            <a:ext cx="1206500" cy="544512"/>
            <a:chOff x="6660232" y="3068960"/>
            <a:chExt cx="1205880" cy="544126"/>
          </a:xfrm>
        </p:grpSpPr>
        <p:sp>
          <p:nvSpPr>
            <p:cNvPr id="168" name="Блок-схема: узел 167"/>
            <p:cNvSpPr/>
            <p:nvPr/>
          </p:nvSpPr>
          <p:spPr>
            <a:xfrm>
              <a:off x="7164798" y="3068960"/>
              <a:ext cx="179295" cy="179260"/>
            </a:xfrm>
            <a:prstGeom prst="flowChartConnector">
              <a:avLst/>
            </a:prstGeom>
          </p:spPr>
          <p:style>
            <a:lnRef idx="1">
              <a:schemeClr val="accent6"/>
            </a:lnRef>
            <a:fillRef idx="3">
              <a:schemeClr val="accent6"/>
            </a:fillRef>
            <a:effectRef idx="2">
              <a:schemeClr val="accent6"/>
            </a:effectRef>
            <a:fontRef idx="minor">
              <a:schemeClr val="lt1"/>
            </a:fontRef>
          </p:style>
          <p:txBody>
            <a:bodyPr anchor="ctr"/>
            <a:lstStyle/>
            <a:p>
              <a:pPr algn="ctr" fontAlgn="auto">
                <a:spcBef>
                  <a:spcPts val="0"/>
                </a:spcBef>
                <a:spcAft>
                  <a:spcPts val="0"/>
                </a:spcAft>
                <a:defRPr/>
              </a:pPr>
              <a:endParaRPr lang="ru-RU" dirty="0">
                <a:effectLst>
                  <a:glow rad="101600">
                    <a:schemeClr val="bg1">
                      <a:alpha val="60000"/>
                    </a:schemeClr>
                  </a:glow>
                </a:effectLst>
              </a:endParaRPr>
            </a:p>
          </p:txBody>
        </p:sp>
        <p:sp>
          <p:nvSpPr>
            <p:cNvPr id="169" name="Прямоугольник 168"/>
            <p:cNvSpPr/>
            <p:nvPr/>
          </p:nvSpPr>
          <p:spPr>
            <a:xfrm>
              <a:off x="6660232" y="3212976"/>
              <a:ext cx="1205880" cy="400110"/>
            </a:xfrm>
            <a:prstGeom prst="rect">
              <a:avLst/>
            </a:prstGeom>
          </p:spPr>
          <p:txBody>
            <a:bodyPr>
              <a:spAutoFit/>
            </a:bodyPr>
            <a:lstStyle/>
            <a:p>
              <a:pPr algn="ctr" fontAlgn="auto">
                <a:spcBef>
                  <a:spcPts val="0"/>
                </a:spcBef>
                <a:spcAft>
                  <a:spcPts val="0"/>
                </a:spcAft>
                <a:defRPr/>
              </a:pPr>
              <a:r>
                <a:rPr lang="ru-RU" sz="1000" dirty="0">
                  <a:effectLst>
                    <a:glow rad="101600">
                      <a:schemeClr val="bg1">
                        <a:alpha val="60000"/>
                      </a:schemeClr>
                    </a:glow>
                  </a:effectLst>
                  <a:latin typeface="Times New Roman" pitchFamily="18" charset="0"/>
                  <a:cs typeface="Times New Roman" pitchFamily="18" charset="0"/>
                </a:rPr>
                <a:t>Дефицит бюджета</a:t>
              </a:r>
            </a:p>
            <a:p>
              <a:pPr algn="ctr" fontAlgn="auto">
                <a:spcBef>
                  <a:spcPts val="0"/>
                </a:spcBef>
                <a:spcAft>
                  <a:spcPts val="0"/>
                </a:spcAft>
                <a:defRPr/>
              </a:pPr>
              <a:r>
                <a:rPr lang="ru-RU" sz="1000" i="1" dirty="0">
                  <a:effectLst>
                    <a:glow rad="101600">
                      <a:schemeClr val="bg1">
                        <a:alpha val="60000"/>
                      </a:schemeClr>
                    </a:glow>
                  </a:effectLst>
                  <a:latin typeface="Times New Roman" pitchFamily="18" charset="0"/>
                  <a:cs typeface="Times New Roman" pitchFamily="18" charset="0"/>
                </a:rPr>
                <a:t>(</a:t>
              </a:r>
              <a:r>
                <a:rPr lang="en-US" sz="1000" i="1" dirty="0">
                  <a:effectLst>
                    <a:glow rad="101600">
                      <a:schemeClr val="bg1">
                        <a:alpha val="60000"/>
                      </a:schemeClr>
                    </a:glow>
                  </a:effectLst>
                  <a:latin typeface="Times New Roman" pitchFamily="18" charset="0"/>
                  <a:cs typeface="Times New Roman" pitchFamily="18" charset="0"/>
                </a:rPr>
                <a:t>budget deficits</a:t>
              </a:r>
              <a:r>
                <a:rPr lang="ru-RU" sz="1000" i="1" dirty="0">
                  <a:effectLst>
                    <a:glow rad="101600">
                      <a:schemeClr val="bg1">
                        <a:alpha val="60000"/>
                      </a:schemeClr>
                    </a:glow>
                  </a:effectLst>
                  <a:latin typeface="Times New Roman" pitchFamily="18" charset="0"/>
                  <a:cs typeface="Times New Roman" pitchFamily="18" charset="0"/>
                </a:rPr>
                <a:t>)</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fade">
                                      <p:cBhvr>
                                        <p:cTn id="7" dur="500"/>
                                        <p:tgtEl>
                                          <p:spTgt spid="33"/>
                                        </p:tgtEl>
                                      </p:cBhvr>
                                    </p:animEffect>
                                  </p:childTnLst>
                                </p:cTn>
                              </p:par>
                              <p:par>
                                <p:cTn id="8" presetID="10" presetClass="entr" presetSubtype="0" fill="hold" nodeType="withEffect">
                                  <p:stCondLst>
                                    <p:cond delay="0"/>
                                  </p:stCondLst>
                                  <p:childTnLst>
                                    <p:set>
                                      <p:cBhvr>
                                        <p:cTn id="9" dur="1" fill="hold">
                                          <p:stCondLst>
                                            <p:cond delay="0"/>
                                          </p:stCondLst>
                                        </p:cTn>
                                        <p:tgtEl>
                                          <p:spTgt spid="35"/>
                                        </p:tgtEl>
                                        <p:attrNameLst>
                                          <p:attrName>style.visibility</p:attrName>
                                        </p:attrNameLst>
                                      </p:cBhvr>
                                      <p:to>
                                        <p:strVal val="visible"/>
                                      </p:to>
                                    </p:set>
                                    <p:animEffect transition="in" filter="fade">
                                      <p:cBhvr>
                                        <p:cTn id="10" dur="500"/>
                                        <p:tgtEl>
                                          <p:spTgt spid="35"/>
                                        </p:tgtEl>
                                      </p:cBhvr>
                                    </p:animEffect>
                                  </p:childTnLst>
                                </p:cTn>
                              </p:par>
                              <p:par>
                                <p:cTn id="11" presetID="10" presetClass="entr" presetSubtype="0" fill="hold" nodeType="withEffect">
                                  <p:stCondLst>
                                    <p:cond delay="0"/>
                                  </p:stCondLst>
                                  <p:childTnLst>
                                    <p:set>
                                      <p:cBhvr>
                                        <p:cTn id="12" dur="1" fill="hold">
                                          <p:stCondLst>
                                            <p:cond delay="0"/>
                                          </p:stCondLst>
                                        </p:cTn>
                                        <p:tgtEl>
                                          <p:spTgt spid="26"/>
                                        </p:tgtEl>
                                        <p:attrNameLst>
                                          <p:attrName>style.visibility</p:attrName>
                                        </p:attrNameLst>
                                      </p:cBhvr>
                                      <p:to>
                                        <p:strVal val="visible"/>
                                      </p:to>
                                    </p:set>
                                    <p:animEffect transition="in" filter="fade">
                                      <p:cBhvr>
                                        <p:cTn id="13" dur="500"/>
                                        <p:tgtEl>
                                          <p:spTgt spid="26"/>
                                        </p:tgtEl>
                                      </p:cBhvr>
                                    </p:animEffect>
                                  </p:childTnLst>
                                </p:cTn>
                              </p:par>
                              <p:par>
                                <p:cTn id="14" presetID="10" presetClass="entr" presetSubtype="0" fill="hold" nodeType="withEffect">
                                  <p:stCondLst>
                                    <p:cond delay="0"/>
                                  </p:stCondLst>
                                  <p:childTnLst>
                                    <p:set>
                                      <p:cBhvr>
                                        <p:cTn id="15" dur="1" fill="hold">
                                          <p:stCondLst>
                                            <p:cond delay="0"/>
                                          </p:stCondLst>
                                        </p:cTn>
                                        <p:tgtEl>
                                          <p:spTgt spid="32"/>
                                        </p:tgtEl>
                                        <p:attrNameLst>
                                          <p:attrName>style.visibility</p:attrName>
                                        </p:attrNameLst>
                                      </p:cBhvr>
                                      <p:to>
                                        <p:strVal val="visible"/>
                                      </p:to>
                                    </p:set>
                                    <p:animEffect transition="in" filter="fade">
                                      <p:cBhvr>
                                        <p:cTn id="16" dur="500"/>
                                        <p:tgtEl>
                                          <p:spTgt spid="32"/>
                                        </p:tgtEl>
                                      </p:cBhvr>
                                    </p:animEffect>
                                  </p:childTnLst>
                                </p:cTn>
                              </p:par>
                              <p:par>
                                <p:cTn id="17" presetID="10" presetClass="entr" presetSubtype="0" fill="hold" nodeType="with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500"/>
                                        <p:tgtEl>
                                          <p:spTgt spid="12"/>
                                        </p:tgtEl>
                                      </p:cBhvr>
                                    </p:animEffect>
                                  </p:childTnLst>
                                </p:cTn>
                              </p:par>
                              <p:par>
                                <p:cTn id="20" presetID="10" presetClass="entr" presetSubtype="0" fill="hold" nodeType="withEffect">
                                  <p:stCondLst>
                                    <p:cond delay="0"/>
                                  </p:stCondLst>
                                  <p:childTnLst>
                                    <p:set>
                                      <p:cBhvr>
                                        <p:cTn id="21" dur="1" fill="hold">
                                          <p:stCondLst>
                                            <p:cond delay="0"/>
                                          </p:stCondLst>
                                        </p:cTn>
                                        <p:tgtEl>
                                          <p:spTgt spid="31"/>
                                        </p:tgtEl>
                                        <p:attrNameLst>
                                          <p:attrName>style.visibility</p:attrName>
                                        </p:attrNameLst>
                                      </p:cBhvr>
                                      <p:to>
                                        <p:strVal val="visible"/>
                                      </p:to>
                                    </p:set>
                                    <p:animEffect transition="in" filter="fade">
                                      <p:cBhvr>
                                        <p:cTn id="22" dur="500"/>
                                        <p:tgtEl>
                                          <p:spTgt spid="31"/>
                                        </p:tgtEl>
                                      </p:cBhvr>
                                    </p:animEffect>
                                  </p:childTnLst>
                                </p:cTn>
                              </p:par>
                              <p:par>
                                <p:cTn id="23" presetID="10" presetClass="entr" presetSubtype="0" fill="hold" nodeType="withEffect">
                                  <p:stCondLst>
                                    <p:cond delay="0"/>
                                  </p:stCondLst>
                                  <p:childTnLst>
                                    <p:set>
                                      <p:cBhvr>
                                        <p:cTn id="24" dur="1" fill="hold">
                                          <p:stCondLst>
                                            <p:cond delay="0"/>
                                          </p:stCondLst>
                                        </p:cTn>
                                        <p:tgtEl>
                                          <p:spTgt spid="34"/>
                                        </p:tgtEl>
                                        <p:attrNameLst>
                                          <p:attrName>style.visibility</p:attrName>
                                        </p:attrNameLst>
                                      </p:cBhvr>
                                      <p:to>
                                        <p:strVal val="visible"/>
                                      </p:to>
                                    </p:set>
                                    <p:animEffect transition="in" filter="fade">
                                      <p:cBhvr>
                                        <p:cTn id="25" dur="500"/>
                                        <p:tgtEl>
                                          <p:spTgt spid="34"/>
                                        </p:tgtEl>
                                      </p:cBhvr>
                                    </p:animEffect>
                                  </p:childTnLst>
                                </p:cTn>
                              </p:par>
                              <p:par>
                                <p:cTn id="26" presetID="10" presetClass="entr" presetSubtype="0" fill="hold" nodeType="withEffect">
                                  <p:stCondLst>
                                    <p:cond delay="0"/>
                                  </p:stCondLst>
                                  <p:childTnLst>
                                    <p:set>
                                      <p:cBhvr>
                                        <p:cTn id="27" dur="1" fill="hold">
                                          <p:stCondLst>
                                            <p:cond delay="0"/>
                                          </p:stCondLst>
                                        </p:cTn>
                                        <p:tgtEl>
                                          <p:spTgt spid="113"/>
                                        </p:tgtEl>
                                        <p:attrNameLst>
                                          <p:attrName>style.visibility</p:attrName>
                                        </p:attrNameLst>
                                      </p:cBhvr>
                                      <p:to>
                                        <p:strVal val="visible"/>
                                      </p:to>
                                    </p:set>
                                    <p:animEffect transition="in" filter="fade">
                                      <p:cBhvr>
                                        <p:cTn id="28" dur="500"/>
                                        <p:tgtEl>
                                          <p:spTgt spid="113"/>
                                        </p:tgtEl>
                                      </p:cBhvr>
                                    </p:animEffect>
                                  </p:childTnLst>
                                </p:cTn>
                              </p:par>
                              <p:par>
                                <p:cTn id="29" presetID="10" presetClass="entr" presetSubtype="0" fill="hold" nodeType="withEffect">
                                  <p:stCondLst>
                                    <p:cond delay="0"/>
                                  </p:stCondLst>
                                  <p:childTnLst>
                                    <p:set>
                                      <p:cBhvr>
                                        <p:cTn id="30" dur="1" fill="hold">
                                          <p:stCondLst>
                                            <p:cond delay="0"/>
                                          </p:stCondLst>
                                        </p:cTn>
                                        <p:tgtEl>
                                          <p:spTgt spid="116"/>
                                        </p:tgtEl>
                                        <p:attrNameLst>
                                          <p:attrName>style.visibility</p:attrName>
                                        </p:attrNameLst>
                                      </p:cBhvr>
                                      <p:to>
                                        <p:strVal val="visible"/>
                                      </p:to>
                                    </p:set>
                                    <p:animEffect transition="in" filter="fade">
                                      <p:cBhvr>
                                        <p:cTn id="31" dur="500"/>
                                        <p:tgtEl>
                                          <p:spTgt spid="116"/>
                                        </p:tgtEl>
                                      </p:cBhvr>
                                    </p:animEffect>
                                  </p:childTnLst>
                                </p:cTn>
                              </p:par>
                              <p:par>
                                <p:cTn id="32" presetID="10" presetClass="entr" presetSubtype="0" fill="hold" nodeType="withEffect">
                                  <p:stCondLst>
                                    <p:cond delay="0"/>
                                  </p:stCondLst>
                                  <p:childTnLst>
                                    <p:set>
                                      <p:cBhvr>
                                        <p:cTn id="33" dur="1" fill="hold">
                                          <p:stCondLst>
                                            <p:cond delay="0"/>
                                          </p:stCondLst>
                                        </p:cTn>
                                        <p:tgtEl>
                                          <p:spTgt spid="122"/>
                                        </p:tgtEl>
                                        <p:attrNameLst>
                                          <p:attrName>style.visibility</p:attrName>
                                        </p:attrNameLst>
                                      </p:cBhvr>
                                      <p:to>
                                        <p:strVal val="visible"/>
                                      </p:to>
                                    </p:set>
                                    <p:animEffect transition="in" filter="fade">
                                      <p:cBhvr>
                                        <p:cTn id="34" dur="500"/>
                                        <p:tgtEl>
                                          <p:spTgt spid="122"/>
                                        </p:tgtEl>
                                      </p:cBhvr>
                                    </p:animEffect>
                                  </p:childTnLst>
                                </p:cTn>
                              </p:par>
                              <p:par>
                                <p:cTn id="35" presetID="10" presetClass="entr" presetSubtype="0" fill="hold" nodeType="withEffect">
                                  <p:stCondLst>
                                    <p:cond delay="0"/>
                                  </p:stCondLst>
                                  <p:childTnLst>
                                    <p:set>
                                      <p:cBhvr>
                                        <p:cTn id="36" dur="1" fill="hold">
                                          <p:stCondLst>
                                            <p:cond delay="0"/>
                                          </p:stCondLst>
                                        </p:cTn>
                                        <p:tgtEl>
                                          <p:spTgt spid="125"/>
                                        </p:tgtEl>
                                        <p:attrNameLst>
                                          <p:attrName>style.visibility</p:attrName>
                                        </p:attrNameLst>
                                      </p:cBhvr>
                                      <p:to>
                                        <p:strVal val="visible"/>
                                      </p:to>
                                    </p:set>
                                    <p:animEffect transition="in" filter="fade">
                                      <p:cBhvr>
                                        <p:cTn id="37" dur="500"/>
                                        <p:tgtEl>
                                          <p:spTgt spid="125"/>
                                        </p:tgtEl>
                                      </p:cBhvr>
                                    </p:animEffect>
                                  </p:childTnLst>
                                </p:cTn>
                              </p:par>
                              <p:par>
                                <p:cTn id="38" presetID="10" presetClass="entr" presetSubtype="0" fill="hold" nodeType="withEffect">
                                  <p:stCondLst>
                                    <p:cond delay="0"/>
                                  </p:stCondLst>
                                  <p:childTnLst>
                                    <p:set>
                                      <p:cBhvr>
                                        <p:cTn id="39" dur="1" fill="hold">
                                          <p:stCondLst>
                                            <p:cond delay="0"/>
                                          </p:stCondLst>
                                        </p:cTn>
                                        <p:tgtEl>
                                          <p:spTgt spid="137"/>
                                        </p:tgtEl>
                                        <p:attrNameLst>
                                          <p:attrName>style.visibility</p:attrName>
                                        </p:attrNameLst>
                                      </p:cBhvr>
                                      <p:to>
                                        <p:strVal val="visible"/>
                                      </p:to>
                                    </p:set>
                                    <p:animEffect transition="in" filter="fade">
                                      <p:cBhvr>
                                        <p:cTn id="40" dur="500"/>
                                        <p:tgtEl>
                                          <p:spTgt spid="137"/>
                                        </p:tgtEl>
                                      </p:cBhvr>
                                    </p:animEffect>
                                  </p:childTnLst>
                                </p:cTn>
                              </p:par>
                              <p:par>
                                <p:cTn id="41" presetID="10" presetClass="entr" presetSubtype="0" fill="hold" nodeType="withEffect">
                                  <p:stCondLst>
                                    <p:cond delay="0"/>
                                  </p:stCondLst>
                                  <p:childTnLst>
                                    <p:set>
                                      <p:cBhvr>
                                        <p:cTn id="42" dur="1" fill="hold">
                                          <p:stCondLst>
                                            <p:cond delay="0"/>
                                          </p:stCondLst>
                                        </p:cTn>
                                        <p:tgtEl>
                                          <p:spTgt spid="143"/>
                                        </p:tgtEl>
                                        <p:attrNameLst>
                                          <p:attrName>style.visibility</p:attrName>
                                        </p:attrNameLst>
                                      </p:cBhvr>
                                      <p:to>
                                        <p:strVal val="visible"/>
                                      </p:to>
                                    </p:set>
                                    <p:animEffect transition="in" filter="fade">
                                      <p:cBhvr>
                                        <p:cTn id="43" dur="500"/>
                                        <p:tgtEl>
                                          <p:spTgt spid="143"/>
                                        </p:tgtEl>
                                      </p:cBhvr>
                                    </p:animEffect>
                                  </p:childTnLst>
                                </p:cTn>
                              </p:par>
                            </p:childTnLst>
                          </p:cTn>
                        </p:par>
                      </p:childTnLst>
                    </p:cTn>
                  </p:par>
                  <p:par>
                    <p:cTn id="44" fill="hold">
                      <p:stCondLst>
                        <p:cond delay="indefinite"/>
                      </p:stCondLst>
                      <p:childTnLst>
                        <p:par>
                          <p:cTn id="45" fill="hold">
                            <p:stCondLst>
                              <p:cond delay="0"/>
                            </p:stCondLst>
                            <p:childTnLst>
                              <p:par>
                                <p:cTn id="46" presetID="10" presetClass="entr" presetSubtype="0" fill="hold" nodeType="clickEffect">
                                  <p:stCondLst>
                                    <p:cond delay="0"/>
                                  </p:stCondLst>
                                  <p:childTnLst>
                                    <p:set>
                                      <p:cBhvr>
                                        <p:cTn id="47" dur="1" fill="hold">
                                          <p:stCondLst>
                                            <p:cond delay="0"/>
                                          </p:stCondLst>
                                        </p:cTn>
                                        <p:tgtEl>
                                          <p:spTgt spid="54"/>
                                        </p:tgtEl>
                                        <p:attrNameLst>
                                          <p:attrName>style.visibility</p:attrName>
                                        </p:attrNameLst>
                                      </p:cBhvr>
                                      <p:to>
                                        <p:strVal val="visible"/>
                                      </p:to>
                                    </p:set>
                                    <p:animEffect transition="in" filter="fade">
                                      <p:cBhvr>
                                        <p:cTn id="48" dur="500"/>
                                        <p:tgtEl>
                                          <p:spTgt spid="54"/>
                                        </p:tgtEl>
                                      </p:cBhvr>
                                    </p:animEffect>
                                  </p:childTnLst>
                                </p:cTn>
                              </p:par>
                              <p:par>
                                <p:cTn id="49" presetID="10" presetClass="entr" presetSubtype="0" fill="hold" nodeType="withEffect">
                                  <p:stCondLst>
                                    <p:cond delay="0"/>
                                  </p:stCondLst>
                                  <p:childTnLst>
                                    <p:set>
                                      <p:cBhvr>
                                        <p:cTn id="50" dur="1" fill="hold">
                                          <p:stCondLst>
                                            <p:cond delay="0"/>
                                          </p:stCondLst>
                                        </p:cTn>
                                        <p:tgtEl>
                                          <p:spTgt spid="55"/>
                                        </p:tgtEl>
                                        <p:attrNameLst>
                                          <p:attrName>style.visibility</p:attrName>
                                        </p:attrNameLst>
                                      </p:cBhvr>
                                      <p:to>
                                        <p:strVal val="visible"/>
                                      </p:to>
                                    </p:set>
                                    <p:animEffect transition="in" filter="fade">
                                      <p:cBhvr>
                                        <p:cTn id="51" dur="500"/>
                                        <p:tgtEl>
                                          <p:spTgt spid="55"/>
                                        </p:tgtEl>
                                      </p:cBhvr>
                                    </p:animEffect>
                                  </p:childTnLst>
                                </p:cTn>
                              </p:par>
                              <p:par>
                                <p:cTn id="52" presetID="10" presetClass="entr" presetSubtype="0" fill="hold" nodeType="withEffect">
                                  <p:stCondLst>
                                    <p:cond delay="0"/>
                                  </p:stCondLst>
                                  <p:childTnLst>
                                    <p:set>
                                      <p:cBhvr>
                                        <p:cTn id="53" dur="1" fill="hold">
                                          <p:stCondLst>
                                            <p:cond delay="0"/>
                                          </p:stCondLst>
                                        </p:cTn>
                                        <p:tgtEl>
                                          <p:spTgt spid="53"/>
                                        </p:tgtEl>
                                        <p:attrNameLst>
                                          <p:attrName>style.visibility</p:attrName>
                                        </p:attrNameLst>
                                      </p:cBhvr>
                                      <p:to>
                                        <p:strVal val="visible"/>
                                      </p:to>
                                    </p:set>
                                    <p:animEffect transition="in" filter="fade">
                                      <p:cBhvr>
                                        <p:cTn id="54" dur="500"/>
                                        <p:tgtEl>
                                          <p:spTgt spid="53"/>
                                        </p:tgtEl>
                                      </p:cBhvr>
                                    </p:animEffect>
                                  </p:childTnLst>
                                </p:cTn>
                              </p:par>
                              <p:par>
                                <p:cTn id="55" presetID="10" presetClass="entr" presetSubtype="0" fill="hold" nodeType="withEffect">
                                  <p:stCondLst>
                                    <p:cond delay="0"/>
                                  </p:stCondLst>
                                  <p:childTnLst>
                                    <p:set>
                                      <p:cBhvr>
                                        <p:cTn id="56" dur="1" fill="hold">
                                          <p:stCondLst>
                                            <p:cond delay="0"/>
                                          </p:stCondLst>
                                        </p:cTn>
                                        <p:tgtEl>
                                          <p:spTgt spid="17"/>
                                        </p:tgtEl>
                                        <p:attrNameLst>
                                          <p:attrName>style.visibility</p:attrName>
                                        </p:attrNameLst>
                                      </p:cBhvr>
                                      <p:to>
                                        <p:strVal val="visible"/>
                                      </p:to>
                                    </p:set>
                                    <p:animEffect transition="in" filter="fade">
                                      <p:cBhvr>
                                        <p:cTn id="57" dur="500"/>
                                        <p:tgtEl>
                                          <p:spTgt spid="17"/>
                                        </p:tgtEl>
                                      </p:cBhvr>
                                    </p:animEffect>
                                  </p:childTnLst>
                                </p:cTn>
                              </p:par>
                              <p:par>
                                <p:cTn id="58" presetID="10" presetClass="entr" presetSubtype="0" fill="hold" nodeType="withEffect">
                                  <p:stCondLst>
                                    <p:cond delay="0"/>
                                  </p:stCondLst>
                                  <p:childTnLst>
                                    <p:set>
                                      <p:cBhvr>
                                        <p:cTn id="59" dur="1" fill="hold">
                                          <p:stCondLst>
                                            <p:cond delay="0"/>
                                          </p:stCondLst>
                                        </p:cTn>
                                        <p:tgtEl>
                                          <p:spTgt spid="11"/>
                                        </p:tgtEl>
                                        <p:attrNameLst>
                                          <p:attrName>style.visibility</p:attrName>
                                        </p:attrNameLst>
                                      </p:cBhvr>
                                      <p:to>
                                        <p:strVal val="visible"/>
                                      </p:to>
                                    </p:set>
                                    <p:animEffect transition="in" filter="fade">
                                      <p:cBhvr>
                                        <p:cTn id="60" dur="500"/>
                                        <p:tgtEl>
                                          <p:spTgt spid="11"/>
                                        </p:tgtEl>
                                      </p:cBhvr>
                                    </p:animEffect>
                                  </p:childTnLst>
                                </p:cTn>
                              </p:par>
                              <p:par>
                                <p:cTn id="61" presetID="10" presetClass="entr" presetSubtype="0" fill="hold" nodeType="withEffect">
                                  <p:stCondLst>
                                    <p:cond delay="0"/>
                                  </p:stCondLst>
                                  <p:childTnLst>
                                    <p:set>
                                      <p:cBhvr>
                                        <p:cTn id="62" dur="1" fill="hold">
                                          <p:stCondLst>
                                            <p:cond delay="0"/>
                                          </p:stCondLst>
                                        </p:cTn>
                                        <p:tgtEl>
                                          <p:spTgt spid="13"/>
                                        </p:tgtEl>
                                        <p:attrNameLst>
                                          <p:attrName>style.visibility</p:attrName>
                                        </p:attrNameLst>
                                      </p:cBhvr>
                                      <p:to>
                                        <p:strVal val="visible"/>
                                      </p:to>
                                    </p:set>
                                    <p:animEffect transition="in" filter="fade">
                                      <p:cBhvr>
                                        <p:cTn id="63" dur="500"/>
                                        <p:tgtEl>
                                          <p:spTgt spid="13"/>
                                        </p:tgtEl>
                                      </p:cBhvr>
                                    </p:animEffect>
                                  </p:childTnLst>
                                </p:cTn>
                              </p:par>
                              <p:par>
                                <p:cTn id="64" presetID="10" presetClass="entr" presetSubtype="0" fill="hold" nodeType="withEffect">
                                  <p:stCondLst>
                                    <p:cond delay="0"/>
                                  </p:stCondLst>
                                  <p:childTnLst>
                                    <p:set>
                                      <p:cBhvr>
                                        <p:cTn id="65" dur="1" fill="hold">
                                          <p:stCondLst>
                                            <p:cond delay="0"/>
                                          </p:stCondLst>
                                        </p:cTn>
                                        <p:tgtEl>
                                          <p:spTgt spid="37"/>
                                        </p:tgtEl>
                                        <p:attrNameLst>
                                          <p:attrName>style.visibility</p:attrName>
                                        </p:attrNameLst>
                                      </p:cBhvr>
                                      <p:to>
                                        <p:strVal val="visible"/>
                                      </p:to>
                                    </p:set>
                                    <p:animEffect transition="in" filter="fade">
                                      <p:cBhvr>
                                        <p:cTn id="66" dur="500"/>
                                        <p:tgtEl>
                                          <p:spTgt spid="37"/>
                                        </p:tgtEl>
                                      </p:cBhvr>
                                    </p:animEffect>
                                  </p:childTnLst>
                                </p:cTn>
                              </p:par>
                              <p:par>
                                <p:cTn id="67" presetID="10" presetClass="entr" presetSubtype="0" fill="hold" nodeType="withEffect">
                                  <p:stCondLst>
                                    <p:cond delay="0"/>
                                  </p:stCondLst>
                                  <p:childTnLst>
                                    <p:set>
                                      <p:cBhvr>
                                        <p:cTn id="68" dur="1" fill="hold">
                                          <p:stCondLst>
                                            <p:cond delay="0"/>
                                          </p:stCondLst>
                                        </p:cTn>
                                        <p:tgtEl>
                                          <p:spTgt spid="38"/>
                                        </p:tgtEl>
                                        <p:attrNameLst>
                                          <p:attrName>style.visibility</p:attrName>
                                        </p:attrNameLst>
                                      </p:cBhvr>
                                      <p:to>
                                        <p:strVal val="visible"/>
                                      </p:to>
                                    </p:set>
                                    <p:animEffect transition="in" filter="fade">
                                      <p:cBhvr>
                                        <p:cTn id="69" dur="500"/>
                                        <p:tgtEl>
                                          <p:spTgt spid="38"/>
                                        </p:tgtEl>
                                      </p:cBhvr>
                                    </p:animEffect>
                                  </p:childTnLst>
                                </p:cTn>
                              </p:par>
                              <p:par>
                                <p:cTn id="70" presetID="10" presetClass="entr" presetSubtype="0" fill="hold" nodeType="withEffect">
                                  <p:stCondLst>
                                    <p:cond delay="0"/>
                                  </p:stCondLst>
                                  <p:childTnLst>
                                    <p:set>
                                      <p:cBhvr>
                                        <p:cTn id="71" dur="1" fill="hold">
                                          <p:stCondLst>
                                            <p:cond delay="0"/>
                                          </p:stCondLst>
                                        </p:cTn>
                                        <p:tgtEl>
                                          <p:spTgt spid="36"/>
                                        </p:tgtEl>
                                        <p:attrNameLst>
                                          <p:attrName>style.visibility</p:attrName>
                                        </p:attrNameLst>
                                      </p:cBhvr>
                                      <p:to>
                                        <p:strVal val="visible"/>
                                      </p:to>
                                    </p:set>
                                    <p:animEffect transition="in" filter="fade">
                                      <p:cBhvr>
                                        <p:cTn id="72" dur="500"/>
                                        <p:tgtEl>
                                          <p:spTgt spid="36"/>
                                        </p:tgtEl>
                                      </p:cBhvr>
                                    </p:animEffect>
                                  </p:childTnLst>
                                </p:cTn>
                              </p:par>
                              <p:par>
                                <p:cTn id="73" presetID="10" presetClass="entr" presetSubtype="0" fill="hold" nodeType="withEffect">
                                  <p:stCondLst>
                                    <p:cond delay="0"/>
                                  </p:stCondLst>
                                  <p:childTnLst>
                                    <p:set>
                                      <p:cBhvr>
                                        <p:cTn id="74" dur="1" fill="hold">
                                          <p:stCondLst>
                                            <p:cond delay="0"/>
                                          </p:stCondLst>
                                        </p:cTn>
                                        <p:tgtEl>
                                          <p:spTgt spid="101"/>
                                        </p:tgtEl>
                                        <p:attrNameLst>
                                          <p:attrName>style.visibility</p:attrName>
                                        </p:attrNameLst>
                                      </p:cBhvr>
                                      <p:to>
                                        <p:strVal val="visible"/>
                                      </p:to>
                                    </p:set>
                                    <p:animEffect transition="in" filter="fade">
                                      <p:cBhvr>
                                        <p:cTn id="75" dur="500"/>
                                        <p:tgtEl>
                                          <p:spTgt spid="101"/>
                                        </p:tgtEl>
                                      </p:cBhvr>
                                    </p:animEffect>
                                  </p:childTnLst>
                                </p:cTn>
                              </p:par>
                              <p:par>
                                <p:cTn id="76" presetID="10" presetClass="entr" presetSubtype="0" fill="hold" nodeType="withEffect">
                                  <p:stCondLst>
                                    <p:cond delay="0"/>
                                  </p:stCondLst>
                                  <p:childTnLst>
                                    <p:set>
                                      <p:cBhvr>
                                        <p:cTn id="77" dur="1" fill="hold">
                                          <p:stCondLst>
                                            <p:cond delay="0"/>
                                          </p:stCondLst>
                                        </p:cTn>
                                        <p:tgtEl>
                                          <p:spTgt spid="110"/>
                                        </p:tgtEl>
                                        <p:attrNameLst>
                                          <p:attrName>style.visibility</p:attrName>
                                        </p:attrNameLst>
                                      </p:cBhvr>
                                      <p:to>
                                        <p:strVal val="visible"/>
                                      </p:to>
                                    </p:set>
                                    <p:animEffect transition="in" filter="fade">
                                      <p:cBhvr>
                                        <p:cTn id="78" dur="500"/>
                                        <p:tgtEl>
                                          <p:spTgt spid="110"/>
                                        </p:tgtEl>
                                      </p:cBhvr>
                                    </p:animEffect>
                                  </p:childTnLst>
                                </p:cTn>
                              </p:par>
                              <p:par>
                                <p:cTn id="79" presetID="10" presetClass="entr" presetSubtype="0" fill="hold" nodeType="withEffect">
                                  <p:stCondLst>
                                    <p:cond delay="0"/>
                                  </p:stCondLst>
                                  <p:childTnLst>
                                    <p:set>
                                      <p:cBhvr>
                                        <p:cTn id="80" dur="1" fill="hold">
                                          <p:stCondLst>
                                            <p:cond delay="0"/>
                                          </p:stCondLst>
                                        </p:cTn>
                                        <p:tgtEl>
                                          <p:spTgt spid="128"/>
                                        </p:tgtEl>
                                        <p:attrNameLst>
                                          <p:attrName>style.visibility</p:attrName>
                                        </p:attrNameLst>
                                      </p:cBhvr>
                                      <p:to>
                                        <p:strVal val="visible"/>
                                      </p:to>
                                    </p:set>
                                    <p:animEffect transition="in" filter="fade">
                                      <p:cBhvr>
                                        <p:cTn id="81" dur="500"/>
                                        <p:tgtEl>
                                          <p:spTgt spid="128"/>
                                        </p:tgtEl>
                                      </p:cBhvr>
                                    </p:animEffect>
                                  </p:childTnLst>
                                </p:cTn>
                              </p:par>
                              <p:par>
                                <p:cTn id="82" presetID="10" presetClass="entr" presetSubtype="0" fill="hold" nodeType="withEffect">
                                  <p:stCondLst>
                                    <p:cond delay="0"/>
                                  </p:stCondLst>
                                  <p:childTnLst>
                                    <p:set>
                                      <p:cBhvr>
                                        <p:cTn id="83" dur="1" fill="hold">
                                          <p:stCondLst>
                                            <p:cond delay="0"/>
                                          </p:stCondLst>
                                        </p:cTn>
                                        <p:tgtEl>
                                          <p:spTgt spid="131"/>
                                        </p:tgtEl>
                                        <p:attrNameLst>
                                          <p:attrName>style.visibility</p:attrName>
                                        </p:attrNameLst>
                                      </p:cBhvr>
                                      <p:to>
                                        <p:strVal val="visible"/>
                                      </p:to>
                                    </p:set>
                                    <p:animEffect transition="in" filter="fade">
                                      <p:cBhvr>
                                        <p:cTn id="84" dur="500"/>
                                        <p:tgtEl>
                                          <p:spTgt spid="131"/>
                                        </p:tgtEl>
                                      </p:cBhvr>
                                    </p:animEffect>
                                  </p:childTnLst>
                                </p:cTn>
                              </p:par>
                              <p:par>
                                <p:cTn id="85" presetID="10" presetClass="entr" presetSubtype="0" fill="hold" nodeType="withEffect">
                                  <p:stCondLst>
                                    <p:cond delay="0"/>
                                  </p:stCondLst>
                                  <p:childTnLst>
                                    <p:set>
                                      <p:cBhvr>
                                        <p:cTn id="86" dur="1" fill="hold">
                                          <p:stCondLst>
                                            <p:cond delay="0"/>
                                          </p:stCondLst>
                                        </p:cTn>
                                        <p:tgtEl>
                                          <p:spTgt spid="140"/>
                                        </p:tgtEl>
                                        <p:attrNameLst>
                                          <p:attrName>style.visibility</p:attrName>
                                        </p:attrNameLst>
                                      </p:cBhvr>
                                      <p:to>
                                        <p:strVal val="visible"/>
                                      </p:to>
                                    </p:set>
                                    <p:animEffect transition="in" filter="fade">
                                      <p:cBhvr>
                                        <p:cTn id="87" dur="500"/>
                                        <p:tgtEl>
                                          <p:spTgt spid="140"/>
                                        </p:tgtEl>
                                      </p:cBhvr>
                                    </p:animEffect>
                                  </p:childTnLst>
                                </p:cTn>
                              </p:par>
                              <p:par>
                                <p:cTn id="88" presetID="10" presetClass="entr" presetSubtype="0" fill="hold" nodeType="withEffect">
                                  <p:stCondLst>
                                    <p:cond delay="0"/>
                                  </p:stCondLst>
                                  <p:childTnLst>
                                    <p:set>
                                      <p:cBhvr>
                                        <p:cTn id="89" dur="1" fill="hold">
                                          <p:stCondLst>
                                            <p:cond delay="0"/>
                                          </p:stCondLst>
                                        </p:cTn>
                                        <p:tgtEl>
                                          <p:spTgt spid="134"/>
                                        </p:tgtEl>
                                        <p:attrNameLst>
                                          <p:attrName>style.visibility</p:attrName>
                                        </p:attrNameLst>
                                      </p:cBhvr>
                                      <p:to>
                                        <p:strVal val="visible"/>
                                      </p:to>
                                    </p:set>
                                    <p:animEffect transition="in" filter="fade">
                                      <p:cBhvr>
                                        <p:cTn id="90" dur="500"/>
                                        <p:tgtEl>
                                          <p:spTgt spid="134"/>
                                        </p:tgtEl>
                                      </p:cBhvr>
                                    </p:animEffect>
                                  </p:childTnLst>
                                </p:cTn>
                              </p:par>
                            </p:childTnLst>
                          </p:cTn>
                        </p:par>
                      </p:childTnLst>
                    </p:cTn>
                  </p:par>
                  <p:par>
                    <p:cTn id="91" fill="hold">
                      <p:stCondLst>
                        <p:cond delay="indefinite"/>
                      </p:stCondLst>
                      <p:childTnLst>
                        <p:par>
                          <p:cTn id="92" fill="hold">
                            <p:stCondLst>
                              <p:cond delay="0"/>
                            </p:stCondLst>
                            <p:childTnLst>
                              <p:par>
                                <p:cTn id="93" presetID="10" presetClass="entr" presetSubtype="0" fill="hold" nodeType="clickEffect">
                                  <p:stCondLst>
                                    <p:cond delay="0"/>
                                  </p:stCondLst>
                                  <p:childTnLst>
                                    <p:set>
                                      <p:cBhvr>
                                        <p:cTn id="94" dur="1" fill="hold">
                                          <p:stCondLst>
                                            <p:cond delay="0"/>
                                          </p:stCondLst>
                                        </p:cTn>
                                        <p:tgtEl>
                                          <p:spTgt spid="56"/>
                                        </p:tgtEl>
                                        <p:attrNameLst>
                                          <p:attrName>style.visibility</p:attrName>
                                        </p:attrNameLst>
                                      </p:cBhvr>
                                      <p:to>
                                        <p:strVal val="visible"/>
                                      </p:to>
                                    </p:set>
                                    <p:animEffect transition="in" filter="fade">
                                      <p:cBhvr>
                                        <p:cTn id="95" dur="500"/>
                                        <p:tgtEl>
                                          <p:spTgt spid="56"/>
                                        </p:tgtEl>
                                      </p:cBhvr>
                                    </p:animEffect>
                                  </p:childTnLst>
                                </p:cTn>
                              </p:par>
                              <p:par>
                                <p:cTn id="96" presetID="10" presetClass="entr" presetSubtype="0" fill="hold" nodeType="withEffect">
                                  <p:stCondLst>
                                    <p:cond delay="0"/>
                                  </p:stCondLst>
                                  <p:childTnLst>
                                    <p:set>
                                      <p:cBhvr>
                                        <p:cTn id="97" dur="1" fill="hold">
                                          <p:stCondLst>
                                            <p:cond delay="0"/>
                                          </p:stCondLst>
                                        </p:cTn>
                                        <p:tgtEl>
                                          <p:spTgt spid="70"/>
                                        </p:tgtEl>
                                        <p:attrNameLst>
                                          <p:attrName>style.visibility</p:attrName>
                                        </p:attrNameLst>
                                      </p:cBhvr>
                                      <p:to>
                                        <p:strVal val="visible"/>
                                      </p:to>
                                    </p:set>
                                    <p:animEffect transition="in" filter="fade">
                                      <p:cBhvr>
                                        <p:cTn id="98" dur="500"/>
                                        <p:tgtEl>
                                          <p:spTgt spid="70"/>
                                        </p:tgtEl>
                                      </p:cBhvr>
                                    </p:animEffect>
                                  </p:childTnLst>
                                </p:cTn>
                              </p:par>
                              <p:par>
                                <p:cTn id="99" presetID="10" presetClass="entr" presetSubtype="0" fill="hold" nodeType="withEffect">
                                  <p:stCondLst>
                                    <p:cond delay="0"/>
                                  </p:stCondLst>
                                  <p:childTnLst>
                                    <p:set>
                                      <p:cBhvr>
                                        <p:cTn id="100" dur="1" fill="hold">
                                          <p:stCondLst>
                                            <p:cond delay="0"/>
                                          </p:stCondLst>
                                        </p:cTn>
                                        <p:tgtEl>
                                          <p:spTgt spid="57"/>
                                        </p:tgtEl>
                                        <p:attrNameLst>
                                          <p:attrName>style.visibility</p:attrName>
                                        </p:attrNameLst>
                                      </p:cBhvr>
                                      <p:to>
                                        <p:strVal val="visible"/>
                                      </p:to>
                                    </p:set>
                                    <p:animEffect transition="in" filter="fade">
                                      <p:cBhvr>
                                        <p:cTn id="101" dur="500"/>
                                        <p:tgtEl>
                                          <p:spTgt spid="57"/>
                                        </p:tgtEl>
                                      </p:cBhvr>
                                    </p:animEffect>
                                  </p:childTnLst>
                                </p:cTn>
                              </p:par>
                              <p:par>
                                <p:cTn id="102" presetID="10" presetClass="entr" presetSubtype="0" fill="hold" nodeType="withEffect">
                                  <p:stCondLst>
                                    <p:cond delay="0"/>
                                  </p:stCondLst>
                                  <p:childTnLst>
                                    <p:set>
                                      <p:cBhvr>
                                        <p:cTn id="103" dur="1" fill="hold">
                                          <p:stCondLst>
                                            <p:cond delay="0"/>
                                          </p:stCondLst>
                                        </p:cTn>
                                        <p:tgtEl>
                                          <p:spTgt spid="69"/>
                                        </p:tgtEl>
                                        <p:attrNameLst>
                                          <p:attrName>style.visibility</p:attrName>
                                        </p:attrNameLst>
                                      </p:cBhvr>
                                      <p:to>
                                        <p:strVal val="visible"/>
                                      </p:to>
                                    </p:set>
                                    <p:animEffect transition="in" filter="fade">
                                      <p:cBhvr>
                                        <p:cTn id="104" dur="500"/>
                                        <p:tgtEl>
                                          <p:spTgt spid="69"/>
                                        </p:tgtEl>
                                      </p:cBhvr>
                                    </p:animEffect>
                                  </p:childTnLst>
                                </p:cTn>
                              </p:par>
                              <p:par>
                                <p:cTn id="105" presetID="10" presetClass="entr" presetSubtype="0" fill="hold" nodeType="withEffect">
                                  <p:stCondLst>
                                    <p:cond delay="0"/>
                                  </p:stCondLst>
                                  <p:childTnLst>
                                    <p:set>
                                      <p:cBhvr>
                                        <p:cTn id="106" dur="1" fill="hold">
                                          <p:stCondLst>
                                            <p:cond delay="0"/>
                                          </p:stCondLst>
                                        </p:cTn>
                                        <p:tgtEl>
                                          <p:spTgt spid="68"/>
                                        </p:tgtEl>
                                        <p:attrNameLst>
                                          <p:attrName>style.visibility</p:attrName>
                                        </p:attrNameLst>
                                      </p:cBhvr>
                                      <p:to>
                                        <p:strVal val="visible"/>
                                      </p:to>
                                    </p:set>
                                    <p:animEffect transition="in" filter="fade">
                                      <p:cBhvr>
                                        <p:cTn id="107" dur="500"/>
                                        <p:tgtEl>
                                          <p:spTgt spid="68"/>
                                        </p:tgtEl>
                                      </p:cBhvr>
                                    </p:animEffect>
                                  </p:childTnLst>
                                </p:cTn>
                              </p:par>
                              <p:par>
                                <p:cTn id="108" presetID="10" presetClass="entr" presetSubtype="0" fill="hold" nodeType="withEffect">
                                  <p:stCondLst>
                                    <p:cond delay="0"/>
                                  </p:stCondLst>
                                  <p:childTnLst>
                                    <p:set>
                                      <p:cBhvr>
                                        <p:cTn id="109" dur="1" fill="hold">
                                          <p:stCondLst>
                                            <p:cond delay="0"/>
                                          </p:stCondLst>
                                        </p:cTn>
                                        <p:tgtEl>
                                          <p:spTgt spid="21"/>
                                        </p:tgtEl>
                                        <p:attrNameLst>
                                          <p:attrName>style.visibility</p:attrName>
                                        </p:attrNameLst>
                                      </p:cBhvr>
                                      <p:to>
                                        <p:strVal val="visible"/>
                                      </p:to>
                                    </p:set>
                                    <p:animEffect transition="in" filter="fade">
                                      <p:cBhvr>
                                        <p:cTn id="110" dur="500"/>
                                        <p:tgtEl>
                                          <p:spTgt spid="21"/>
                                        </p:tgtEl>
                                      </p:cBhvr>
                                    </p:animEffect>
                                  </p:childTnLst>
                                </p:cTn>
                              </p:par>
                              <p:par>
                                <p:cTn id="111" presetID="10" presetClass="entr" presetSubtype="0" fill="hold" nodeType="withEffect">
                                  <p:stCondLst>
                                    <p:cond delay="0"/>
                                  </p:stCondLst>
                                  <p:childTnLst>
                                    <p:set>
                                      <p:cBhvr>
                                        <p:cTn id="112" dur="1" fill="hold">
                                          <p:stCondLst>
                                            <p:cond delay="0"/>
                                          </p:stCondLst>
                                        </p:cTn>
                                        <p:tgtEl>
                                          <p:spTgt spid="19"/>
                                        </p:tgtEl>
                                        <p:attrNameLst>
                                          <p:attrName>style.visibility</p:attrName>
                                        </p:attrNameLst>
                                      </p:cBhvr>
                                      <p:to>
                                        <p:strVal val="visible"/>
                                      </p:to>
                                    </p:set>
                                    <p:animEffect transition="in" filter="fade">
                                      <p:cBhvr>
                                        <p:cTn id="113" dur="500"/>
                                        <p:tgtEl>
                                          <p:spTgt spid="19"/>
                                        </p:tgtEl>
                                      </p:cBhvr>
                                    </p:animEffect>
                                  </p:childTnLst>
                                </p:cTn>
                              </p:par>
                              <p:par>
                                <p:cTn id="114" presetID="10" presetClass="entr" presetSubtype="0" fill="hold" nodeType="withEffect">
                                  <p:stCondLst>
                                    <p:cond delay="0"/>
                                  </p:stCondLst>
                                  <p:childTnLst>
                                    <p:set>
                                      <p:cBhvr>
                                        <p:cTn id="115" dur="1" fill="hold">
                                          <p:stCondLst>
                                            <p:cond delay="0"/>
                                          </p:stCondLst>
                                        </p:cTn>
                                        <p:tgtEl>
                                          <p:spTgt spid="20"/>
                                        </p:tgtEl>
                                        <p:attrNameLst>
                                          <p:attrName>style.visibility</p:attrName>
                                        </p:attrNameLst>
                                      </p:cBhvr>
                                      <p:to>
                                        <p:strVal val="visible"/>
                                      </p:to>
                                    </p:set>
                                    <p:animEffect transition="in" filter="fade">
                                      <p:cBhvr>
                                        <p:cTn id="116" dur="500"/>
                                        <p:tgtEl>
                                          <p:spTgt spid="20"/>
                                        </p:tgtEl>
                                      </p:cBhvr>
                                    </p:animEffect>
                                  </p:childTnLst>
                                </p:cTn>
                              </p:par>
                              <p:par>
                                <p:cTn id="117" presetID="10" presetClass="entr" presetSubtype="0" fill="hold" nodeType="withEffect">
                                  <p:stCondLst>
                                    <p:cond delay="0"/>
                                  </p:stCondLst>
                                  <p:childTnLst>
                                    <p:set>
                                      <p:cBhvr>
                                        <p:cTn id="118" dur="1" fill="hold">
                                          <p:stCondLst>
                                            <p:cond delay="0"/>
                                          </p:stCondLst>
                                        </p:cTn>
                                        <p:tgtEl>
                                          <p:spTgt spid="18"/>
                                        </p:tgtEl>
                                        <p:attrNameLst>
                                          <p:attrName>style.visibility</p:attrName>
                                        </p:attrNameLst>
                                      </p:cBhvr>
                                      <p:to>
                                        <p:strVal val="visible"/>
                                      </p:to>
                                    </p:set>
                                    <p:animEffect transition="in" filter="fade">
                                      <p:cBhvr>
                                        <p:cTn id="119" dur="500"/>
                                        <p:tgtEl>
                                          <p:spTgt spid="18"/>
                                        </p:tgtEl>
                                      </p:cBhvr>
                                    </p:animEffect>
                                  </p:childTnLst>
                                </p:cTn>
                              </p:par>
                              <p:par>
                                <p:cTn id="120" presetID="10" presetClass="entr" presetSubtype="0" fill="hold" nodeType="withEffect">
                                  <p:stCondLst>
                                    <p:cond delay="0"/>
                                  </p:stCondLst>
                                  <p:childTnLst>
                                    <p:set>
                                      <p:cBhvr>
                                        <p:cTn id="121" dur="1" fill="hold">
                                          <p:stCondLst>
                                            <p:cond delay="0"/>
                                          </p:stCondLst>
                                        </p:cTn>
                                        <p:tgtEl>
                                          <p:spTgt spid="40"/>
                                        </p:tgtEl>
                                        <p:attrNameLst>
                                          <p:attrName>style.visibility</p:attrName>
                                        </p:attrNameLst>
                                      </p:cBhvr>
                                      <p:to>
                                        <p:strVal val="visible"/>
                                      </p:to>
                                    </p:set>
                                    <p:animEffect transition="in" filter="fade">
                                      <p:cBhvr>
                                        <p:cTn id="122" dur="500"/>
                                        <p:tgtEl>
                                          <p:spTgt spid="40"/>
                                        </p:tgtEl>
                                      </p:cBhvr>
                                    </p:animEffect>
                                  </p:childTnLst>
                                </p:cTn>
                              </p:par>
                              <p:par>
                                <p:cTn id="123" presetID="10" presetClass="entr" presetSubtype="0" fill="hold" nodeType="withEffect">
                                  <p:stCondLst>
                                    <p:cond delay="0"/>
                                  </p:stCondLst>
                                  <p:childTnLst>
                                    <p:set>
                                      <p:cBhvr>
                                        <p:cTn id="124" dur="1" fill="hold">
                                          <p:stCondLst>
                                            <p:cond delay="0"/>
                                          </p:stCondLst>
                                        </p:cTn>
                                        <p:tgtEl>
                                          <p:spTgt spid="39"/>
                                        </p:tgtEl>
                                        <p:attrNameLst>
                                          <p:attrName>style.visibility</p:attrName>
                                        </p:attrNameLst>
                                      </p:cBhvr>
                                      <p:to>
                                        <p:strVal val="visible"/>
                                      </p:to>
                                    </p:set>
                                    <p:animEffect transition="in" filter="fade">
                                      <p:cBhvr>
                                        <p:cTn id="125" dur="500"/>
                                        <p:tgtEl>
                                          <p:spTgt spid="39"/>
                                        </p:tgtEl>
                                      </p:cBhvr>
                                    </p:animEffect>
                                  </p:childTnLst>
                                </p:cTn>
                              </p:par>
                              <p:par>
                                <p:cTn id="126" presetID="10" presetClass="entr" presetSubtype="0" fill="hold" nodeType="withEffect">
                                  <p:stCondLst>
                                    <p:cond delay="0"/>
                                  </p:stCondLst>
                                  <p:childTnLst>
                                    <p:set>
                                      <p:cBhvr>
                                        <p:cTn id="127" dur="1" fill="hold">
                                          <p:stCondLst>
                                            <p:cond delay="0"/>
                                          </p:stCondLst>
                                        </p:cTn>
                                        <p:tgtEl>
                                          <p:spTgt spid="48"/>
                                        </p:tgtEl>
                                        <p:attrNameLst>
                                          <p:attrName>style.visibility</p:attrName>
                                        </p:attrNameLst>
                                      </p:cBhvr>
                                      <p:to>
                                        <p:strVal val="visible"/>
                                      </p:to>
                                    </p:set>
                                    <p:animEffect transition="in" filter="fade">
                                      <p:cBhvr>
                                        <p:cTn id="128" dur="500"/>
                                        <p:tgtEl>
                                          <p:spTgt spid="48"/>
                                        </p:tgtEl>
                                      </p:cBhvr>
                                    </p:animEffect>
                                  </p:childTnLst>
                                </p:cTn>
                              </p:par>
                              <p:par>
                                <p:cTn id="129" presetID="10" presetClass="entr" presetSubtype="0" fill="hold" nodeType="withEffect">
                                  <p:stCondLst>
                                    <p:cond delay="0"/>
                                  </p:stCondLst>
                                  <p:childTnLst>
                                    <p:set>
                                      <p:cBhvr>
                                        <p:cTn id="130" dur="1" fill="hold">
                                          <p:stCondLst>
                                            <p:cond delay="0"/>
                                          </p:stCondLst>
                                        </p:cTn>
                                        <p:tgtEl>
                                          <p:spTgt spid="49"/>
                                        </p:tgtEl>
                                        <p:attrNameLst>
                                          <p:attrName>style.visibility</p:attrName>
                                        </p:attrNameLst>
                                      </p:cBhvr>
                                      <p:to>
                                        <p:strVal val="visible"/>
                                      </p:to>
                                    </p:set>
                                    <p:animEffect transition="in" filter="fade">
                                      <p:cBhvr>
                                        <p:cTn id="131" dur="500"/>
                                        <p:tgtEl>
                                          <p:spTgt spid="49"/>
                                        </p:tgtEl>
                                      </p:cBhvr>
                                    </p:animEffect>
                                  </p:childTnLst>
                                </p:cTn>
                              </p:par>
                              <p:par>
                                <p:cTn id="132" presetID="10" presetClass="entr" presetSubtype="0" fill="hold" nodeType="withEffect">
                                  <p:stCondLst>
                                    <p:cond delay="0"/>
                                  </p:stCondLst>
                                  <p:childTnLst>
                                    <p:set>
                                      <p:cBhvr>
                                        <p:cTn id="133" dur="1" fill="hold">
                                          <p:stCondLst>
                                            <p:cond delay="0"/>
                                          </p:stCondLst>
                                        </p:cTn>
                                        <p:tgtEl>
                                          <p:spTgt spid="104"/>
                                        </p:tgtEl>
                                        <p:attrNameLst>
                                          <p:attrName>style.visibility</p:attrName>
                                        </p:attrNameLst>
                                      </p:cBhvr>
                                      <p:to>
                                        <p:strVal val="visible"/>
                                      </p:to>
                                    </p:set>
                                    <p:animEffect transition="in" filter="fade">
                                      <p:cBhvr>
                                        <p:cTn id="134" dur="500"/>
                                        <p:tgtEl>
                                          <p:spTgt spid="104"/>
                                        </p:tgtEl>
                                      </p:cBhvr>
                                    </p:animEffect>
                                  </p:childTnLst>
                                </p:cTn>
                              </p:par>
                              <p:par>
                                <p:cTn id="135" presetID="10" presetClass="entr" presetSubtype="0" fill="hold" nodeType="withEffect">
                                  <p:stCondLst>
                                    <p:cond delay="0"/>
                                  </p:stCondLst>
                                  <p:childTnLst>
                                    <p:set>
                                      <p:cBhvr>
                                        <p:cTn id="136" dur="1" fill="hold">
                                          <p:stCondLst>
                                            <p:cond delay="0"/>
                                          </p:stCondLst>
                                        </p:cTn>
                                        <p:tgtEl>
                                          <p:spTgt spid="107"/>
                                        </p:tgtEl>
                                        <p:attrNameLst>
                                          <p:attrName>style.visibility</p:attrName>
                                        </p:attrNameLst>
                                      </p:cBhvr>
                                      <p:to>
                                        <p:strVal val="visible"/>
                                      </p:to>
                                    </p:set>
                                    <p:animEffect transition="in" filter="fade">
                                      <p:cBhvr>
                                        <p:cTn id="137" dur="500"/>
                                        <p:tgtEl>
                                          <p:spTgt spid="107"/>
                                        </p:tgtEl>
                                      </p:cBhvr>
                                    </p:animEffect>
                                  </p:childTnLst>
                                </p:cTn>
                              </p:par>
                              <p:par>
                                <p:cTn id="138" presetID="10" presetClass="entr" presetSubtype="0" fill="hold" nodeType="withEffect">
                                  <p:stCondLst>
                                    <p:cond delay="0"/>
                                  </p:stCondLst>
                                  <p:childTnLst>
                                    <p:set>
                                      <p:cBhvr>
                                        <p:cTn id="139" dur="1" fill="hold">
                                          <p:stCondLst>
                                            <p:cond delay="0"/>
                                          </p:stCondLst>
                                        </p:cTn>
                                        <p:tgtEl>
                                          <p:spTgt spid="10"/>
                                        </p:tgtEl>
                                        <p:attrNameLst>
                                          <p:attrName>style.visibility</p:attrName>
                                        </p:attrNameLst>
                                      </p:cBhvr>
                                      <p:to>
                                        <p:strVal val="visible"/>
                                      </p:to>
                                    </p:set>
                                    <p:animEffect transition="in" filter="fade">
                                      <p:cBhvr>
                                        <p:cTn id="140" dur="500"/>
                                        <p:tgtEl>
                                          <p:spTgt spid="10"/>
                                        </p:tgtEl>
                                      </p:cBhvr>
                                    </p:animEffect>
                                  </p:childTnLst>
                                </p:cTn>
                              </p:par>
                              <p:par>
                                <p:cTn id="141" presetID="10" presetClass="entr" presetSubtype="0" fill="hold" nodeType="withEffect">
                                  <p:stCondLst>
                                    <p:cond delay="0"/>
                                  </p:stCondLst>
                                  <p:childTnLst>
                                    <p:set>
                                      <p:cBhvr>
                                        <p:cTn id="142" dur="1" fill="hold">
                                          <p:stCondLst>
                                            <p:cond delay="0"/>
                                          </p:stCondLst>
                                        </p:cTn>
                                        <p:tgtEl>
                                          <p:spTgt spid="9"/>
                                        </p:tgtEl>
                                        <p:attrNameLst>
                                          <p:attrName>style.visibility</p:attrName>
                                        </p:attrNameLst>
                                      </p:cBhvr>
                                      <p:to>
                                        <p:strVal val="visible"/>
                                      </p:to>
                                    </p:set>
                                    <p:animEffect transition="in" filter="fade">
                                      <p:cBhvr>
                                        <p:cTn id="143" dur="500"/>
                                        <p:tgtEl>
                                          <p:spTgt spid="9"/>
                                        </p:tgtEl>
                                      </p:cBhvr>
                                    </p:animEffect>
                                  </p:childTnLst>
                                </p:cTn>
                              </p:par>
                              <p:par>
                                <p:cTn id="144" presetID="10" presetClass="entr" presetSubtype="0" fill="hold" nodeType="withEffect">
                                  <p:stCondLst>
                                    <p:cond delay="0"/>
                                  </p:stCondLst>
                                  <p:childTnLst>
                                    <p:set>
                                      <p:cBhvr>
                                        <p:cTn id="145" dur="1" fill="hold">
                                          <p:stCondLst>
                                            <p:cond delay="0"/>
                                          </p:stCondLst>
                                        </p:cTn>
                                        <p:tgtEl>
                                          <p:spTgt spid="152"/>
                                        </p:tgtEl>
                                        <p:attrNameLst>
                                          <p:attrName>style.visibility</p:attrName>
                                        </p:attrNameLst>
                                      </p:cBhvr>
                                      <p:to>
                                        <p:strVal val="visible"/>
                                      </p:to>
                                    </p:set>
                                    <p:animEffect transition="in" filter="fade">
                                      <p:cBhvr>
                                        <p:cTn id="146" dur="500"/>
                                        <p:tgtEl>
                                          <p:spTgt spid="152"/>
                                        </p:tgtEl>
                                      </p:cBhvr>
                                    </p:animEffect>
                                  </p:childTnLst>
                                </p:cTn>
                              </p:par>
                              <p:par>
                                <p:cTn id="147" presetID="10" presetClass="entr" presetSubtype="0" fill="hold" nodeType="withEffect">
                                  <p:stCondLst>
                                    <p:cond delay="0"/>
                                  </p:stCondLst>
                                  <p:childTnLst>
                                    <p:set>
                                      <p:cBhvr>
                                        <p:cTn id="148" dur="1" fill="hold">
                                          <p:stCondLst>
                                            <p:cond delay="0"/>
                                          </p:stCondLst>
                                        </p:cTn>
                                        <p:tgtEl>
                                          <p:spTgt spid="149"/>
                                        </p:tgtEl>
                                        <p:attrNameLst>
                                          <p:attrName>style.visibility</p:attrName>
                                        </p:attrNameLst>
                                      </p:cBhvr>
                                      <p:to>
                                        <p:strVal val="visible"/>
                                      </p:to>
                                    </p:set>
                                    <p:animEffect transition="in" filter="fade">
                                      <p:cBhvr>
                                        <p:cTn id="149" dur="500"/>
                                        <p:tgtEl>
                                          <p:spTgt spid="149"/>
                                        </p:tgtEl>
                                      </p:cBhvr>
                                    </p:animEffect>
                                  </p:childTnLst>
                                </p:cTn>
                              </p:par>
                              <p:par>
                                <p:cTn id="150" presetID="10" presetClass="entr" presetSubtype="0" fill="hold" nodeType="withEffect">
                                  <p:stCondLst>
                                    <p:cond delay="0"/>
                                  </p:stCondLst>
                                  <p:childTnLst>
                                    <p:set>
                                      <p:cBhvr>
                                        <p:cTn id="151" dur="1" fill="hold">
                                          <p:stCondLst>
                                            <p:cond delay="0"/>
                                          </p:stCondLst>
                                        </p:cTn>
                                        <p:tgtEl>
                                          <p:spTgt spid="27"/>
                                        </p:tgtEl>
                                        <p:attrNameLst>
                                          <p:attrName>style.visibility</p:attrName>
                                        </p:attrNameLst>
                                      </p:cBhvr>
                                      <p:to>
                                        <p:strVal val="visible"/>
                                      </p:to>
                                    </p:set>
                                    <p:animEffect transition="in" filter="fade">
                                      <p:cBhvr>
                                        <p:cTn id="152" dur="500"/>
                                        <p:tgtEl>
                                          <p:spTgt spid="27"/>
                                        </p:tgtEl>
                                      </p:cBhvr>
                                    </p:animEffect>
                                  </p:childTnLst>
                                </p:cTn>
                              </p:par>
                              <p:par>
                                <p:cTn id="153" presetID="10" presetClass="entr" presetSubtype="0" fill="hold" nodeType="withEffect">
                                  <p:stCondLst>
                                    <p:cond delay="0"/>
                                  </p:stCondLst>
                                  <p:childTnLst>
                                    <p:set>
                                      <p:cBhvr>
                                        <p:cTn id="154" dur="1" fill="hold">
                                          <p:stCondLst>
                                            <p:cond delay="0"/>
                                          </p:stCondLst>
                                        </p:cTn>
                                        <p:tgtEl>
                                          <p:spTgt spid="28"/>
                                        </p:tgtEl>
                                        <p:attrNameLst>
                                          <p:attrName>style.visibility</p:attrName>
                                        </p:attrNameLst>
                                      </p:cBhvr>
                                      <p:to>
                                        <p:strVal val="visible"/>
                                      </p:to>
                                    </p:set>
                                    <p:animEffect transition="in" filter="fade">
                                      <p:cBhvr>
                                        <p:cTn id="155" dur="500"/>
                                        <p:tgtEl>
                                          <p:spTgt spid="28"/>
                                        </p:tgtEl>
                                      </p:cBhvr>
                                    </p:animEffect>
                                  </p:childTnLst>
                                </p:cTn>
                              </p:par>
                              <p:par>
                                <p:cTn id="156" presetID="10" presetClass="entr" presetSubtype="0" fill="hold" nodeType="withEffect">
                                  <p:stCondLst>
                                    <p:cond delay="0"/>
                                  </p:stCondLst>
                                  <p:childTnLst>
                                    <p:set>
                                      <p:cBhvr>
                                        <p:cTn id="157" dur="1" fill="hold">
                                          <p:stCondLst>
                                            <p:cond delay="0"/>
                                          </p:stCondLst>
                                        </p:cTn>
                                        <p:tgtEl>
                                          <p:spTgt spid="63"/>
                                        </p:tgtEl>
                                        <p:attrNameLst>
                                          <p:attrName>style.visibility</p:attrName>
                                        </p:attrNameLst>
                                      </p:cBhvr>
                                      <p:to>
                                        <p:strVal val="visible"/>
                                      </p:to>
                                    </p:set>
                                    <p:animEffect transition="in" filter="fade">
                                      <p:cBhvr>
                                        <p:cTn id="158" dur="500"/>
                                        <p:tgtEl>
                                          <p:spTgt spid="63"/>
                                        </p:tgtEl>
                                      </p:cBhvr>
                                    </p:animEffect>
                                  </p:childTnLst>
                                </p:cTn>
                              </p:par>
                              <p:par>
                                <p:cTn id="159" presetID="10" presetClass="entr" presetSubtype="0" fill="hold" nodeType="withEffect">
                                  <p:stCondLst>
                                    <p:cond delay="0"/>
                                  </p:stCondLst>
                                  <p:childTnLst>
                                    <p:set>
                                      <p:cBhvr>
                                        <p:cTn id="160" dur="1" fill="hold">
                                          <p:stCondLst>
                                            <p:cond delay="0"/>
                                          </p:stCondLst>
                                        </p:cTn>
                                        <p:tgtEl>
                                          <p:spTgt spid="45"/>
                                        </p:tgtEl>
                                        <p:attrNameLst>
                                          <p:attrName>style.visibility</p:attrName>
                                        </p:attrNameLst>
                                      </p:cBhvr>
                                      <p:to>
                                        <p:strVal val="visible"/>
                                      </p:to>
                                    </p:set>
                                    <p:animEffect transition="in" filter="fade">
                                      <p:cBhvr>
                                        <p:cTn id="161" dur="500"/>
                                        <p:tgtEl>
                                          <p:spTgt spid="45"/>
                                        </p:tgtEl>
                                      </p:cBhvr>
                                    </p:animEffect>
                                  </p:childTnLst>
                                </p:cTn>
                              </p:par>
                              <p:par>
                                <p:cTn id="162" presetID="10" presetClass="entr" presetSubtype="0" fill="hold" nodeType="withEffect">
                                  <p:stCondLst>
                                    <p:cond delay="0"/>
                                  </p:stCondLst>
                                  <p:childTnLst>
                                    <p:set>
                                      <p:cBhvr>
                                        <p:cTn id="163" dur="1" fill="hold">
                                          <p:stCondLst>
                                            <p:cond delay="0"/>
                                          </p:stCondLst>
                                        </p:cTn>
                                        <p:tgtEl>
                                          <p:spTgt spid="50"/>
                                        </p:tgtEl>
                                        <p:attrNameLst>
                                          <p:attrName>style.visibility</p:attrName>
                                        </p:attrNameLst>
                                      </p:cBhvr>
                                      <p:to>
                                        <p:strVal val="visible"/>
                                      </p:to>
                                    </p:set>
                                    <p:animEffect transition="in" filter="fade">
                                      <p:cBhvr>
                                        <p:cTn id="164" dur="500"/>
                                        <p:tgtEl>
                                          <p:spTgt spid="50"/>
                                        </p:tgtEl>
                                      </p:cBhvr>
                                    </p:animEffect>
                                  </p:childTnLst>
                                </p:cTn>
                              </p:par>
                              <p:par>
                                <p:cTn id="165" presetID="10" presetClass="entr" presetSubtype="0" fill="hold" nodeType="withEffect">
                                  <p:stCondLst>
                                    <p:cond delay="0"/>
                                  </p:stCondLst>
                                  <p:childTnLst>
                                    <p:set>
                                      <p:cBhvr>
                                        <p:cTn id="166" dur="1" fill="hold">
                                          <p:stCondLst>
                                            <p:cond delay="0"/>
                                          </p:stCondLst>
                                        </p:cTn>
                                        <p:tgtEl>
                                          <p:spTgt spid="25"/>
                                        </p:tgtEl>
                                        <p:attrNameLst>
                                          <p:attrName>style.visibility</p:attrName>
                                        </p:attrNameLst>
                                      </p:cBhvr>
                                      <p:to>
                                        <p:strVal val="visible"/>
                                      </p:to>
                                    </p:set>
                                    <p:animEffect transition="in" filter="fade">
                                      <p:cBhvr>
                                        <p:cTn id="167" dur="500"/>
                                        <p:tgtEl>
                                          <p:spTgt spid="25"/>
                                        </p:tgtEl>
                                      </p:cBhvr>
                                    </p:animEffect>
                                  </p:childTnLst>
                                </p:cTn>
                              </p:par>
                              <p:par>
                                <p:cTn id="168" presetID="10" presetClass="entr" presetSubtype="0" fill="hold" nodeType="withEffect">
                                  <p:stCondLst>
                                    <p:cond delay="0"/>
                                  </p:stCondLst>
                                  <p:childTnLst>
                                    <p:set>
                                      <p:cBhvr>
                                        <p:cTn id="169" dur="1" fill="hold">
                                          <p:stCondLst>
                                            <p:cond delay="0"/>
                                          </p:stCondLst>
                                        </p:cTn>
                                        <p:tgtEl>
                                          <p:spTgt spid="23"/>
                                        </p:tgtEl>
                                        <p:attrNameLst>
                                          <p:attrName>style.visibility</p:attrName>
                                        </p:attrNameLst>
                                      </p:cBhvr>
                                      <p:to>
                                        <p:strVal val="visible"/>
                                      </p:to>
                                    </p:set>
                                    <p:animEffect transition="in" filter="fade">
                                      <p:cBhvr>
                                        <p:cTn id="170" dur="500"/>
                                        <p:tgtEl>
                                          <p:spTgt spid="23"/>
                                        </p:tgtEl>
                                      </p:cBhvr>
                                    </p:animEffect>
                                  </p:childTnLst>
                                </p:cTn>
                              </p:par>
                              <p:par>
                                <p:cTn id="171" presetID="10" presetClass="entr" presetSubtype="0" fill="hold" nodeType="withEffect">
                                  <p:stCondLst>
                                    <p:cond delay="0"/>
                                  </p:stCondLst>
                                  <p:childTnLst>
                                    <p:set>
                                      <p:cBhvr>
                                        <p:cTn id="172" dur="1" fill="hold">
                                          <p:stCondLst>
                                            <p:cond delay="0"/>
                                          </p:stCondLst>
                                        </p:cTn>
                                        <p:tgtEl>
                                          <p:spTgt spid="51"/>
                                        </p:tgtEl>
                                        <p:attrNameLst>
                                          <p:attrName>style.visibility</p:attrName>
                                        </p:attrNameLst>
                                      </p:cBhvr>
                                      <p:to>
                                        <p:strVal val="visible"/>
                                      </p:to>
                                    </p:set>
                                    <p:animEffect transition="in" filter="fade">
                                      <p:cBhvr>
                                        <p:cTn id="173" dur="500"/>
                                        <p:tgtEl>
                                          <p:spTgt spid="51"/>
                                        </p:tgtEl>
                                      </p:cBhvr>
                                    </p:animEffect>
                                  </p:childTnLst>
                                </p:cTn>
                              </p:par>
                              <p:par>
                                <p:cTn id="174" presetID="10" presetClass="entr" presetSubtype="0" fill="hold" nodeType="withEffect">
                                  <p:stCondLst>
                                    <p:cond delay="0"/>
                                  </p:stCondLst>
                                  <p:childTnLst>
                                    <p:set>
                                      <p:cBhvr>
                                        <p:cTn id="175" dur="1" fill="hold">
                                          <p:stCondLst>
                                            <p:cond delay="0"/>
                                          </p:stCondLst>
                                        </p:cTn>
                                        <p:tgtEl>
                                          <p:spTgt spid="43"/>
                                        </p:tgtEl>
                                        <p:attrNameLst>
                                          <p:attrName>style.visibility</p:attrName>
                                        </p:attrNameLst>
                                      </p:cBhvr>
                                      <p:to>
                                        <p:strVal val="visible"/>
                                      </p:to>
                                    </p:set>
                                    <p:animEffect transition="in" filter="fade">
                                      <p:cBhvr>
                                        <p:cTn id="176" dur="500"/>
                                        <p:tgtEl>
                                          <p:spTgt spid="43"/>
                                        </p:tgtEl>
                                      </p:cBhvr>
                                    </p:animEffect>
                                  </p:childTnLst>
                                </p:cTn>
                              </p:par>
                              <p:par>
                                <p:cTn id="177" presetID="10" presetClass="entr" presetSubtype="0" fill="hold" nodeType="withEffect">
                                  <p:stCondLst>
                                    <p:cond delay="0"/>
                                  </p:stCondLst>
                                  <p:childTnLst>
                                    <p:set>
                                      <p:cBhvr>
                                        <p:cTn id="178" dur="1" fill="hold">
                                          <p:stCondLst>
                                            <p:cond delay="0"/>
                                          </p:stCondLst>
                                        </p:cTn>
                                        <p:tgtEl>
                                          <p:spTgt spid="65"/>
                                        </p:tgtEl>
                                        <p:attrNameLst>
                                          <p:attrName>style.visibility</p:attrName>
                                        </p:attrNameLst>
                                      </p:cBhvr>
                                      <p:to>
                                        <p:strVal val="visible"/>
                                      </p:to>
                                    </p:set>
                                    <p:animEffect transition="in" filter="fade">
                                      <p:cBhvr>
                                        <p:cTn id="179" dur="500"/>
                                        <p:tgtEl>
                                          <p:spTgt spid="65"/>
                                        </p:tgtEl>
                                      </p:cBhvr>
                                    </p:animEffect>
                                  </p:childTnLst>
                                </p:cTn>
                              </p:par>
                            </p:childTnLst>
                          </p:cTn>
                        </p:par>
                      </p:childTnLst>
                    </p:cTn>
                  </p:par>
                  <p:par>
                    <p:cTn id="180" fill="hold">
                      <p:stCondLst>
                        <p:cond delay="indefinite"/>
                      </p:stCondLst>
                      <p:childTnLst>
                        <p:par>
                          <p:cTn id="181" fill="hold">
                            <p:stCondLst>
                              <p:cond delay="0"/>
                            </p:stCondLst>
                            <p:childTnLst>
                              <p:par>
                                <p:cTn id="182" presetID="10" presetClass="entr" presetSubtype="0" fill="hold" nodeType="clickEffect">
                                  <p:stCondLst>
                                    <p:cond delay="0"/>
                                  </p:stCondLst>
                                  <p:childTnLst>
                                    <p:set>
                                      <p:cBhvr>
                                        <p:cTn id="183" dur="1" fill="hold">
                                          <p:stCondLst>
                                            <p:cond delay="0"/>
                                          </p:stCondLst>
                                        </p:cTn>
                                        <p:tgtEl>
                                          <p:spTgt spid="41"/>
                                        </p:tgtEl>
                                        <p:attrNameLst>
                                          <p:attrName>style.visibility</p:attrName>
                                        </p:attrNameLst>
                                      </p:cBhvr>
                                      <p:to>
                                        <p:strVal val="visible"/>
                                      </p:to>
                                    </p:set>
                                    <p:animEffect transition="in" filter="fade">
                                      <p:cBhvr>
                                        <p:cTn id="184" dur="500"/>
                                        <p:tgtEl>
                                          <p:spTgt spid="41"/>
                                        </p:tgtEl>
                                      </p:cBhvr>
                                    </p:animEffect>
                                  </p:childTnLst>
                                </p:cTn>
                              </p:par>
                              <p:par>
                                <p:cTn id="185" presetID="10" presetClass="entr" presetSubtype="0" fill="hold" nodeType="withEffect">
                                  <p:stCondLst>
                                    <p:cond delay="0"/>
                                  </p:stCondLst>
                                  <p:childTnLst>
                                    <p:set>
                                      <p:cBhvr>
                                        <p:cTn id="186" dur="1" fill="hold">
                                          <p:stCondLst>
                                            <p:cond delay="0"/>
                                          </p:stCondLst>
                                        </p:cTn>
                                        <p:tgtEl>
                                          <p:spTgt spid="79"/>
                                        </p:tgtEl>
                                        <p:attrNameLst>
                                          <p:attrName>style.visibility</p:attrName>
                                        </p:attrNameLst>
                                      </p:cBhvr>
                                      <p:to>
                                        <p:strVal val="visible"/>
                                      </p:to>
                                    </p:set>
                                    <p:animEffect transition="in" filter="fade">
                                      <p:cBhvr>
                                        <p:cTn id="187" dur="500"/>
                                        <p:tgtEl>
                                          <p:spTgt spid="79"/>
                                        </p:tgtEl>
                                      </p:cBhvr>
                                    </p:animEffect>
                                  </p:childTnLst>
                                </p:cTn>
                              </p:par>
                              <p:par>
                                <p:cTn id="188" presetID="10" presetClass="entr" presetSubtype="0" fill="hold" nodeType="withEffect">
                                  <p:stCondLst>
                                    <p:cond delay="0"/>
                                  </p:stCondLst>
                                  <p:childTnLst>
                                    <p:set>
                                      <p:cBhvr>
                                        <p:cTn id="189" dur="1" fill="hold">
                                          <p:stCondLst>
                                            <p:cond delay="0"/>
                                          </p:stCondLst>
                                        </p:cTn>
                                        <p:tgtEl>
                                          <p:spTgt spid="24"/>
                                        </p:tgtEl>
                                        <p:attrNameLst>
                                          <p:attrName>style.visibility</p:attrName>
                                        </p:attrNameLst>
                                      </p:cBhvr>
                                      <p:to>
                                        <p:strVal val="visible"/>
                                      </p:to>
                                    </p:set>
                                    <p:animEffect transition="in" filter="fade">
                                      <p:cBhvr>
                                        <p:cTn id="190" dur="500"/>
                                        <p:tgtEl>
                                          <p:spTgt spid="24"/>
                                        </p:tgtEl>
                                      </p:cBhvr>
                                    </p:animEffect>
                                  </p:childTnLst>
                                </p:cTn>
                              </p:par>
                              <p:par>
                                <p:cTn id="191" presetID="10" presetClass="entr" presetSubtype="0" fill="hold" nodeType="withEffect">
                                  <p:stCondLst>
                                    <p:cond delay="0"/>
                                  </p:stCondLst>
                                  <p:childTnLst>
                                    <p:set>
                                      <p:cBhvr>
                                        <p:cTn id="192" dur="1" fill="hold">
                                          <p:stCondLst>
                                            <p:cond delay="0"/>
                                          </p:stCondLst>
                                        </p:cTn>
                                        <p:tgtEl>
                                          <p:spTgt spid="58"/>
                                        </p:tgtEl>
                                        <p:attrNameLst>
                                          <p:attrName>style.visibility</p:attrName>
                                        </p:attrNameLst>
                                      </p:cBhvr>
                                      <p:to>
                                        <p:strVal val="visible"/>
                                      </p:to>
                                    </p:set>
                                    <p:animEffect transition="in" filter="fade">
                                      <p:cBhvr>
                                        <p:cTn id="193" dur="500"/>
                                        <p:tgtEl>
                                          <p:spTgt spid="58"/>
                                        </p:tgtEl>
                                      </p:cBhvr>
                                    </p:animEffect>
                                  </p:childTnLst>
                                </p:cTn>
                              </p:par>
                              <p:par>
                                <p:cTn id="194" presetID="10" presetClass="entr" presetSubtype="0" fill="hold" nodeType="withEffect">
                                  <p:stCondLst>
                                    <p:cond delay="0"/>
                                  </p:stCondLst>
                                  <p:childTnLst>
                                    <p:set>
                                      <p:cBhvr>
                                        <p:cTn id="195" dur="1" fill="hold">
                                          <p:stCondLst>
                                            <p:cond delay="0"/>
                                          </p:stCondLst>
                                        </p:cTn>
                                        <p:tgtEl>
                                          <p:spTgt spid="14"/>
                                        </p:tgtEl>
                                        <p:attrNameLst>
                                          <p:attrName>style.visibility</p:attrName>
                                        </p:attrNameLst>
                                      </p:cBhvr>
                                      <p:to>
                                        <p:strVal val="visible"/>
                                      </p:to>
                                    </p:set>
                                    <p:animEffect transition="in" filter="fade">
                                      <p:cBhvr>
                                        <p:cTn id="196" dur="500"/>
                                        <p:tgtEl>
                                          <p:spTgt spid="14"/>
                                        </p:tgtEl>
                                      </p:cBhvr>
                                    </p:animEffect>
                                  </p:childTnLst>
                                </p:cTn>
                              </p:par>
                              <p:par>
                                <p:cTn id="197" presetID="10" presetClass="entr" presetSubtype="0" fill="hold" nodeType="withEffect">
                                  <p:stCondLst>
                                    <p:cond delay="0"/>
                                  </p:stCondLst>
                                  <p:childTnLst>
                                    <p:set>
                                      <p:cBhvr>
                                        <p:cTn id="198" dur="1" fill="hold">
                                          <p:stCondLst>
                                            <p:cond delay="0"/>
                                          </p:stCondLst>
                                        </p:cTn>
                                        <p:tgtEl>
                                          <p:spTgt spid="59"/>
                                        </p:tgtEl>
                                        <p:attrNameLst>
                                          <p:attrName>style.visibility</p:attrName>
                                        </p:attrNameLst>
                                      </p:cBhvr>
                                      <p:to>
                                        <p:strVal val="visible"/>
                                      </p:to>
                                    </p:set>
                                    <p:animEffect transition="in" filter="fade">
                                      <p:cBhvr>
                                        <p:cTn id="199" dur="500"/>
                                        <p:tgtEl>
                                          <p:spTgt spid="59"/>
                                        </p:tgtEl>
                                      </p:cBhvr>
                                    </p:animEffect>
                                  </p:childTnLst>
                                </p:cTn>
                              </p:par>
                              <p:par>
                                <p:cTn id="200" presetID="10" presetClass="entr" presetSubtype="0" fill="hold" nodeType="withEffect">
                                  <p:stCondLst>
                                    <p:cond delay="0"/>
                                  </p:stCondLst>
                                  <p:childTnLst>
                                    <p:set>
                                      <p:cBhvr>
                                        <p:cTn id="201" dur="1" fill="hold">
                                          <p:stCondLst>
                                            <p:cond delay="0"/>
                                          </p:stCondLst>
                                        </p:cTn>
                                        <p:tgtEl>
                                          <p:spTgt spid="60"/>
                                        </p:tgtEl>
                                        <p:attrNameLst>
                                          <p:attrName>style.visibility</p:attrName>
                                        </p:attrNameLst>
                                      </p:cBhvr>
                                      <p:to>
                                        <p:strVal val="visible"/>
                                      </p:to>
                                    </p:set>
                                    <p:animEffect transition="in" filter="fade">
                                      <p:cBhvr>
                                        <p:cTn id="202" dur="500"/>
                                        <p:tgtEl>
                                          <p:spTgt spid="60"/>
                                        </p:tgtEl>
                                      </p:cBhvr>
                                    </p:animEffect>
                                  </p:childTnLst>
                                </p:cTn>
                              </p:par>
                              <p:par>
                                <p:cTn id="203" presetID="10" presetClass="entr" presetSubtype="0" fill="hold" nodeType="withEffect">
                                  <p:stCondLst>
                                    <p:cond delay="0"/>
                                  </p:stCondLst>
                                  <p:childTnLst>
                                    <p:set>
                                      <p:cBhvr>
                                        <p:cTn id="204" dur="1" fill="hold">
                                          <p:stCondLst>
                                            <p:cond delay="0"/>
                                          </p:stCondLst>
                                        </p:cTn>
                                        <p:tgtEl>
                                          <p:spTgt spid="16"/>
                                        </p:tgtEl>
                                        <p:attrNameLst>
                                          <p:attrName>style.visibility</p:attrName>
                                        </p:attrNameLst>
                                      </p:cBhvr>
                                      <p:to>
                                        <p:strVal val="visible"/>
                                      </p:to>
                                    </p:set>
                                    <p:animEffect transition="in" filter="fade">
                                      <p:cBhvr>
                                        <p:cTn id="205" dur="500"/>
                                        <p:tgtEl>
                                          <p:spTgt spid="16"/>
                                        </p:tgtEl>
                                      </p:cBhvr>
                                    </p:animEffect>
                                  </p:childTnLst>
                                </p:cTn>
                              </p:par>
                              <p:par>
                                <p:cTn id="206" presetID="10" presetClass="entr" presetSubtype="0" fill="hold" nodeType="withEffect">
                                  <p:stCondLst>
                                    <p:cond delay="0"/>
                                  </p:stCondLst>
                                  <p:childTnLst>
                                    <p:set>
                                      <p:cBhvr>
                                        <p:cTn id="207" dur="1" fill="hold">
                                          <p:stCondLst>
                                            <p:cond delay="0"/>
                                          </p:stCondLst>
                                        </p:cTn>
                                        <p:tgtEl>
                                          <p:spTgt spid="22"/>
                                        </p:tgtEl>
                                        <p:attrNameLst>
                                          <p:attrName>style.visibility</p:attrName>
                                        </p:attrNameLst>
                                      </p:cBhvr>
                                      <p:to>
                                        <p:strVal val="visible"/>
                                      </p:to>
                                    </p:set>
                                    <p:animEffect transition="in" filter="fade">
                                      <p:cBhvr>
                                        <p:cTn id="208" dur="500"/>
                                        <p:tgtEl>
                                          <p:spTgt spid="22"/>
                                        </p:tgtEl>
                                      </p:cBhvr>
                                    </p:animEffect>
                                  </p:childTnLst>
                                </p:cTn>
                              </p:par>
                              <p:par>
                                <p:cTn id="209" presetID="10" presetClass="entr" presetSubtype="0" fill="hold" nodeType="withEffect">
                                  <p:stCondLst>
                                    <p:cond delay="0"/>
                                  </p:stCondLst>
                                  <p:childTnLst>
                                    <p:set>
                                      <p:cBhvr>
                                        <p:cTn id="210" dur="1" fill="hold">
                                          <p:stCondLst>
                                            <p:cond delay="0"/>
                                          </p:stCondLst>
                                        </p:cTn>
                                        <p:tgtEl>
                                          <p:spTgt spid="8"/>
                                        </p:tgtEl>
                                        <p:attrNameLst>
                                          <p:attrName>style.visibility</p:attrName>
                                        </p:attrNameLst>
                                      </p:cBhvr>
                                      <p:to>
                                        <p:strVal val="visible"/>
                                      </p:to>
                                    </p:set>
                                    <p:animEffect transition="in" filter="fade">
                                      <p:cBhvr>
                                        <p:cTn id="211" dur="500"/>
                                        <p:tgtEl>
                                          <p:spTgt spid="8"/>
                                        </p:tgtEl>
                                      </p:cBhvr>
                                    </p:animEffect>
                                  </p:childTnLst>
                                </p:cTn>
                              </p:par>
                              <p:par>
                                <p:cTn id="212" presetID="10" presetClass="entr" presetSubtype="0" fill="hold" nodeType="withEffect">
                                  <p:stCondLst>
                                    <p:cond delay="0"/>
                                  </p:stCondLst>
                                  <p:childTnLst>
                                    <p:set>
                                      <p:cBhvr>
                                        <p:cTn id="213" dur="1" fill="hold">
                                          <p:stCondLst>
                                            <p:cond delay="0"/>
                                          </p:stCondLst>
                                        </p:cTn>
                                        <p:tgtEl>
                                          <p:spTgt spid="52"/>
                                        </p:tgtEl>
                                        <p:attrNameLst>
                                          <p:attrName>style.visibility</p:attrName>
                                        </p:attrNameLst>
                                      </p:cBhvr>
                                      <p:to>
                                        <p:strVal val="visible"/>
                                      </p:to>
                                    </p:set>
                                    <p:animEffect transition="in" filter="fade">
                                      <p:cBhvr>
                                        <p:cTn id="214" dur="500"/>
                                        <p:tgtEl>
                                          <p:spTgt spid="52"/>
                                        </p:tgtEl>
                                      </p:cBhvr>
                                    </p:animEffect>
                                  </p:childTnLst>
                                </p:cTn>
                              </p:par>
                              <p:par>
                                <p:cTn id="215" presetID="10" presetClass="entr" presetSubtype="0" fill="hold" nodeType="withEffect">
                                  <p:stCondLst>
                                    <p:cond delay="0"/>
                                  </p:stCondLst>
                                  <p:childTnLst>
                                    <p:set>
                                      <p:cBhvr>
                                        <p:cTn id="216" dur="1" fill="hold">
                                          <p:stCondLst>
                                            <p:cond delay="0"/>
                                          </p:stCondLst>
                                        </p:cTn>
                                        <p:tgtEl>
                                          <p:spTgt spid="30"/>
                                        </p:tgtEl>
                                        <p:attrNameLst>
                                          <p:attrName>style.visibility</p:attrName>
                                        </p:attrNameLst>
                                      </p:cBhvr>
                                      <p:to>
                                        <p:strVal val="visible"/>
                                      </p:to>
                                    </p:set>
                                    <p:animEffect transition="in" filter="fade">
                                      <p:cBhvr>
                                        <p:cTn id="217" dur="500"/>
                                        <p:tgtEl>
                                          <p:spTgt spid="30"/>
                                        </p:tgtEl>
                                      </p:cBhvr>
                                    </p:animEffect>
                                  </p:childTnLst>
                                </p:cTn>
                              </p:par>
                              <p:par>
                                <p:cTn id="218" presetID="10" presetClass="entr" presetSubtype="0" fill="hold" nodeType="withEffect">
                                  <p:stCondLst>
                                    <p:cond delay="0"/>
                                  </p:stCondLst>
                                  <p:childTnLst>
                                    <p:set>
                                      <p:cBhvr>
                                        <p:cTn id="219" dur="1" fill="hold">
                                          <p:stCondLst>
                                            <p:cond delay="0"/>
                                          </p:stCondLst>
                                        </p:cTn>
                                        <p:tgtEl>
                                          <p:spTgt spid="67"/>
                                        </p:tgtEl>
                                        <p:attrNameLst>
                                          <p:attrName>style.visibility</p:attrName>
                                        </p:attrNameLst>
                                      </p:cBhvr>
                                      <p:to>
                                        <p:strVal val="visible"/>
                                      </p:to>
                                    </p:set>
                                    <p:animEffect transition="in" filter="fade">
                                      <p:cBhvr>
                                        <p:cTn id="220" dur="500"/>
                                        <p:tgtEl>
                                          <p:spTgt spid="67"/>
                                        </p:tgtEl>
                                      </p:cBhvr>
                                    </p:animEffect>
                                  </p:childTnLst>
                                </p:cTn>
                              </p:par>
                              <p:par>
                                <p:cTn id="221" presetID="10" presetClass="entr" presetSubtype="0" fill="hold" nodeType="withEffect">
                                  <p:stCondLst>
                                    <p:cond delay="0"/>
                                  </p:stCondLst>
                                  <p:childTnLst>
                                    <p:set>
                                      <p:cBhvr>
                                        <p:cTn id="222" dur="1" fill="hold">
                                          <p:stCondLst>
                                            <p:cond delay="0"/>
                                          </p:stCondLst>
                                        </p:cTn>
                                        <p:tgtEl>
                                          <p:spTgt spid="64"/>
                                        </p:tgtEl>
                                        <p:attrNameLst>
                                          <p:attrName>style.visibility</p:attrName>
                                        </p:attrNameLst>
                                      </p:cBhvr>
                                      <p:to>
                                        <p:strVal val="visible"/>
                                      </p:to>
                                    </p:set>
                                    <p:animEffect transition="in" filter="fade">
                                      <p:cBhvr>
                                        <p:cTn id="223" dur="500"/>
                                        <p:tgtEl>
                                          <p:spTgt spid="64"/>
                                        </p:tgtEl>
                                      </p:cBhvr>
                                    </p:animEffect>
                                  </p:childTnLst>
                                </p:cTn>
                              </p:par>
                              <p:par>
                                <p:cTn id="224" presetID="10" presetClass="entr" presetSubtype="0" fill="hold" nodeType="withEffect">
                                  <p:stCondLst>
                                    <p:cond delay="0"/>
                                  </p:stCondLst>
                                  <p:childTnLst>
                                    <p:set>
                                      <p:cBhvr>
                                        <p:cTn id="225" dur="1" fill="hold">
                                          <p:stCondLst>
                                            <p:cond delay="0"/>
                                          </p:stCondLst>
                                        </p:cTn>
                                        <p:tgtEl>
                                          <p:spTgt spid="71"/>
                                        </p:tgtEl>
                                        <p:attrNameLst>
                                          <p:attrName>style.visibility</p:attrName>
                                        </p:attrNameLst>
                                      </p:cBhvr>
                                      <p:to>
                                        <p:strVal val="visible"/>
                                      </p:to>
                                    </p:set>
                                    <p:animEffect transition="in" filter="fade">
                                      <p:cBhvr>
                                        <p:cTn id="226" dur="500"/>
                                        <p:tgtEl>
                                          <p:spTgt spid="71"/>
                                        </p:tgtEl>
                                      </p:cBhvr>
                                    </p:animEffect>
                                  </p:childTnLst>
                                </p:cTn>
                              </p:par>
                              <p:par>
                                <p:cTn id="227" presetID="10" presetClass="entr" presetSubtype="0" fill="hold" nodeType="withEffect">
                                  <p:stCondLst>
                                    <p:cond delay="0"/>
                                  </p:stCondLst>
                                  <p:childTnLst>
                                    <p:set>
                                      <p:cBhvr>
                                        <p:cTn id="228" dur="1" fill="hold">
                                          <p:stCondLst>
                                            <p:cond delay="0"/>
                                          </p:stCondLst>
                                        </p:cTn>
                                        <p:tgtEl>
                                          <p:spTgt spid="72"/>
                                        </p:tgtEl>
                                        <p:attrNameLst>
                                          <p:attrName>style.visibility</p:attrName>
                                        </p:attrNameLst>
                                      </p:cBhvr>
                                      <p:to>
                                        <p:strVal val="visible"/>
                                      </p:to>
                                    </p:set>
                                    <p:animEffect transition="in" filter="fade">
                                      <p:cBhvr>
                                        <p:cTn id="229" dur="500"/>
                                        <p:tgtEl>
                                          <p:spTgt spid="72"/>
                                        </p:tgtEl>
                                      </p:cBhvr>
                                    </p:animEffect>
                                  </p:childTnLst>
                                </p:cTn>
                              </p:par>
                              <p:par>
                                <p:cTn id="230" presetID="10" presetClass="entr" presetSubtype="0" fill="hold" nodeType="withEffect">
                                  <p:stCondLst>
                                    <p:cond delay="0"/>
                                  </p:stCondLst>
                                  <p:childTnLst>
                                    <p:set>
                                      <p:cBhvr>
                                        <p:cTn id="231" dur="1" fill="hold">
                                          <p:stCondLst>
                                            <p:cond delay="0"/>
                                          </p:stCondLst>
                                        </p:cTn>
                                        <p:tgtEl>
                                          <p:spTgt spid="15"/>
                                        </p:tgtEl>
                                        <p:attrNameLst>
                                          <p:attrName>style.visibility</p:attrName>
                                        </p:attrNameLst>
                                      </p:cBhvr>
                                      <p:to>
                                        <p:strVal val="visible"/>
                                      </p:to>
                                    </p:set>
                                    <p:animEffect transition="in" filter="fade">
                                      <p:cBhvr>
                                        <p:cTn id="232" dur="500"/>
                                        <p:tgtEl>
                                          <p:spTgt spid="15"/>
                                        </p:tgtEl>
                                      </p:cBhvr>
                                    </p:animEffect>
                                  </p:childTnLst>
                                </p:cTn>
                              </p:par>
                              <p:par>
                                <p:cTn id="233" presetID="10" presetClass="entr" presetSubtype="0" fill="hold" nodeType="withEffect">
                                  <p:stCondLst>
                                    <p:cond delay="0"/>
                                  </p:stCondLst>
                                  <p:childTnLst>
                                    <p:set>
                                      <p:cBhvr>
                                        <p:cTn id="234" dur="1" fill="hold">
                                          <p:stCondLst>
                                            <p:cond delay="0"/>
                                          </p:stCondLst>
                                        </p:cTn>
                                        <p:tgtEl>
                                          <p:spTgt spid="3"/>
                                        </p:tgtEl>
                                        <p:attrNameLst>
                                          <p:attrName>style.visibility</p:attrName>
                                        </p:attrNameLst>
                                      </p:cBhvr>
                                      <p:to>
                                        <p:strVal val="visible"/>
                                      </p:to>
                                    </p:set>
                                    <p:animEffect transition="in" filter="fade">
                                      <p:cBhvr>
                                        <p:cTn id="235" dur="500"/>
                                        <p:tgtEl>
                                          <p:spTgt spid="3"/>
                                        </p:tgtEl>
                                      </p:cBhvr>
                                    </p:animEffect>
                                  </p:childTnLst>
                                </p:cTn>
                              </p:par>
                              <p:par>
                                <p:cTn id="236" presetID="10" presetClass="entr" presetSubtype="0" fill="hold" nodeType="withEffect">
                                  <p:stCondLst>
                                    <p:cond delay="0"/>
                                  </p:stCondLst>
                                  <p:childTnLst>
                                    <p:set>
                                      <p:cBhvr>
                                        <p:cTn id="237" dur="1" fill="hold">
                                          <p:stCondLst>
                                            <p:cond delay="0"/>
                                          </p:stCondLst>
                                        </p:cTn>
                                        <p:tgtEl>
                                          <p:spTgt spid="2"/>
                                        </p:tgtEl>
                                        <p:attrNameLst>
                                          <p:attrName>style.visibility</p:attrName>
                                        </p:attrNameLst>
                                      </p:cBhvr>
                                      <p:to>
                                        <p:strVal val="visible"/>
                                      </p:to>
                                    </p:set>
                                    <p:animEffect transition="in" filter="fade">
                                      <p:cBhvr>
                                        <p:cTn id="238" dur="500"/>
                                        <p:tgtEl>
                                          <p:spTgt spid="2"/>
                                        </p:tgtEl>
                                      </p:cBhvr>
                                    </p:animEffect>
                                  </p:childTnLst>
                                </p:cTn>
                              </p:par>
                              <p:par>
                                <p:cTn id="239" presetID="10" presetClass="entr" presetSubtype="0" fill="hold" nodeType="withEffect">
                                  <p:stCondLst>
                                    <p:cond delay="0"/>
                                  </p:stCondLst>
                                  <p:childTnLst>
                                    <p:set>
                                      <p:cBhvr>
                                        <p:cTn id="240" dur="1" fill="hold">
                                          <p:stCondLst>
                                            <p:cond delay="0"/>
                                          </p:stCondLst>
                                        </p:cTn>
                                        <p:tgtEl>
                                          <p:spTgt spid="6"/>
                                        </p:tgtEl>
                                        <p:attrNameLst>
                                          <p:attrName>style.visibility</p:attrName>
                                        </p:attrNameLst>
                                      </p:cBhvr>
                                      <p:to>
                                        <p:strVal val="visible"/>
                                      </p:to>
                                    </p:set>
                                    <p:animEffect transition="in" filter="fade">
                                      <p:cBhvr>
                                        <p:cTn id="241" dur="500"/>
                                        <p:tgtEl>
                                          <p:spTgt spid="6"/>
                                        </p:tgtEl>
                                      </p:cBhvr>
                                    </p:animEffect>
                                  </p:childTnLst>
                                </p:cTn>
                              </p:par>
                              <p:par>
                                <p:cTn id="242" presetID="10" presetClass="entr" presetSubtype="0" fill="hold" nodeType="withEffect">
                                  <p:stCondLst>
                                    <p:cond delay="0"/>
                                  </p:stCondLst>
                                  <p:childTnLst>
                                    <p:set>
                                      <p:cBhvr>
                                        <p:cTn id="243" dur="1" fill="hold">
                                          <p:stCondLst>
                                            <p:cond delay="0"/>
                                          </p:stCondLst>
                                        </p:cTn>
                                        <p:tgtEl>
                                          <p:spTgt spid="83"/>
                                        </p:tgtEl>
                                        <p:attrNameLst>
                                          <p:attrName>style.visibility</p:attrName>
                                        </p:attrNameLst>
                                      </p:cBhvr>
                                      <p:to>
                                        <p:strVal val="visible"/>
                                      </p:to>
                                    </p:set>
                                    <p:animEffect transition="in" filter="fade">
                                      <p:cBhvr>
                                        <p:cTn id="244" dur="500"/>
                                        <p:tgtEl>
                                          <p:spTgt spid="83"/>
                                        </p:tgtEl>
                                      </p:cBhvr>
                                    </p:animEffect>
                                  </p:childTnLst>
                                </p:cTn>
                              </p:par>
                              <p:par>
                                <p:cTn id="245" presetID="10" presetClass="entr" presetSubtype="0" fill="hold" nodeType="withEffect">
                                  <p:stCondLst>
                                    <p:cond delay="0"/>
                                  </p:stCondLst>
                                  <p:childTnLst>
                                    <p:set>
                                      <p:cBhvr>
                                        <p:cTn id="246" dur="1" fill="hold">
                                          <p:stCondLst>
                                            <p:cond delay="0"/>
                                          </p:stCondLst>
                                        </p:cTn>
                                        <p:tgtEl>
                                          <p:spTgt spid="80"/>
                                        </p:tgtEl>
                                        <p:attrNameLst>
                                          <p:attrName>style.visibility</p:attrName>
                                        </p:attrNameLst>
                                      </p:cBhvr>
                                      <p:to>
                                        <p:strVal val="visible"/>
                                      </p:to>
                                    </p:set>
                                    <p:animEffect transition="in" filter="fade">
                                      <p:cBhvr>
                                        <p:cTn id="247" dur="500"/>
                                        <p:tgtEl>
                                          <p:spTgt spid="80"/>
                                        </p:tgtEl>
                                      </p:cBhvr>
                                    </p:animEffect>
                                  </p:childTnLst>
                                </p:cTn>
                              </p:par>
                              <p:par>
                                <p:cTn id="248" presetID="10" presetClass="entr" presetSubtype="0" fill="hold" nodeType="withEffect">
                                  <p:stCondLst>
                                    <p:cond delay="0"/>
                                  </p:stCondLst>
                                  <p:childTnLst>
                                    <p:set>
                                      <p:cBhvr>
                                        <p:cTn id="249" dur="1" fill="hold">
                                          <p:stCondLst>
                                            <p:cond delay="0"/>
                                          </p:stCondLst>
                                        </p:cTn>
                                        <p:tgtEl>
                                          <p:spTgt spid="146"/>
                                        </p:tgtEl>
                                        <p:attrNameLst>
                                          <p:attrName>style.visibility</p:attrName>
                                        </p:attrNameLst>
                                      </p:cBhvr>
                                      <p:to>
                                        <p:strVal val="visible"/>
                                      </p:to>
                                    </p:set>
                                    <p:animEffect transition="in" filter="fade">
                                      <p:cBhvr>
                                        <p:cTn id="250" dur="500"/>
                                        <p:tgtEl>
                                          <p:spTgt spid="146"/>
                                        </p:tgtEl>
                                      </p:cBhvr>
                                    </p:animEffect>
                                  </p:childTnLst>
                                </p:cTn>
                              </p:par>
                              <p:par>
                                <p:cTn id="251" presetID="10" presetClass="entr" presetSubtype="0" fill="hold" nodeType="withEffect">
                                  <p:stCondLst>
                                    <p:cond delay="0"/>
                                  </p:stCondLst>
                                  <p:childTnLst>
                                    <p:set>
                                      <p:cBhvr>
                                        <p:cTn id="252" dur="1" fill="hold">
                                          <p:stCondLst>
                                            <p:cond delay="0"/>
                                          </p:stCondLst>
                                        </p:cTn>
                                        <p:tgtEl>
                                          <p:spTgt spid="92"/>
                                        </p:tgtEl>
                                        <p:attrNameLst>
                                          <p:attrName>style.visibility</p:attrName>
                                        </p:attrNameLst>
                                      </p:cBhvr>
                                      <p:to>
                                        <p:strVal val="visible"/>
                                      </p:to>
                                    </p:set>
                                    <p:animEffect transition="in" filter="fade">
                                      <p:cBhvr>
                                        <p:cTn id="253" dur="500"/>
                                        <p:tgtEl>
                                          <p:spTgt spid="92"/>
                                        </p:tgtEl>
                                      </p:cBhvr>
                                    </p:animEffect>
                                  </p:childTnLst>
                                </p:cTn>
                              </p:par>
                              <p:par>
                                <p:cTn id="254" presetID="10" presetClass="entr" presetSubtype="0" fill="hold" nodeType="withEffect">
                                  <p:stCondLst>
                                    <p:cond delay="0"/>
                                  </p:stCondLst>
                                  <p:childTnLst>
                                    <p:set>
                                      <p:cBhvr>
                                        <p:cTn id="255" dur="1" fill="hold">
                                          <p:stCondLst>
                                            <p:cond delay="0"/>
                                          </p:stCondLst>
                                        </p:cTn>
                                        <p:tgtEl>
                                          <p:spTgt spid="77"/>
                                        </p:tgtEl>
                                        <p:attrNameLst>
                                          <p:attrName>style.visibility</p:attrName>
                                        </p:attrNameLst>
                                      </p:cBhvr>
                                      <p:to>
                                        <p:strVal val="visible"/>
                                      </p:to>
                                    </p:set>
                                    <p:animEffect transition="in" filter="fade">
                                      <p:cBhvr>
                                        <p:cTn id="256" dur="500"/>
                                        <p:tgtEl>
                                          <p:spTgt spid="77"/>
                                        </p:tgtEl>
                                      </p:cBhvr>
                                    </p:animEffect>
                                  </p:childTnLst>
                                </p:cTn>
                              </p:par>
                              <p:par>
                                <p:cTn id="257" presetID="10" presetClass="entr" presetSubtype="0" fill="hold" nodeType="withEffect">
                                  <p:stCondLst>
                                    <p:cond delay="0"/>
                                  </p:stCondLst>
                                  <p:childTnLst>
                                    <p:set>
                                      <p:cBhvr>
                                        <p:cTn id="258" dur="1" fill="hold">
                                          <p:stCondLst>
                                            <p:cond delay="0"/>
                                          </p:stCondLst>
                                        </p:cTn>
                                        <p:tgtEl>
                                          <p:spTgt spid="46"/>
                                        </p:tgtEl>
                                        <p:attrNameLst>
                                          <p:attrName>style.visibility</p:attrName>
                                        </p:attrNameLst>
                                      </p:cBhvr>
                                      <p:to>
                                        <p:strVal val="visible"/>
                                      </p:to>
                                    </p:set>
                                    <p:animEffect transition="in" filter="fade">
                                      <p:cBhvr>
                                        <p:cTn id="259" dur="500"/>
                                        <p:tgtEl>
                                          <p:spTgt spid="46"/>
                                        </p:tgtEl>
                                      </p:cBhvr>
                                    </p:animEffect>
                                  </p:childTnLst>
                                </p:cTn>
                              </p:par>
                              <p:par>
                                <p:cTn id="260" presetID="10" presetClass="entr" presetSubtype="0" fill="hold" nodeType="withEffect">
                                  <p:stCondLst>
                                    <p:cond delay="0"/>
                                  </p:stCondLst>
                                  <p:childTnLst>
                                    <p:set>
                                      <p:cBhvr>
                                        <p:cTn id="261" dur="1" fill="hold">
                                          <p:stCondLst>
                                            <p:cond delay="0"/>
                                          </p:stCondLst>
                                        </p:cTn>
                                        <p:tgtEl>
                                          <p:spTgt spid="66"/>
                                        </p:tgtEl>
                                        <p:attrNameLst>
                                          <p:attrName>style.visibility</p:attrName>
                                        </p:attrNameLst>
                                      </p:cBhvr>
                                      <p:to>
                                        <p:strVal val="visible"/>
                                      </p:to>
                                    </p:set>
                                    <p:animEffect transition="in" filter="fade">
                                      <p:cBhvr>
                                        <p:cTn id="262" dur="500"/>
                                        <p:tgtEl>
                                          <p:spTgt spid="66"/>
                                        </p:tgtEl>
                                      </p:cBhvr>
                                    </p:animEffect>
                                  </p:childTnLst>
                                </p:cTn>
                              </p:par>
                              <p:par>
                                <p:cTn id="263" presetID="10" presetClass="entr" presetSubtype="0" fill="hold" nodeType="withEffect">
                                  <p:stCondLst>
                                    <p:cond delay="0"/>
                                  </p:stCondLst>
                                  <p:childTnLst>
                                    <p:set>
                                      <p:cBhvr>
                                        <p:cTn id="264" dur="1" fill="hold">
                                          <p:stCondLst>
                                            <p:cond delay="0"/>
                                          </p:stCondLst>
                                        </p:cTn>
                                        <p:tgtEl>
                                          <p:spTgt spid="44"/>
                                        </p:tgtEl>
                                        <p:attrNameLst>
                                          <p:attrName>style.visibility</p:attrName>
                                        </p:attrNameLst>
                                      </p:cBhvr>
                                      <p:to>
                                        <p:strVal val="visible"/>
                                      </p:to>
                                    </p:set>
                                    <p:animEffect transition="in" filter="fade">
                                      <p:cBhvr>
                                        <p:cTn id="265" dur="500"/>
                                        <p:tgtEl>
                                          <p:spTgt spid="44"/>
                                        </p:tgtEl>
                                      </p:cBhvr>
                                    </p:animEffect>
                                  </p:childTnLst>
                                </p:cTn>
                              </p:par>
                            </p:childTnLst>
                          </p:cTn>
                        </p:par>
                      </p:childTnLst>
                    </p:cTn>
                  </p:par>
                  <p:par>
                    <p:cTn id="266" fill="hold">
                      <p:stCondLst>
                        <p:cond delay="indefinite"/>
                      </p:stCondLst>
                      <p:childTnLst>
                        <p:par>
                          <p:cTn id="267" fill="hold">
                            <p:stCondLst>
                              <p:cond delay="0"/>
                            </p:stCondLst>
                            <p:childTnLst>
                              <p:par>
                                <p:cTn id="268" presetID="10" presetClass="entr" presetSubtype="0" fill="hold" nodeType="clickEffect">
                                  <p:stCondLst>
                                    <p:cond delay="0"/>
                                  </p:stCondLst>
                                  <p:childTnLst>
                                    <p:set>
                                      <p:cBhvr>
                                        <p:cTn id="269" dur="1" fill="hold">
                                          <p:stCondLst>
                                            <p:cond delay="0"/>
                                          </p:stCondLst>
                                        </p:cTn>
                                        <p:tgtEl>
                                          <p:spTgt spid="42"/>
                                        </p:tgtEl>
                                        <p:attrNameLst>
                                          <p:attrName>style.visibility</p:attrName>
                                        </p:attrNameLst>
                                      </p:cBhvr>
                                      <p:to>
                                        <p:strVal val="visible"/>
                                      </p:to>
                                    </p:set>
                                    <p:animEffect transition="in" filter="fade">
                                      <p:cBhvr>
                                        <p:cTn id="270" dur="500"/>
                                        <p:tgtEl>
                                          <p:spTgt spid="42"/>
                                        </p:tgtEl>
                                      </p:cBhvr>
                                    </p:animEffect>
                                  </p:childTnLst>
                                </p:cTn>
                              </p:par>
                              <p:par>
                                <p:cTn id="271" presetID="10" presetClass="entr" presetSubtype="0" fill="hold" nodeType="withEffect">
                                  <p:stCondLst>
                                    <p:cond delay="0"/>
                                  </p:stCondLst>
                                  <p:childTnLst>
                                    <p:set>
                                      <p:cBhvr>
                                        <p:cTn id="272" dur="1" fill="hold">
                                          <p:stCondLst>
                                            <p:cond delay="0"/>
                                          </p:stCondLst>
                                        </p:cTn>
                                        <p:tgtEl>
                                          <p:spTgt spid="78"/>
                                        </p:tgtEl>
                                        <p:attrNameLst>
                                          <p:attrName>style.visibility</p:attrName>
                                        </p:attrNameLst>
                                      </p:cBhvr>
                                      <p:to>
                                        <p:strVal val="visible"/>
                                      </p:to>
                                    </p:set>
                                    <p:animEffect transition="in" filter="fade">
                                      <p:cBhvr>
                                        <p:cTn id="273" dur="500"/>
                                        <p:tgtEl>
                                          <p:spTgt spid="78"/>
                                        </p:tgtEl>
                                      </p:cBhvr>
                                    </p:animEffect>
                                  </p:childTnLst>
                                </p:cTn>
                              </p:par>
                              <p:par>
                                <p:cTn id="274" presetID="10" presetClass="entr" presetSubtype="0" fill="hold" nodeType="withEffect">
                                  <p:stCondLst>
                                    <p:cond delay="0"/>
                                  </p:stCondLst>
                                  <p:childTnLst>
                                    <p:set>
                                      <p:cBhvr>
                                        <p:cTn id="275" dur="1" fill="hold">
                                          <p:stCondLst>
                                            <p:cond delay="0"/>
                                          </p:stCondLst>
                                        </p:cTn>
                                        <p:tgtEl>
                                          <p:spTgt spid="61"/>
                                        </p:tgtEl>
                                        <p:attrNameLst>
                                          <p:attrName>style.visibility</p:attrName>
                                        </p:attrNameLst>
                                      </p:cBhvr>
                                      <p:to>
                                        <p:strVal val="visible"/>
                                      </p:to>
                                    </p:set>
                                    <p:animEffect transition="in" filter="fade">
                                      <p:cBhvr>
                                        <p:cTn id="276" dur="500"/>
                                        <p:tgtEl>
                                          <p:spTgt spid="61"/>
                                        </p:tgtEl>
                                      </p:cBhvr>
                                    </p:animEffect>
                                  </p:childTnLst>
                                </p:cTn>
                              </p:par>
                              <p:par>
                                <p:cTn id="277" presetID="10" presetClass="entr" presetSubtype="0" fill="hold" nodeType="withEffect">
                                  <p:stCondLst>
                                    <p:cond delay="0"/>
                                  </p:stCondLst>
                                  <p:childTnLst>
                                    <p:set>
                                      <p:cBhvr>
                                        <p:cTn id="278" dur="1" fill="hold">
                                          <p:stCondLst>
                                            <p:cond delay="0"/>
                                          </p:stCondLst>
                                        </p:cTn>
                                        <p:tgtEl>
                                          <p:spTgt spid="29"/>
                                        </p:tgtEl>
                                        <p:attrNameLst>
                                          <p:attrName>style.visibility</p:attrName>
                                        </p:attrNameLst>
                                      </p:cBhvr>
                                      <p:to>
                                        <p:strVal val="visible"/>
                                      </p:to>
                                    </p:set>
                                    <p:animEffect transition="in" filter="fade">
                                      <p:cBhvr>
                                        <p:cTn id="279" dur="500"/>
                                        <p:tgtEl>
                                          <p:spTgt spid="29"/>
                                        </p:tgtEl>
                                      </p:cBhvr>
                                    </p:animEffect>
                                  </p:childTnLst>
                                </p:cTn>
                              </p:par>
                              <p:par>
                                <p:cTn id="280" presetID="10" presetClass="entr" presetSubtype="0" fill="hold" nodeType="withEffect">
                                  <p:stCondLst>
                                    <p:cond delay="0"/>
                                  </p:stCondLst>
                                  <p:childTnLst>
                                    <p:set>
                                      <p:cBhvr>
                                        <p:cTn id="281" dur="1" fill="hold">
                                          <p:stCondLst>
                                            <p:cond delay="0"/>
                                          </p:stCondLst>
                                        </p:cTn>
                                        <p:tgtEl>
                                          <p:spTgt spid="74"/>
                                        </p:tgtEl>
                                        <p:attrNameLst>
                                          <p:attrName>style.visibility</p:attrName>
                                        </p:attrNameLst>
                                      </p:cBhvr>
                                      <p:to>
                                        <p:strVal val="visible"/>
                                      </p:to>
                                    </p:set>
                                    <p:animEffect transition="in" filter="fade">
                                      <p:cBhvr>
                                        <p:cTn id="282" dur="500"/>
                                        <p:tgtEl>
                                          <p:spTgt spid="74"/>
                                        </p:tgtEl>
                                      </p:cBhvr>
                                    </p:animEffect>
                                  </p:childTnLst>
                                </p:cTn>
                              </p:par>
                              <p:par>
                                <p:cTn id="283" presetID="10" presetClass="entr" presetSubtype="0" fill="hold" nodeType="withEffect">
                                  <p:stCondLst>
                                    <p:cond delay="0"/>
                                  </p:stCondLst>
                                  <p:childTnLst>
                                    <p:set>
                                      <p:cBhvr>
                                        <p:cTn id="284" dur="1" fill="hold">
                                          <p:stCondLst>
                                            <p:cond delay="0"/>
                                          </p:stCondLst>
                                        </p:cTn>
                                        <p:tgtEl>
                                          <p:spTgt spid="62"/>
                                        </p:tgtEl>
                                        <p:attrNameLst>
                                          <p:attrName>style.visibility</p:attrName>
                                        </p:attrNameLst>
                                      </p:cBhvr>
                                      <p:to>
                                        <p:strVal val="visible"/>
                                      </p:to>
                                    </p:set>
                                    <p:animEffect transition="in" filter="fade">
                                      <p:cBhvr>
                                        <p:cTn id="285" dur="500"/>
                                        <p:tgtEl>
                                          <p:spTgt spid="62"/>
                                        </p:tgtEl>
                                      </p:cBhvr>
                                    </p:animEffect>
                                  </p:childTnLst>
                                </p:cTn>
                              </p:par>
                              <p:par>
                                <p:cTn id="286" presetID="10" presetClass="entr" presetSubtype="0" fill="hold" nodeType="withEffect">
                                  <p:stCondLst>
                                    <p:cond delay="0"/>
                                  </p:stCondLst>
                                  <p:childTnLst>
                                    <p:set>
                                      <p:cBhvr>
                                        <p:cTn id="287" dur="1" fill="hold">
                                          <p:stCondLst>
                                            <p:cond delay="0"/>
                                          </p:stCondLst>
                                        </p:cTn>
                                        <p:tgtEl>
                                          <p:spTgt spid="73"/>
                                        </p:tgtEl>
                                        <p:attrNameLst>
                                          <p:attrName>style.visibility</p:attrName>
                                        </p:attrNameLst>
                                      </p:cBhvr>
                                      <p:to>
                                        <p:strVal val="visible"/>
                                      </p:to>
                                    </p:set>
                                    <p:animEffect transition="in" filter="fade">
                                      <p:cBhvr>
                                        <p:cTn id="288" dur="500"/>
                                        <p:tgtEl>
                                          <p:spTgt spid="73"/>
                                        </p:tgtEl>
                                      </p:cBhvr>
                                    </p:animEffect>
                                  </p:childTnLst>
                                </p:cTn>
                              </p:par>
                              <p:par>
                                <p:cTn id="289" presetID="10" presetClass="entr" presetSubtype="0" fill="hold" nodeType="withEffect">
                                  <p:stCondLst>
                                    <p:cond delay="0"/>
                                  </p:stCondLst>
                                  <p:childTnLst>
                                    <p:set>
                                      <p:cBhvr>
                                        <p:cTn id="290" dur="1" fill="hold">
                                          <p:stCondLst>
                                            <p:cond delay="0"/>
                                          </p:stCondLst>
                                        </p:cTn>
                                        <p:tgtEl>
                                          <p:spTgt spid="76"/>
                                        </p:tgtEl>
                                        <p:attrNameLst>
                                          <p:attrName>style.visibility</p:attrName>
                                        </p:attrNameLst>
                                      </p:cBhvr>
                                      <p:to>
                                        <p:strVal val="visible"/>
                                      </p:to>
                                    </p:set>
                                    <p:animEffect transition="in" filter="fade">
                                      <p:cBhvr>
                                        <p:cTn id="291" dur="500"/>
                                        <p:tgtEl>
                                          <p:spTgt spid="76"/>
                                        </p:tgtEl>
                                      </p:cBhvr>
                                    </p:animEffect>
                                  </p:childTnLst>
                                </p:cTn>
                              </p:par>
                              <p:par>
                                <p:cTn id="292" presetID="10" presetClass="entr" presetSubtype="0" fill="hold" nodeType="withEffect">
                                  <p:stCondLst>
                                    <p:cond delay="0"/>
                                  </p:stCondLst>
                                  <p:childTnLst>
                                    <p:set>
                                      <p:cBhvr>
                                        <p:cTn id="293" dur="1" fill="hold">
                                          <p:stCondLst>
                                            <p:cond delay="0"/>
                                          </p:stCondLst>
                                        </p:cTn>
                                        <p:tgtEl>
                                          <p:spTgt spid="75"/>
                                        </p:tgtEl>
                                        <p:attrNameLst>
                                          <p:attrName>style.visibility</p:attrName>
                                        </p:attrNameLst>
                                      </p:cBhvr>
                                      <p:to>
                                        <p:strVal val="visible"/>
                                      </p:to>
                                    </p:set>
                                    <p:animEffect transition="in" filter="fade">
                                      <p:cBhvr>
                                        <p:cTn id="294" dur="500"/>
                                        <p:tgtEl>
                                          <p:spTgt spid="75"/>
                                        </p:tgtEl>
                                      </p:cBhvr>
                                    </p:animEffect>
                                  </p:childTnLst>
                                </p:cTn>
                              </p:par>
                              <p:par>
                                <p:cTn id="295" presetID="10" presetClass="entr" presetSubtype="0" fill="hold" nodeType="withEffect">
                                  <p:stCondLst>
                                    <p:cond delay="0"/>
                                  </p:stCondLst>
                                  <p:childTnLst>
                                    <p:set>
                                      <p:cBhvr>
                                        <p:cTn id="296" dur="1" fill="hold">
                                          <p:stCondLst>
                                            <p:cond delay="0"/>
                                          </p:stCondLst>
                                        </p:cTn>
                                        <p:tgtEl>
                                          <p:spTgt spid="47"/>
                                        </p:tgtEl>
                                        <p:attrNameLst>
                                          <p:attrName>style.visibility</p:attrName>
                                        </p:attrNameLst>
                                      </p:cBhvr>
                                      <p:to>
                                        <p:strVal val="visible"/>
                                      </p:to>
                                    </p:set>
                                    <p:animEffect transition="in" filter="fade">
                                      <p:cBhvr>
                                        <p:cTn id="297" dur="500"/>
                                        <p:tgtEl>
                                          <p:spTgt spid="47"/>
                                        </p:tgtEl>
                                      </p:cBhvr>
                                    </p:animEffect>
                                  </p:childTnLst>
                                </p:cTn>
                              </p:par>
                              <p:par>
                                <p:cTn id="298" presetID="10" presetClass="entr" presetSubtype="0" fill="hold" nodeType="withEffect">
                                  <p:stCondLst>
                                    <p:cond delay="0"/>
                                  </p:stCondLst>
                                  <p:childTnLst>
                                    <p:set>
                                      <p:cBhvr>
                                        <p:cTn id="299" dur="1" fill="hold">
                                          <p:stCondLst>
                                            <p:cond delay="0"/>
                                          </p:stCondLst>
                                        </p:cTn>
                                        <p:tgtEl>
                                          <p:spTgt spid="95"/>
                                        </p:tgtEl>
                                        <p:attrNameLst>
                                          <p:attrName>style.visibility</p:attrName>
                                        </p:attrNameLst>
                                      </p:cBhvr>
                                      <p:to>
                                        <p:strVal val="visible"/>
                                      </p:to>
                                    </p:set>
                                    <p:animEffect transition="in" filter="fade">
                                      <p:cBhvr>
                                        <p:cTn id="300" dur="500"/>
                                        <p:tgtEl>
                                          <p:spTgt spid="95"/>
                                        </p:tgtEl>
                                      </p:cBhvr>
                                    </p:animEffect>
                                  </p:childTnLst>
                                </p:cTn>
                              </p:par>
                              <p:par>
                                <p:cTn id="301" presetID="10" presetClass="entr" presetSubtype="0" fill="hold" nodeType="withEffect">
                                  <p:stCondLst>
                                    <p:cond delay="0"/>
                                  </p:stCondLst>
                                  <p:childTnLst>
                                    <p:set>
                                      <p:cBhvr>
                                        <p:cTn id="302" dur="1" fill="hold">
                                          <p:stCondLst>
                                            <p:cond delay="0"/>
                                          </p:stCondLst>
                                        </p:cTn>
                                        <p:tgtEl>
                                          <p:spTgt spid="98"/>
                                        </p:tgtEl>
                                        <p:attrNameLst>
                                          <p:attrName>style.visibility</p:attrName>
                                        </p:attrNameLst>
                                      </p:cBhvr>
                                      <p:to>
                                        <p:strVal val="visible"/>
                                      </p:to>
                                    </p:set>
                                    <p:animEffect transition="in" filter="fade">
                                      <p:cBhvr>
                                        <p:cTn id="303" dur="500"/>
                                        <p:tgtEl>
                                          <p:spTgt spid="98"/>
                                        </p:tgtEl>
                                      </p:cBhvr>
                                    </p:animEffect>
                                  </p:childTnLst>
                                </p:cTn>
                              </p:par>
                              <p:par>
                                <p:cTn id="304" presetID="10" presetClass="entr" presetSubtype="0" fill="hold" nodeType="withEffect">
                                  <p:stCondLst>
                                    <p:cond delay="0"/>
                                  </p:stCondLst>
                                  <p:childTnLst>
                                    <p:set>
                                      <p:cBhvr>
                                        <p:cTn id="305" dur="1" fill="hold">
                                          <p:stCondLst>
                                            <p:cond delay="0"/>
                                          </p:stCondLst>
                                        </p:cTn>
                                        <p:tgtEl>
                                          <p:spTgt spid="89"/>
                                        </p:tgtEl>
                                        <p:attrNameLst>
                                          <p:attrName>style.visibility</p:attrName>
                                        </p:attrNameLst>
                                      </p:cBhvr>
                                      <p:to>
                                        <p:strVal val="visible"/>
                                      </p:to>
                                    </p:set>
                                    <p:animEffect transition="in" filter="fade">
                                      <p:cBhvr>
                                        <p:cTn id="306" dur="500"/>
                                        <p:tgtEl>
                                          <p:spTgt spid="89"/>
                                        </p:tgtEl>
                                      </p:cBhvr>
                                    </p:animEffect>
                                  </p:childTnLst>
                                </p:cTn>
                              </p:par>
                              <p:par>
                                <p:cTn id="307" presetID="10" presetClass="entr" presetSubtype="0" fill="hold" nodeType="withEffect">
                                  <p:stCondLst>
                                    <p:cond delay="0"/>
                                  </p:stCondLst>
                                  <p:childTnLst>
                                    <p:set>
                                      <p:cBhvr>
                                        <p:cTn id="308" dur="1" fill="hold">
                                          <p:stCondLst>
                                            <p:cond delay="0"/>
                                          </p:stCondLst>
                                        </p:cTn>
                                        <p:tgtEl>
                                          <p:spTgt spid="86"/>
                                        </p:tgtEl>
                                        <p:attrNameLst>
                                          <p:attrName>style.visibility</p:attrName>
                                        </p:attrNameLst>
                                      </p:cBhvr>
                                      <p:to>
                                        <p:strVal val="visible"/>
                                      </p:to>
                                    </p:set>
                                    <p:animEffect transition="in" filter="fade">
                                      <p:cBhvr>
                                        <p:cTn id="309" dur="500"/>
                                        <p:tgtEl>
                                          <p:spTgt spid="8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Заголовок 1"/>
          <p:cNvSpPr>
            <a:spLocks noGrp="1"/>
          </p:cNvSpPr>
          <p:nvPr>
            <p:ph type="title"/>
          </p:nvPr>
        </p:nvSpPr>
        <p:spPr>
          <a:xfrm>
            <a:off x="457200" y="44624"/>
            <a:ext cx="8229600" cy="936104"/>
          </a:xfrm>
        </p:spPr>
        <p:txBody>
          <a:bodyPr/>
          <a:lstStyle/>
          <a:p>
            <a:r>
              <a:rPr lang="en-US" sz="2800" dirty="0" smtClean="0">
                <a:solidFill>
                  <a:srgbClr val="000099"/>
                </a:solidFill>
                <a:latin typeface="Times New Roman" pitchFamily="18" charset="0"/>
                <a:cs typeface="Times New Roman" pitchFamily="18" charset="0"/>
              </a:rPr>
              <a:t>Balance of financial flows for key economic agents </a:t>
            </a:r>
            <a:endParaRPr lang="ru-RU" sz="2800" dirty="0" smtClean="0">
              <a:solidFill>
                <a:srgbClr val="000099"/>
              </a:solidFill>
              <a:latin typeface="Times New Roman" pitchFamily="18" charset="0"/>
              <a:cs typeface="Times New Roman" pitchFamily="18" charset="0"/>
            </a:endParaRPr>
          </a:p>
        </p:txBody>
      </p:sp>
      <p:sp>
        <p:nvSpPr>
          <p:cNvPr id="4" name="Rectangle 8"/>
          <p:cNvSpPr>
            <a:spLocks noChangeArrowheads="1"/>
          </p:cNvSpPr>
          <p:nvPr/>
        </p:nvSpPr>
        <p:spPr bwMode="auto">
          <a:xfrm>
            <a:off x="76200" y="74613"/>
            <a:ext cx="8997950" cy="6637337"/>
          </a:xfrm>
          <a:prstGeom prst="rect">
            <a:avLst/>
          </a:prstGeom>
          <a:noFill/>
          <a:ln w="31750" cmpd="tri">
            <a:solidFill>
              <a:srgbClr val="273269"/>
            </a:solidFill>
            <a:miter lim="800000"/>
            <a:headEnd/>
            <a:tailEnd/>
          </a:ln>
        </p:spPr>
        <p:txBody>
          <a:bodyPr wrap="none" lIns="91429" tIns="45715" rIns="91429" bIns="45715" anchor="ctr"/>
          <a:lstStyle/>
          <a:p>
            <a:endParaRPr lang="ru-RU">
              <a:latin typeface="Calibri" pitchFamily="34" charset="0"/>
            </a:endParaRPr>
          </a:p>
        </p:txBody>
      </p:sp>
      <p:sp>
        <p:nvSpPr>
          <p:cNvPr id="5" name="Line 8"/>
          <p:cNvSpPr>
            <a:spLocks noChangeShapeType="1"/>
          </p:cNvSpPr>
          <p:nvPr/>
        </p:nvSpPr>
        <p:spPr bwMode="auto">
          <a:xfrm>
            <a:off x="0" y="1052736"/>
            <a:ext cx="9144000" cy="0"/>
          </a:xfrm>
          <a:prstGeom prst="line">
            <a:avLst/>
          </a:prstGeom>
          <a:noFill/>
          <a:ln w="76200" cmpd="tri">
            <a:solidFill>
              <a:srgbClr val="2E4564"/>
            </a:solidFill>
            <a:round/>
            <a:headEnd/>
            <a:tailEnd/>
          </a:ln>
        </p:spPr>
        <p:txBody>
          <a:bodyPr lIns="91429" tIns="45715" rIns="91429" bIns="45715"/>
          <a:lstStyle/>
          <a:p>
            <a:endParaRPr lang="ru-RU"/>
          </a:p>
        </p:txBody>
      </p:sp>
      <p:pic>
        <p:nvPicPr>
          <p:cNvPr id="2" name="Рисунок 1"/>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55975" y="1390644"/>
            <a:ext cx="8880521" cy="4342612"/>
          </a:xfrm>
          <a:prstGeom prst="rect">
            <a:avLst/>
          </a:prstGeom>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Rectangle 8"/>
          <p:cNvSpPr>
            <a:spLocks noChangeArrowheads="1"/>
          </p:cNvSpPr>
          <p:nvPr/>
        </p:nvSpPr>
        <p:spPr bwMode="auto">
          <a:xfrm>
            <a:off x="76200" y="74613"/>
            <a:ext cx="8997950" cy="6637337"/>
          </a:xfrm>
          <a:prstGeom prst="rect">
            <a:avLst/>
          </a:prstGeom>
          <a:noFill/>
          <a:ln w="31750" cmpd="tri">
            <a:solidFill>
              <a:srgbClr val="273269"/>
            </a:solidFill>
            <a:miter lim="800000"/>
            <a:headEnd/>
            <a:tailEnd/>
          </a:ln>
        </p:spPr>
        <p:txBody>
          <a:bodyPr wrap="none" lIns="91429" tIns="45715" rIns="91429" bIns="45715" anchor="ctr"/>
          <a:lstStyle/>
          <a:p>
            <a:endParaRPr lang="ru-RU">
              <a:latin typeface="Calibri" pitchFamily="34" charset="0"/>
            </a:endParaRPr>
          </a:p>
        </p:txBody>
      </p:sp>
      <p:sp>
        <p:nvSpPr>
          <p:cNvPr id="35842" name="Line 8"/>
          <p:cNvSpPr>
            <a:spLocks noChangeShapeType="1"/>
          </p:cNvSpPr>
          <p:nvPr/>
        </p:nvSpPr>
        <p:spPr bwMode="auto">
          <a:xfrm>
            <a:off x="0" y="1114425"/>
            <a:ext cx="9144000" cy="0"/>
          </a:xfrm>
          <a:prstGeom prst="line">
            <a:avLst/>
          </a:prstGeom>
          <a:noFill/>
          <a:ln w="76200" cmpd="tri">
            <a:solidFill>
              <a:srgbClr val="2E4564"/>
            </a:solidFill>
            <a:round/>
            <a:headEnd/>
            <a:tailEnd/>
          </a:ln>
        </p:spPr>
        <p:txBody>
          <a:bodyPr lIns="91429" tIns="45715" rIns="91429" bIns="45715"/>
          <a:lstStyle/>
          <a:p>
            <a:endParaRPr lang="ru-RU"/>
          </a:p>
        </p:txBody>
      </p:sp>
      <p:sp>
        <p:nvSpPr>
          <p:cNvPr id="35843" name="Прямоугольник 6"/>
          <p:cNvSpPr>
            <a:spLocks noChangeArrowheads="1"/>
          </p:cNvSpPr>
          <p:nvPr/>
        </p:nvSpPr>
        <p:spPr bwMode="auto">
          <a:xfrm>
            <a:off x="214313" y="0"/>
            <a:ext cx="8786812" cy="954107"/>
          </a:xfrm>
          <a:prstGeom prst="rect">
            <a:avLst/>
          </a:prstGeom>
          <a:noFill/>
          <a:ln w="9525">
            <a:noFill/>
            <a:miter lim="800000"/>
            <a:headEnd/>
            <a:tailEnd/>
          </a:ln>
        </p:spPr>
        <p:txBody>
          <a:bodyPr>
            <a:spAutoFit/>
          </a:bodyPr>
          <a:lstStyle/>
          <a:p>
            <a:pPr algn="ctr"/>
            <a:r>
              <a:rPr lang="en-US" sz="2800" dirty="0" smtClean="0">
                <a:solidFill>
                  <a:srgbClr val="000099"/>
                </a:solidFill>
                <a:latin typeface="Times New Roman" pitchFamily="18" charset="0"/>
                <a:cs typeface="Times New Roman" pitchFamily="18" charset="0"/>
              </a:rPr>
              <a:t>The area of factors of main socio-economic development </a:t>
            </a:r>
            <a:r>
              <a:rPr lang="en-US" sz="2800" dirty="0" err="1" smtClean="0">
                <a:solidFill>
                  <a:srgbClr val="000099"/>
                </a:solidFill>
                <a:latin typeface="Times New Roman" pitchFamily="18" charset="0"/>
                <a:cs typeface="Times New Roman" pitchFamily="18" charset="0"/>
              </a:rPr>
              <a:t>disbalances</a:t>
            </a:r>
            <a:r>
              <a:rPr lang="en-US" sz="2800" dirty="0" smtClean="0">
                <a:solidFill>
                  <a:srgbClr val="000099"/>
                </a:solidFill>
                <a:latin typeface="Times New Roman" pitchFamily="18" charset="0"/>
                <a:cs typeface="Times New Roman" pitchFamily="18" charset="0"/>
              </a:rPr>
              <a:t> </a:t>
            </a:r>
            <a:r>
              <a:rPr lang="en-US" sz="2800" dirty="0" smtClean="0">
                <a:solidFill>
                  <a:srgbClr val="000099"/>
                </a:solidFill>
                <a:latin typeface="Times New Roman" pitchFamily="18" charset="0"/>
                <a:cs typeface="Times New Roman" pitchFamily="18" charset="0"/>
              </a:rPr>
              <a:t>modeling </a:t>
            </a:r>
            <a:r>
              <a:rPr lang="ru-RU" sz="2800" dirty="0" smtClean="0">
                <a:solidFill>
                  <a:srgbClr val="000099"/>
                </a:solidFill>
                <a:latin typeface="Times New Roman" pitchFamily="18" charset="0"/>
                <a:cs typeface="Times New Roman" pitchFamily="18" charset="0"/>
              </a:rPr>
              <a:t> </a:t>
            </a:r>
            <a:endParaRPr lang="ru-RU" sz="2800" dirty="0">
              <a:solidFill>
                <a:srgbClr val="000099"/>
              </a:solidFill>
              <a:latin typeface="Calibri" pitchFamily="34" charset="0"/>
            </a:endParaRPr>
          </a:p>
        </p:txBody>
      </p:sp>
      <p:pic>
        <p:nvPicPr>
          <p:cNvPr id="6" name="Рисунок 5" descr="cube.PNG"/>
          <p:cNvPicPr>
            <a:picLocks noChangeAspect="1"/>
          </p:cNvPicPr>
          <p:nvPr/>
        </p:nvPicPr>
        <p:blipFill>
          <a:blip r:embed="rId2" cstate="print"/>
          <a:stretch>
            <a:fillRect/>
          </a:stretch>
        </p:blipFill>
        <p:spPr>
          <a:xfrm>
            <a:off x="1187624" y="1196752"/>
            <a:ext cx="6630541" cy="5442691"/>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5" name="Рисунок 5" descr="Davos_11_imbalances.PNG"/>
          <p:cNvPicPr>
            <a:picLocks noChangeAspect="1"/>
          </p:cNvPicPr>
          <p:nvPr/>
        </p:nvPicPr>
        <p:blipFill>
          <a:blip r:embed="rId2" cstate="print"/>
          <a:srcRect/>
          <a:stretch>
            <a:fillRect/>
          </a:stretch>
        </p:blipFill>
        <p:spPr bwMode="auto">
          <a:xfrm>
            <a:off x="1042988" y="1052736"/>
            <a:ext cx="6918325" cy="5689377"/>
          </a:xfrm>
          <a:prstGeom prst="rect">
            <a:avLst/>
          </a:prstGeom>
          <a:noFill/>
          <a:ln w="9525">
            <a:noFill/>
            <a:miter lim="800000"/>
            <a:headEnd/>
            <a:tailEnd/>
          </a:ln>
        </p:spPr>
      </p:pic>
      <p:sp>
        <p:nvSpPr>
          <p:cNvPr id="2" name="Заголовок 1"/>
          <p:cNvSpPr>
            <a:spLocks noGrp="1"/>
          </p:cNvSpPr>
          <p:nvPr>
            <p:ph type="title"/>
          </p:nvPr>
        </p:nvSpPr>
        <p:spPr>
          <a:xfrm>
            <a:off x="457200" y="188640"/>
            <a:ext cx="8229600" cy="690563"/>
          </a:xfrm>
        </p:spPr>
        <p:txBody>
          <a:bodyPr rtlCol="0">
            <a:normAutofit fontScale="90000"/>
          </a:bodyPr>
          <a:lstStyle/>
          <a:p>
            <a:pPr fontAlgn="auto">
              <a:spcAft>
                <a:spcPts val="0"/>
              </a:spcAft>
              <a:defRPr/>
            </a:pPr>
            <a:r>
              <a:rPr lang="en-US" sz="3600" dirty="0" smtClean="0">
                <a:solidFill>
                  <a:srgbClr val="000099"/>
                </a:solidFill>
                <a:latin typeface="Times New Roman" pitchFamily="18" charset="0"/>
                <a:cs typeface="Times New Roman" pitchFamily="18" charset="0"/>
              </a:rPr>
              <a:t>World Economic Forum global risks for 2011</a:t>
            </a:r>
            <a:endParaRPr lang="ru-RU" sz="3600" dirty="0">
              <a:solidFill>
                <a:srgbClr val="000099"/>
              </a:solidFill>
              <a:latin typeface="Times New Roman" pitchFamily="18" charset="0"/>
              <a:cs typeface="Times New Roman" pitchFamily="18" charset="0"/>
            </a:endParaRPr>
          </a:p>
        </p:txBody>
      </p:sp>
      <p:sp>
        <p:nvSpPr>
          <p:cNvPr id="16387" name="Rectangle 8"/>
          <p:cNvSpPr>
            <a:spLocks noChangeArrowheads="1"/>
          </p:cNvSpPr>
          <p:nvPr/>
        </p:nvSpPr>
        <p:spPr bwMode="auto">
          <a:xfrm>
            <a:off x="76200" y="74613"/>
            <a:ext cx="8997950" cy="6637337"/>
          </a:xfrm>
          <a:prstGeom prst="rect">
            <a:avLst/>
          </a:prstGeom>
          <a:noFill/>
          <a:ln w="31750" cmpd="tri">
            <a:solidFill>
              <a:srgbClr val="273269"/>
            </a:solidFill>
            <a:miter lim="800000"/>
            <a:headEnd/>
            <a:tailEnd/>
          </a:ln>
        </p:spPr>
        <p:txBody>
          <a:bodyPr wrap="none" lIns="91429" tIns="45715" rIns="91429" bIns="45715" anchor="ctr"/>
          <a:lstStyle/>
          <a:p>
            <a:endParaRPr lang="ru-RU">
              <a:latin typeface="Calibri" pitchFamily="34" charset="0"/>
            </a:endParaRPr>
          </a:p>
        </p:txBody>
      </p:sp>
      <p:sp>
        <p:nvSpPr>
          <p:cNvPr id="16388" name="Line 8"/>
          <p:cNvSpPr>
            <a:spLocks noChangeShapeType="1"/>
          </p:cNvSpPr>
          <p:nvPr/>
        </p:nvSpPr>
        <p:spPr bwMode="auto">
          <a:xfrm>
            <a:off x="3175" y="980728"/>
            <a:ext cx="9144000" cy="0"/>
          </a:xfrm>
          <a:prstGeom prst="line">
            <a:avLst/>
          </a:prstGeom>
          <a:noFill/>
          <a:ln w="76200" cmpd="tri">
            <a:solidFill>
              <a:srgbClr val="2E4564"/>
            </a:solidFill>
            <a:round/>
            <a:headEnd/>
            <a:tailEnd/>
          </a:ln>
        </p:spPr>
        <p:txBody>
          <a:bodyPr lIns="91429" tIns="45715" rIns="91429" bIns="45715"/>
          <a:lstStyle/>
          <a:p>
            <a:endParaRPr lang="ru-RU"/>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Rectangle 8"/>
          <p:cNvSpPr>
            <a:spLocks noChangeArrowheads="1"/>
          </p:cNvSpPr>
          <p:nvPr/>
        </p:nvSpPr>
        <p:spPr bwMode="auto">
          <a:xfrm>
            <a:off x="76200" y="74613"/>
            <a:ext cx="8997950" cy="6637337"/>
          </a:xfrm>
          <a:prstGeom prst="rect">
            <a:avLst/>
          </a:prstGeom>
          <a:noFill/>
          <a:ln w="31750" cmpd="tri">
            <a:solidFill>
              <a:srgbClr val="273269"/>
            </a:solidFill>
            <a:miter lim="800000"/>
            <a:headEnd/>
            <a:tailEnd/>
          </a:ln>
        </p:spPr>
        <p:txBody>
          <a:bodyPr wrap="none" lIns="91429" tIns="45715" rIns="91429" bIns="45715" anchor="ctr"/>
          <a:lstStyle/>
          <a:p>
            <a:endParaRPr lang="ru-RU">
              <a:latin typeface="Calibri" pitchFamily="34" charset="0"/>
            </a:endParaRPr>
          </a:p>
        </p:txBody>
      </p:sp>
      <p:sp>
        <p:nvSpPr>
          <p:cNvPr id="36866" name="Line 8"/>
          <p:cNvSpPr>
            <a:spLocks noChangeShapeType="1"/>
          </p:cNvSpPr>
          <p:nvPr/>
        </p:nvSpPr>
        <p:spPr bwMode="auto">
          <a:xfrm>
            <a:off x="0" y="857250"/>
            <a:ext cx="9144000" cy="0"/>
          </a:xfrm>
          <a:prstGeom prst="line">
            <a:avLst/>
          </a:prstGeom>
          <a:noFill/>
          <a:ln w="76200" cmpd="tri">
            <a:solidFill>
              <a:srgbClr val="2E4564"/>
            </a:solidFill>
            <a:round/>
            <a:headEnd/>
            <a:tailEnd/>
          </a:ln>
        </p:spPr>
        <p:txBody>
          <a:bodyPr lIns="91429" tIns="45715" rIns="91429" bIns="45715"/>
          <a:lstStyle/>
          <a:p>
            <a:endParaRPr lang="ru-RU"/>
          </a:p>
        </p:txBody>
      </p:sp>
      <p:sp>
        <p:nvSpPr>
          <p:cNvPr id="36867" name="Прямоугольник 6"/>
          <p:cNvSpPr>
            <a:spLocks noChangeArrowheads="1"/>
          </p:cNvSpPr>
          <p:nvPr/>
        </p:nvSpPr>
        <p:spPr bwMode="auto">
          <a:xfrm>
            <a:off x="642938" y="171450"/>
            <a:ext cx="8137525" cy="523875"/>
          </a:xfrm>
          <a:prstGeom prst="rect">
            <a:avLst/>
          </a:prstGeom>
          <a:noFill/>
          <a:ln w="9525">
            <a:noFill/>
            <a:miter lim="800000"/>
            <a:headEnd/>
            <a:tailEnd/>
          </a:ln>
        </p:spPr>
        <p:txBody>
          <a:bodyPr>
            <a:spAutoFit/>
          </a:bodyPr>
          <a:lstStyle/>
          <a:p>
            <a:pPr algn="ctr"/>
            <a:r>
              <a:rPr lang="en-US" sz="2800" dirty="0" smtClean="0">
                <a:solidFill>
                  <a:srgbClr val="000099"/>
                </a:solidFill>
                <a:latin typeface="Times New Roman" pitchFamily="18" charset="0"/>
                <a:cs typeface="Times New Roman" pitchFamily="18" charset="0"/>
              </a:rPr>
              <a:t>Results and Conclusions</a:t>
            </a:r>
            <a:endParaRPr lang="ru-RU" sz="2800" dirty="0">
              <a:latin typeface="Calibri" pitchFamily="34" charset="0"/>
            </a:endParaRPr>
          </a:p>
        </p:txBody>
      </p:sp>
      <p:sp>
        <p:nvSpPr>
          <p:cNvPr id="36868" name="Содержимое 2"/>
          <p:cNvSpPr>
            <a:spLocks noGrp="1"/>
          </p:cNvSpPr>
          <p:nvPr>
            <p:ph idx="1"/>
          </p:nvPr>
        </p:nvSpPr>
        <p:spPr>
          <a:xfrm>
            <a:off x="250825" y="1028700"/>
            <a:ext cx="8642350" cy="5338763"/>
          </a:xfrm>
        </p:spPr>
        <p:txBody>
          <a:bodyPr/>
          <a:lstStyle/>
          <a:p>
            <a:pPr marL="114300" indent="-457200" algn="just">
              <a:spcBef>
                <a:spcPct val="0"/>
              </a:spcBef>
              <a:buFont typeface="Calibri" pitchFamily="34" charset="0"/>
              <a:buAutoNum type="arabicPeriod"/>
            </a:pPr>
            <a:r>
              <a:rPr lang="en-US" sz="2000" dirty="0" smtClean="0">
                <a:latin typeface="Times New Roman" pitchFamily="18" charset="0"/>
                <a:cs typeface="Times New Roman" pitchFamily="18" charset="0"/>
              </a:rPr>
              <a:t>Analysis </a:t>
            </a:r>
            <a:r>
              <a:rPr lang="en-US" sz="2000" dirty="0">
                <a:latin typeface="Times New Roman" pitchFamily="18" charset="0"/>
                <a:cs typeface="Times New Roman" pitchFamily="18" charset="0"/>
              </a:rPr>
              <a:t>of the set of key indicators selected and results of G-20 Mutual assessment process aimed at revealing the nature of global imbalances and the root causes of impediments to their adjustment indicates the lack of transparency and coherence of applied techniques</a:t>
            </a:r>
            <a:r>
              <a:rPr lang="en-US" sz="2000" dirty="0" smtClean="0">
                <a:latin typeface="Times New Roman" pitchFamily="18" charset="0"/>
                <a:cs typeface="Times New Roman" pitchFamily="18" charset="0"/>
              </a:rPr>
              <a:t>.</a:t>
            </a:r>
          </a:p>
          <a:p>
            <a:pPr marL="114300" indent="-457200" algn="just">
              <a:spcBef>
                <a:spcPct val="0"/>
              </a:spcBef>
              <a:buFont typeface="Calibri" pitchFamily="34" charset="0"/>
              <a:buAutoNum type="arabicPeriod"/>
            </a:pPr>
            <a:endParaRPr lang="en-US" sz="2000" dirty="0">
              <a:latin typeface="Times New Roman" pitchFamily="18" charset="0"/>
              <a:cs typeface="Times New Roman" pitchFamily="18" charset="0"/>
            </a:endParaRPr>
          </a:p>
          <a:p>
            <a:pPr marL="114300" indent="-457200" algn="just">
              <a:spcBef>
                <a:spcPct val="0"/>
              </a:spcBef>
              <a:buFont typeface="Calibri" pitchFamily="34" charset="0"/>
              <a:buAutoNum type="arabicPeriod"/>
            </a:pPr>
            <a:r>
              <a:rPr lang="en-US" sz="2000" dirty="0" smtClean="0">
                <a:latin typeface="Times New Roman" pitchFamily="18" charset="0"/>
                <a:cs typeface="Times New Roman" pitchFamily="18" charset="0"/>
              </a:rPr>
              <a:t>Composition </a:t>
            </a:r>
            <a:r>
              <a:rPr lang="en-US" sz="2000" dirty="0">
                <a:latin typeface="Times New Roman" pitchFamily="18" charset="0"/>
                <a:cs typeface="Times New Roman" pitchFamily="18" charset="0"/>
              </a:rPr>
              <a:t>of indicators, data quality and statistic techniques applied in order to assess key global imbalances do not correspond with the scale and complexity of problem in question. That’s why the recommendations prepared by the G-20 working group still suffer from the lack of quality and effectiveness. </a:t>
            </a:r>
            <a:endParaRPr lang="en-US" sz="2000" dirty="0" smtClean="0">
              <a:latin typeface="Times New Roman" pitchFamily="18" charset="0"/>
              <a:cs typeface="Times New Roman" pitchFamily="18" charset="0"/>
            </a:endParaRPr>
          </a:p>
          <a:p>
            <a:pPr marL="114300" indent="-457200" algn="just">
              <a:spcBef>
                <a:spcPct val="0"/>
              </a:spcBef>
              <a:buFont typeface="Calibri" pitchFamily="34" charset="0"/>
              <a:buAutoNum type="arabicPeriod"/>
            </a:pPr>
            <a:endParaRPr lang="en-US" sz="2000" dirty="0">
              <a:latin typeface="Times New Roman" pitchFamily="18" charset="0"/>
              <a:cs typeface="Times New Roman" pitchFamily="18" charset="0"/>
            </a:endParaRPr>
          </a:p>
          <a:p>
            <a:pPr marL="114300" indent="-457200" algn="just">
              <a:spcBef>
                <a:spcPct val="0"/>
              </a:spcBef>
              <a:buFont typeface="Calibri" pitchFamily="34" charset="0"/>
              <a:buAutoNum type="arabicPeriod"/>
            </a:pPr>
            <a:r>
              <a:rPr lang="en-US" sz="2000" dirty="0" smtClean="0">
                <a:latin typeface="Times New Roman" pitchFamily="18" charset="0"/>
                <a:cs typeface="Times New Roman" pitchFamily="18" charset="0"/>
              </a:rPr>
              <a:t>Development </a:t>
            </a:r>
            <a:r>
              <a:rPr lang="en-US" sz="2000" dirty="0">
                <a:latin typeface="Times New Roman" pitchFamily="18" charset="0"/>
                <a:cs typeface="Times New Roman" pitchFamily="18" charset="0"/>
              </a:rPr>
              <a:t>of strategic planning and strategic audit techniques requires development of national statistics, forecasting and policy assessment methodologies. These results might also be applied for international comparisons</a:t>
            </a:r>
            <a:r>
              <a:rPr lang="en-US" sz="2000" dirty="0" smtClean="0">
                <a:latin typeface="Times New Roman" pitchFamily="18" charset="0"/>
                <a:cs typeface="Times New Roman" pitchFamily="18" charset="0"/>
              </a:rPr>
              <a:t>.</a:t>
            </a:r>
          </a:p>
          <a:p>
            <a:pPr marL="114300" indent="-457200" algn="just">
              <a:spcBef>
                <a:spcPct val="0"/>
              </a:spcBef>
              <a:buFont typeface="Calibri" pitchFamily="34" charset="0"/>
              <a:buAutoNum type="arabicPeriod"/>
            </a:pPr>
            <a:endParaRPr lang="en-US" sz="2000" dirty="0">
              <a:latin typeface="Times New Roman" pitchFamily="18" charset="0"/>
              <a:cs typeface="Times New Roman" pitchFamily="18" charset="0"/>
            </a:endParaRPr>
          </a:p>
          <a:p>
            <a:pPr marL="114300" indent="-457200" algn="just">
              <a:spcBef>
                <a:spcPct val="0"/>
              </a:spcBef>
              <a:buFont typeface="Calibri" pitchFamily="34" charset="0"/>
              <a:buAutoNum type="arabicPeriod"/>
            </a:pPr>
            <a:r>
              <a:rPr lang="en-US" sz="2000" dirty="0" smtClean="0">
                <a:latin typeface="Times New Roman" pitchFamily="18" charset="0"/>
                <a:cs typeface="Times New Roman" pitchFamily="18" charset="0"/>
              </a:rPr>
              <a:t>Combined </a:t>
            </a:r>
            <a:r>
              <a:rPr lang="en-US" sz="2000" dirty="0">
                <a:latin typeface="Times New Roman" pitchFamily="18" charset="0"/>
                <a:cs typeface="Times New Roman" pitchFamily="18" charset="0"/>
              </a:rPr>
              <a:t>efforts of governments and expert society are needed to ensure effective selection of key national indicators and development of modeling techniques used for forecasts and strategic plans development.</a:t>
            </a:r>
          </a:p>
          <a:p>
            <a:pPr marL="114300" indent="-457200" algn="just">
              <a:spcBef>
                <a:spcPct val="0"/>
              </a:spcBef>
              <a:buFont typeface="Calibri" pitchFamily="34" charset="0"/>
              <a:buAutoNum type="arabicPeriod"/>
            </a:pPr>
            <a:endParaRPr lang="ru-RU" sz="2000" dirty="0" smtClean="0">
              <a:latin typeface="Times New Roman" pitchFamily="18" charset="0"/>
              <a:cs typeface="Times New Roman" pitchFamily="18" charset="0"/>
            </a:endParaRPr>
          </a:p>
          <a:p>
            <a:pPr marL="114300" indent="-457200" algn="just">
              <a:spcBef>
                <a:spcPct val="0"/>
              </a:spcBef>
              <a:buFont typeface="Calibri" pitchFamily="34" charset="0"/>
              <a:buAutoNum type="arabicPeriod"/>
            </a:pPr>
            <a:endParaRPr lang="ru-RU" sz="2000" dirty="0" smtClean="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7" name="Picture 7" descr="palata_big01.jpg"/>
          <p:cNvPicPr>
            <a:picLocks noChangeAspect="1"/>
          </p:cNvPicPr>
          <p:nvPr/>
        </p:nvPicPr>
        <p:blipFill>
          <a:blip r:embed="rId3" cstate="print"/>
          <a:srcRect/>
          <a:stretch>
            <a:fillRect/>
          </a:stretch>
        </p:blipFill>
        <p:spPr bwMode="auto">
          <a:xfrm>
            <a:off x="1928813" y="-7938"/>
            <a:ext cx="5429250" cy="6865938"/>
          </a:xfrm>
          <a:prstGeom prst="rect">
            <a:avLst/>
          </a:prstGeom>
          <a:noFill/>
          <a:ln w="9525">
            <a:noFill/>
            <a:miter lim="800000"/>
            <a:headEnd/>
            <a:tailEnd/>
          </a:ln>
        </p:spPr>
      </p:pic>
      <p:sp>
        <p:nvSpPr>
          <p:cNvPr id="9" name="Rectangle 8"/>
          <p:cNvSpPr/>
          <p:nvPr/>
        </p:nvSpPr>
        <p:spPr>
          <a:xfrm>
            <a:off x="0" y="0"/>
            <a:ext cx="9144000" cy="6858000"/>
          </a:xfrm>
          <a:prstGeom prst="rect">
            <a:avLst/>
          </a:prstGeom>
          <a:gradFill>
            <a:gsLst>
              <a:gs pos="0">
                <a:schemeClr val="accent1">
                  <a:tint val="66000"/>
                  <a:satMod val="160000"/>
                  <a:alpha val="40000"/>
                </a:schemeClr>
              </a:gs>
              <a:gs pos="50000">
                <a:schemeClr val="accent1">
                  <a:tint val="44500"/>
                  <a:satMod val="160000"/>
                </a:schemeClr>
              </a:gs>
              <a:gs pos="100000">
                <a:schemeClr val="accent1">
                  <a:tint val="23500"/>
                  <a:satMod val="160000"/>
                </a:schemeClr>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lIns="91429" tIns="45715" rIns="91429" bIns="45715" anchor="ctr"/>
          <a:lstStyle/>
          <a:p>
            <a:pPr fontAlgn="auto">
              <a:spcBef>
                <a:spcPts val="0"/>
              </a:spcBef>
              <a:spcAft>
                <a:spcPts val="0"/>
              </a:spcAft>
              <a:defRPr/>
            </a:pPr>
            <a:endParaRPr lang="ru-RU" sz="2800" dirty="0">
              <a:latin typeface="Times New Roman" pitchFamily="18" charset="0"/>
              <a:cs typeface="Times New Roman" pitchFamily="18" charset="0"/>
            </a:endParaRPr>
          </a:p>
        </p:txBody>
      </p:sp>
      <p:sp>
        <p:nvSpPr>
          <p:cNvPr id="14339" name="Rectangle 1"/>
          <p:cNvSpPr>
            <a:spLocks noChangeArrowheads="1"/>
          </p:cNvSpPr>
          <p:nvPr/>
        </p:nvSpPr>
        <p:spPr bwMode="auto">
          <a:xfrm>
            <a:off x="2484438" y="4221163"/>
            <a:ext cx="6551612" cy="369887"/>
          </a:xfrm>
          <a:prstGeom prst="rect">
            <a:avLst/>
          </a:prstGeom>
          <a:noFill/>
          <a:ln w="9525">
            <a:noFill/>
            <a:miter lim="800000"/>
            <a:headEnd/>
            <a:tailEnd/>
          </a:ln>
        </p:spPr>
        <p:txBody>
          <a:bodyPr lIns="91429" tIns="45715" rIns="91429" bIns="45715" anchor="ctr">
            <a:spAutoFit/>
          </a:bodyPr>
          <a:lstStyle/>
          <a:p>
            <a:pPr algn="r" eaLnBrk="0" hangingPunct="0"/>
            <a:endParaRPr lang="ru-RU">
              <a:latin typeface="Calibri" pitchFamily="34" charset="0"/>
            </a:endParaRPr>
          </a:p>
        </p:txBody>
      </p:sp>
      <p:sp>
        <p:nvSpPr>
          <p:cNvPr id="14340" name="Rectangle 4"/>
          <p:cNvSpPr>
            <a:spLocks noChangeArrowheads="1"/>
          </p:cNvSpPr>
          <p:nvPr/>
        </p:nvSpPr>
        <p:spPr bwMode="auto">
          <a:xfrm>
            <a:off x="1928813" y="428625"/>
            <a:ext cx="6171579" cy="461655"/>
          </a:xfrm>
          <a:prstGeom prst="rect">
            <a:avLst/>
          </a:prstGeom>
          <a:noFill/>
          <a:ln w="9525">
            <a:noFill/>
            <a:miter lim="800000"/>
            <a:headEnd/>
            <a:tailEnd/>
          </a:ln>
        </p:spPr>
        <p:txBody>
          <a:bodyPr wrap="square" lIns="91429" tIns="45715" rIns="91429" bIns="45715">
            <a:spAutoFit/>
          </a:bodyPr>
          <a:lstStyle/>
          <a:p>
            <a:r>
              <a:rPr lang="en-US" sz="2400" b="1" dirty="0" smtClean="0">
                <a:latin typeface="Times New Roman" pitchFamily="18" charset="0"/>
                <a:cs typeface="Times New Roman" pitchFamily="18" charset="0"/>
              </a:rPr>
              <a:t>Accounts Chamber of the Russian Federation</a:t>
            </a:r>
            <a:endParaRPr lang="ru-RU" b="1" dirty="0">
              <a:latin typeface="Times New Roman" pitchFamily="18" charset="0"/>
              <a:cs typeface="Times New Roman" pitchFamily="18" charset="0"/>
            </a:endParaRPr>
          </a:p>
        </p:txBody>
      </p:sp>
      <p:sp>
        <p:nvSpPr>
          <p:cNvPr id="13" name="Rectangle 2"/>
          <p:cNvSpPr txBox="1">
            <a:spLocks noChangeArrowheads="1"/>
          </p:cNvSpPr>
          <p:nvPr/>
        </p:nvSpPr>
        <p:spPr bwMode="auto">
          <a:xfrm>
            <a:off x="428625" y="2143125"/>
            <a:ext cx="8286750" cy="2746375"/>
          </a:xfrm>
          <a:prstGeom prst="rect">
            <a:avLst/>
          </a:prstGeom>
          <a:noFill/>
          <a:ln w="9525">
            <a:noFill/>
            <a:miter lim="800000"/>
            <a:headEnd/>
            <a:tailEnd/>
          </a:ln>
          <a:effectLst/>
        </p:spPr>
        <p:txBody>
          <a:bodyPr lIns="91429" tIns="45715" rIns="91429" bIns="45715" anchor="ctr"/>
          <a:lstStyle/>
          <a:p>
            <a:pPr algn="ctr" fontAlgn="auto">
              <a:spcBef>
                <a:spcPts val="0"/>
              </a:spcBef>
              <a:spcAft>
                <a:spcPts val="0"/>
              </a:spcAft>
              <a:defRPr/>
            </a:pPr>
            <a:r>
              <a:rPr lang="ru-RU" sz="4400" b="1" kern="0" dirty="0">
                <a:solidFill>
                  <a:schemeClr val="accent2"/>
                </a:solidFill>
                <a:latin typeface="+mj-lt"/>
                <a:ea typeface="+mj-ea"/>
                <a:cs typeface="+mj-cs"/>
              </a:rPr>
              <a:t/>
            </a:r>
            <a:br>
              <a:rPr lang="ru-RU" sz="4400" b="1" kern="0" dirty="0">
                <a:solidFill>
                  <a:schemeClr val="accent2"/>
                </a:solidFill>
                <a:latin typeface="+mj-lt"/>
                <a:ea typeface="+mj-ea"/>
                <a:cs typeface="+mj-cs"/>
              </a:rPr>
            </a:br>
            <a:r>
              <a:rPr lang="ru-RU" sz="3600" b="1" kern="0" dirty="0">
                <a:solidFill>
                  <a:srgbClr val="273269"/>
                </a:solidFill>
                <a:latin typeface="+mj-lt"/>
                <a:ea typeface="+mj-ea"/>
                <a:cs typeface="Times New Roman" pitchFamily="18" charset="0"/>
              </a:rPr>
              <a:t/>
            </a:r>
            <a:br>
              <a:rPr lang="ru-RU" sz="3600" b="1" kern="0" dirty="0">
                <a:solidFill>
                  <a:srgbClr val="273269"/>
                </a:solidFill>
                <a:latin typeface="+mj-lt"/>
                <a:ea typeface="+mj-ea"/>
                <a:cs typeface="Times New Roman" pitchFamily="18" charset="0"/>
              </a:rPr>
            </a:br>
            <a:endParaRPr lang="ru-RU" sz="3600" b="1" kern="0" dirty="0">
              <a:solidFill>
                <a:srgbClr val="273269"/>
              </a:solidFill>
              <a:latin typeface="+mj-lt"/>
              <a:ea typeface="+mj-ea"/>
              <a:cs typeface="Times New Roman" pitchFamily="18" charset="0"/>
            </a:endParaRPr>
          </a:p>
        </p:txBody>
      </p:sp>
      <p:pic>
        <p:nvPicPr>
          <p:cNvPr id="14342" name="Picture 3" descr="Герб Счетной палаты"/>
          <p:cNvPicPr>
            <a:picLocks noChangeAspect="1" noChangeArrowheads="1"/>
          </p:cNvPicPr>
          <p:nvPr/>
        </p:nvPicPr>
        <p:blipFill>
          <a:blip r:embed="rId4" cstate="print"/>
          <a:srcRect/>
          <a:stretch>
            <a:fillRect/>
          </a:stretch>
        </p:blipFill>
        <p:spPr bwMode="auto">
          <a:xfrm>
            <a:off x="357188" y="285750"/>
            <a:ext cx="1490662" cy="1543050"/>
          </a:xfrm>
          <a:prstGeom prst="rect">
            <a:avLst/>
          </a:prstGeom>
          <a:noFill/>
          <a:ln w="9525">
            <a:noFill/>
            <a:miter lim="800000"/>
            <a:headEnd/>
            <a:tailEnd/>
          </a:ln>
        </p:spPr>
      </p:pic>
      <p:sp>
        <p:nvSpPr>
          <p:cNvPr id="12" name="Rectangle 2"/>
          <p:cNvSpPr txBox="1">
            <a:spLocks noChangeArrowheads="1"/>
          </p:cNvSpPr>
          <p:nvPr/>
        </p:nvSpPr>
        <p:spPr bwMode="auto">
          <a:xfrm>
            <a:off x="357188" y="2786063"/>
            <a:ext cx="8501062" cy="2428875"/>
          </a:xfrm>
          <a:prstGeom prst="rect">
            <a:avLst/>
          </a:prstGeom>
          <a:noFill/>
          <a:ln w="9525">
            <a:noFill/>
            <a:miter lim="800000"/>
            <a:headEnd/>
            <a:tailEnd/>
          </a:ln>
        </p:spPr>
        <p:txBody>
          <a:bodyPr lIns="91429" tIns="45715" rIns="91429" bIns="45715" anchor="ctr"/>
          <a:lstStyle/>
          <a:p>
            <a:pPr algn="ctr" eaLnBrk="0" fontAlgn="auto" hangingPunct="0">
              <a:spcBef>
                <a:spcPts val="0"/>
              </a:spcBef>
              <a:spcAft>
                <a:spcPts val="0"/>
              </a:spcAft>
              <a:defRPr/>
            </a:pPr>
            <a:r>
              <a:rPr lang="ru-RU" sz="4400" b="1" kern="0" dirty="0">
                <a:solidFill>
                  <a:schemeClr val="accent2"/>
                </a:solidFill>
                <a:latin typeface="+mj-lt"/>
                <a:ea typeface="+mj-ea"/>
                <a:cs typeface="+mj-cs"/>
              </a:rPr>
              <a:t/>
            </a:r>
            <a:br>
              <a:rPr lang="ru-RU" sz="4400" b="1" kern="0" dirty="0">
                <a:solidFill>
                  <a:schemeClr val="accent2"/>
                </a:solidFill>
                <a:latin typeface="+mj-lt"/>
                <a:ea typeface="+mj-ea"/>
                <a:cs typeface="+mj-cs"/>
              </a:rPr>
            </a:br>
            <a:r>
              <a:rPr lang="ru-RU" sz="4400" b="1" dirty="0">
                <a:solidFill>
                  <a:schemeClr val="tx2"/>
                </a:solidFill>
                <a:latin typeface="Arial Narrow" pitchFamily="34" charset="0"/>
              </a:rPr>
              <a:t> </a:t>
            </a:r>
            <a:r>
              <a:rPr lang="ru-RU" sz="3600" b="1" kern="0" dirty="0">
                <a:solidFill>
                  <a:schemeClr val="tx2"/>
                </a:solidFill>
                <a:latin typeface="+mj-lt"/>
                <a:ea typeface="+mj-ea"/>
                <a:cs typeface="+mj-cs"/>
              </a:rPr>
              <a:t/>
            </a:r>
            <a:br>
              <a:rPr lang="ru-RU" sz="3600" b="1" kern="0" dirty="0">
                <a:solidFill>
                  <a:schemeClr val="tx2"/>
                </a:solidFill>
                <a:latin typeface="+mj-lt"/>
                <a:ea typeface="+mj-ea"/>
                <a:cs typeface="+mj-cs"/>
              </a:rPr>
            </a:br>
            <a:r>
              <a:rPr lang="ru-RU" sz="3600" b="1" kern="0" dirty="0">
                <a:solidFill>
                  <a:srgbClr val="273269"/>
                </a:solidFill>
                <a:latin typeface="+mj-lt"/>
                <a:ea typeface="+mj-ea"/>
                <a:cs typeface="Times New Roman" pitchFamily="18" charset="0"/>
              </a:rPr>
              <a:t/>
            </a:r>
            <a:br>
              <a:rPr lang="ru-RU" sz="3600" b="1" kern="0" dirty="0">
                <a:solidFill>
                  <a:srgbClr val="273269"/>
                </a:solidFill>
                <a:latin typeface="+mj-lt"/>
                <a:ea typeface="+mj-ea"/>
                <a:cs typeface="Times New Roman" pitchFamily="18" charset="0"/>
              </a:rPr>
            </a:br>
            <a:endParaRPr lang="ru-RU" sz="3600" b="1" kern="0" dirty="0">
              <a:solidFill>
                <a:srgbClr val="273269"/>
              </a:solidFill>
              <a:latin typeface="+mj-lt"/>
              <a:ea typeface="+mj-ea"/>
              <a:cs typeface="Times New Roman" pitchFamily="18" charset="0"/>
            </a:endParaRPr>
          </a:p>
        </p:txBody>
      </p:sp>
      <p:sp>
        <p:nvSpPr>
          <p:cNvPr id="10" name="Прямоугольник 9"/>
          <p:cNvSpPr/>
          <p:nvPr/>
        </p:nvSpPr>
        <p:spPr>
          <a:xfrm>
            <a:off x="250825" y="3429000"/>
            <a:ext cx="8569325" cy="1200329"/>
          </a:xfrm>
          <a:prstGeom prst="rect">
            <a:avLst/>
          </a:prstGeom>
        </p:spPr>
        <p:txBody>
          <a:bodyPr>
            <a:spAutoFit/>
          </a:bodyPr>
          <a:lstStyle/>
          <a:p>
            <a:pPr algn="ctr" fontAlgn="auto">
              <a:spcBef>
                <a:spcPts val="0"/>
              </a:spcBef>
              <a:spcAft>
                <a:spcPts val="0"/>
              </a:spcAft>
              <a:defRPr/>
            </a:pPr>
            <a:r>
              <a:rPr lang="en-US" sz="3600" b="1" dirty="0">
                <a:solidFill>
                  <a:srgbClr val="000099"/>
                </a:solidFill>
                <a:effectLst>
                  <a:outerShdw blurRad="38100" dist="38100" dir="2700000" algn="tl">
                    <a:srgbClr val="000000">
                      <a:alpha val="43137"/>
                    </a:srgbClr>
                  </a:outerShdw>
                </a:effectLst>
                <a:latin typeface="Times New Roman" pitchFamily="18" charset="0"/>
                <a:cs typeface="Times New Roman" pitchFamily="18" charset="0"/>
              </a:rPr>
              <a:t>Global imbalances analysis: </a:t>
            </a:r>
            <a:endParaRPr lang="ru-RU" sz="3600" b="1" dirty="0" smtClean="0">
              <a:solidFill>
                <a:srgbClr val="000099"/>
              </a:solidFill>
              <a:effectLst>
                <a:outerShdw blurRad="38100" dist="38100" dir="2700000" algn="tl">
                  <a:srgbClr val="000000">
                    <a:alpha val="43137"/>
                  </a:srgbClr>
                </a:outerShdw>
              </a:effectLst>
              <a:latin typeface="Times New Roman" pitchFamily="18" charset="0"/>
              <a:cs typeface="Times New Roman" pitchFamily="18" charset="0"/>
            </a:endParaRPr>
          </a:p>
          <a:p>
            <a:pPr algn="ctr" fontAlgn="auto">
              <a:spcBef>
                <a:spcPts val="0"/>
              </a:spcBef>
              <a:spcAft>
                <a:spcPts val="0"/>
              </a:spcAft>
              <a:defRPr/>
            </a:pPr>
            <a:r>
              <a:rPr lang="en-US" sz="3600" b="1" dirty="0" smtClean="0">
                <a:solidFill>
                  <a:srgbClr val="000099"/>
                </a:solidFill>
                <a:effectLst>
                  <a:outerShdw blurRad="38100" dist="38100" dir="2700000" algn="tl">
                    <a:srgbClr val="000000">
                      <a:alpha val="43137"/>
                    </a:srgbClr>
                  </a:outerShdw>
                </a:effectLst>
                <a:latin typeface="Times New Roman" pitchFamily="18" charset="0"/>
                <a:cs typeface="Times New Roman" pitchFamily="18" charset="0"/>
              </a:rPr>
              <a:t>implications </a:t>
            </a:r>
            <a:r>
              <a:rPr lang="en-US" sz="3600" b="1" dirty="0">
                <a:solidFill>
                  <a:srgbClr val="000099"/>
                </a:solidFill>
                <a:effectLst>
                  <a:outerShdw blurRad="38100" dist="38100" dir="2700000" algn="tl">
                    <a:srgbClr val="000000">
                      <a:alpha val="43137"/>
                    </a:srgbClr>
                  </a:outerShdw>
                </a:effectLst>
                <a:latin typeface="Times New Roman" pitchFamily="18" charset="0"/>
                <a:cs typeface="Times New Roman" pitchFamily="18" charset="0"/>
              </a:rPr>
              <a:t>for KNI selection</a:t>
            </a:r>
            <a:endParaRPr lang="ru-RU" sz="3600" b="1" dirty="0">
              <a:solidFill>
                <a:srgbClr val="000099"/>
              </a:solidFill>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11" name="Rectangle 4"/>
          <p:cNvSpPr>
            <a:spLocks noChangeArrowheads="1"/>
          </p:cNvSpPr>
          <p:nvPr/>
        </p:nvSpPr>
        <p:spPr bwMode="auto">
          <a:xfrm>
            <a:off x="2051720" y="5517232"/>
            <a:ext cx="5688632" cy="400099"/>
          </a:xfrm>
          <a:prstGeom prst="rect">
            <a:avLst/>
          </a:prstGeom>
          <a:noFill/>
          <a:ln w="9525">
            <a:noFill/>
            <a:miter lim="800000"/>
            <a:headEnd/>
            <a:tailEnd/>
          </a:ln>
        </p:spPr>
        <p:txBody>
          <a:bodyPr wrap="square" lIns="91429" tIns="45715" rIns="91429" bIns="45715">
            <a:spAutoFit/>
          </a:bodyPr>
          <a:lstStyle/>
          <a:p>
            <a:pPr algn="ctr"/>
            <a:r>
              <a:rPr lang="en-US" sz="2000" b="1" dirty="0" smtClean="0">
                <a:latin typeface="Times New Roman" pitchFamily="18" charset="0"/>
                <a:cs typeface="Times New Roman" pitchFamily="18" charset="0"/>
              </a:rPr>
              <a:t>Anton </a:t>
            </a:r>
            <a:r>
              <a:rPr lang="en-US" sz="2000" b="1" dirty="0" err="1" smtClean="0">
                <a:latin typeface="Times New Roman" pitchFamily="18" charset="0"/>
                <a:cs typeface="Times New Roman" pitchFamily="18" charset="0"/>
              </a:rPr>
              <a:t>Kosyanenko</a:t>
            </a:r>
            <a:endParaRPr lang="ru-RU" sz="1600" b="1" dirty="0">
              <a:latin typeface="Times New Roman" pitchFamily="18" charset="0"/>
              <a:cs typeface="Times New Roman" pitchFamily="18" charset="0"/>
            </a:endParaRPr>
          </a:p>
        </p:txBody>
      </p:sp>
    </p:spTree>
    <p:extLst>
      <p:ext uri="{BB962C8B-B14F-4D97-AF65-F5344CB8AC3E}">
        <p14:creationId xmlns:p14="http://schemas.microsoft.com/office/powerpoint/2010/main" xmlns="" val="2943991001"/>
      </p:ext>
    </p:extLst>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683514" y="692696"/>
            <a:ext cx="7966994" cy="5974121"/>
          </a:xfrm>
          <a:prstGeom prst="rect">
            <a:avLst/>
          </a:prstGeom>
        </p:spPr>
      </p:pic>
      <p:sp>
        <p:nvSpPr>
          <p:cNvPr id="17410" name="Rectangle 8"/>
          <p:cNvSpPr>
            <a:spLocks noChangeArrowheads="1"/>
          </p:cNvSpPr>
          <p:nvPr/>
        </p:nvSpPr>
        <p:spPr bwMode="auto">
          <a:xfrm>
            <a:off x="76200" y="74613"/>
            <a:ext cx="8997950" cy="6637337"/>
          </a:xfrm>
          <a:prstGeom prst="rect">
            <a:avLst/>
          </a:prstGeom>
          <a:noFill/>
          <a:ln w="31750" cmpd="tri">
            <a:solidFill>
              <a:srgbClr val="273269"/>
            </a:solidFill>
            <a:miter lim="800000"/>
            <a:headEnd/>
            <a:tailEnd/>
          </a:ln>
        </p:spPr>
        <p:txBody>
          <a:bodyPr wrap="none" lIns="91429" tIns="45715" rIns="91429" bIns="45715" anchor="ctr"/>
          <a:lstStyle/>
          <a:p>
            <a:endParaRPr lang="ru-RU">
              <a:latin typeface="Calibri" pitchFamily="34" charset="0"/>
            </a:endParaRPr>
          </a:p>
        </p:txBody>
      </p:sp>
      <p:sp>
        <p:nvSpPr>
          <p:cNvPr id="17411" name="Line 8"/>
          <p:cNvSpPr>
            <a:spLocks noChangeShapeType="1"/>
          </p:cNvSpPr>
          <p:nvPr/>
        </p:nvSpPr>
        <p:spPr bwMode="auto">
          <a:xfrm>
            <a:off x="3175" y="620688"/>
            <a:ext cx="9144000" cy="0"/>
          </a:xfrm>
          <a:prstGeom prst="line">
            <a:avLst/>
          </a:prstGeom>
          <a:noFill/>
          <a:ln w="76200" cmpd="tri">
            <a:solidFill>
              <a:srgbClr val="2E4564"/>
            </a:solidFill>
            <a:round/>
            <a:headEnd/>
            <a:tailEnd/>
          </a:ln>
        </p:spPr>
        <p:txBody>
          <a:bodyPr lIns="91429" tIns="45715" rIns="91429" bIns="45715"/>
          <a:lstStyle/>
          <a:p>
            <a:endParaRPr lang="ru-RU"/>
          </a:p>
        </p:txBody>
      </p:sp>
      <p:sp>
        <p:nvSpPr>
          <p:cNvPr id="7" name="Заголовок 1"/>
          <p:cNvSpPr>
            <a:spLocks noGrp="1"/>
          </p:cNvSpPr>
          <p:nvPr>
            <p:ph type="title"/>
          </p:nvPr>
        </p:nvSpPr>
        <p:spPr>
          <a:xfrm>
            <a:off x="457200" y="-27384"/>
            <a:ext cx="8229600" cy="690563"/>
          </a:xfrm>
        </p:spPr>
        <p:txBody>
          <a:bodyPr rtlCol="0">
            <a:normAutofit fontScale="90000"/>
          </a:bodyPr>
          <a:lstStyle/>
          <a:p>
            <a:pPr fontAlgn="auto">
              <a:spcAft>
                <a:spcPts val="0"/>
              </a:spcAft>
              <a:defRPr/>
            </a:pPr>
            <a:r>
              <a:rPr lang="en-US" sz="3600" dirty="0" smtClean="0">
                <a:solidFill>
                  <a:srgbClr val="000099"/>
                </a:solidFill>
                <a:latin typeface="Times New Roman" pitchFamily="18" charset="0"/>
                <a:cs typeface="Times New Roman" pitchFamily="18" charset="0"/>
              </a:rPr>
              <a:t>World Economic Forum global risks for 2012</a:t>
            </a:r>
            <a:endParaRPr lang="ru-RU" sz="3600" dirty="0">
              <a:solidFill>
                <a:srgbClr val="000099"/>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Заголовок 1"/>
          <p:cNvSpPr>
            <a:spLocks noGrp="1"/>
          </p:cNvSpPr>
          <p:nvPr>
            <p:ph type="title"/>
          </p:nvPr>
        </p:nvSpPr>
        <p:spPr>
          <a:xfrm>
            <a:off x="457200" y="188913"/>
            <a:ext cx="8229600" cy="690562"/>
          </a:xfrm>
        </p:spPr>
        <p:txBody>
          <a:bodyPr/>
          <a:lstStyle/>
          <a:p>
            <a:r>
              <a:rPr lang="en-US" sz="3200" dirty="0" err="1" smtClean="0">
                <a:solidFill>
                  <a:srgbClr val="000099"/>
                </a:solidFill>
                <a:latin typeface="Times New Roman" pitchFamily="18" charset="0"/>
                <a:cs typeface="Times New Roman" pitchFamily="18" charset="0"/>
              </a:rPr>
              <a:t>Seul</a:t>
            </a:r>
            <a:r>
              <a:rPr lang="en-US" sz="3200" dirty="0" smtClean="0">
                <a:solidFill>
                  <a:srgbClr val="000099"/>
                </a:solidFill>
                <a:latin typeface="Times New Roman" pitchFamily="18" charset="0"/>
                <a:cs typeface="Times New Roman" pitchFamily="18" charset="0"/>
              </a:rPr>
              <a:t> summit declaration includes obligation to</a:t>
            </a:r>
            <a:endParaRPr lang="ru-RU" sz="3200" dirty="0" smtClean="0">
              <a:solidFill>
                <a:srgbClr val="000099"/>
              </a:solidFill>
              <a:latin typeface="Times New Roman" pitchFamily="18" charset="0"/>
              <a:cs typeface="Times New Roman" pitchFamily="18" charset="0"/>
            </a:endParaRPr>
          </a:p>
        </p:txBody>
      </p:sp>
      <p:sp>
        <p:nvSpPr>
          <p:cNvPr id="18434" name="Rectangle 8"/>
          <p:cNvSpPr>
            <a:spLocks noChangeArrowheads="1"/>
          </p:cNvSpPr>
          <p:nvPr/>
        </p:nvSpPr>
        <p:spPr bwMode="auto">
          <a:xfrm>
            <a:off x="76200" y="74613"/>
            <a:ext cx="8997950" cy="6637337"/>
          </a:xfrm>
          <a:prstGeom prst="rect">
            <a:avLst/>
          </a:prstGeom>
          <a:noFill/>
          <a:ln w="31750" cmpd="tri">
            <a:solidFill>
              <a:srgbClr val="273269"/>
            </a:solidFill>
            <a:miter lim="800000"/>
            <a:headEnd/>
            <a:tailEnd/>
          </a:ln>
        </p:spPr>
        <p:txBody>
          <a:bodyPr wrap="none" lIns="91429" tIns="45715" rIns="91429" bIns="45715" anchor="ctr"/>
          <a:lstStyle/>
          <a:p>
            <a:endParaRPr lang="ru-RU">
              <a:latin typeface="Calibri" pitchFamily="34" charset="0"/>
            </a:endParaRPr>
          </a:p>
        </p:txBody>
      </p:sp>
      <p:sp>
        <p:nvSpPr>
          <p:cNvPr id="18435" name="Line 8"/>
          <p:cNvSpPr>
            <a:spLocks noChangeShapeType="1"/>
          </p:cNvSpPr>
          <p:nvPr/>
        </p:nvSpPr>
        <p:spPr bwMode="auto">
          <a:xfrm>
            <a:off x="0" y="1052513"/>
            <a:ext cx="9144000" cy="0"/>
          </a:xfrm>
          <a:prstGeom prst="line">
            <a:avLst/>
          </a:prstGeom>
          <a:noFill/>
          <a:ln w="76200" cmpd="tri">
            <a:solidFill>
              <a:srgbClr val="2E4564"/>
            </a:solidFill>
            <a:round/>
            <a:headEnd/>
            <a:tailEnd/>
          </a:ln>
        </p:spPr>
        <p:txBody>
          <a:bodyPr lIns="91429" tIns="45715" rIns="91429" bIns="45715"/>
          <a:lstStyle/>
          <a:p>
            <a:endParaRPr lang="ru-RU"/>
          </a:p>
        </p:txBody>
      </p:sp>
      <p:sp>
        <p:nvSpPr>
          <p:cNvPr id="3" name="Содержимое 2"/>
          <p:cNvSpPr>
            <a:spLocks/>
          </p:cNvSpPr>
          <p:nvPr/>
        </p:nvSpPr>
        <p:spPr bwMode="auto">
          <a:xfrm>
            <a:off x="468313" y="1196975"/>
            <a:ext cx="8229600" cy="5318125"/>
          </a:xfrm>
          <a:prstGeom prst="rect">
            <a:avLst/>
          </a:prstGeom>
          <a:noFill/>
          <a:ln w="9525">
            <a:noFill/>
            <a:miter lim="800000"/>
            <a:headEnd/>
            <a:tailEnd/>
          </a:ln>
        </p:spPr>
        <p:txBody>
          <a:bodyPr/>
          <a:lstStyle/>
          <a:p>
            <a:pPr marL="177800" indent="-1588" algn="just">
              <a:lnSpc>
                <a:spcPct val="80000"/>
              </a:lnSpc>
              <a:spcBef>
                <a:spcPct val="20000"/>
              </a:spcBef>
              <a:buFont typeface="Arial" charset="0"/>
              <a:buNone/>
            </a:pPr>
            <a:r>
              <a:rPr lang="en-US" sz="2200" dirty="0" smtClean="0">
                <a:latin typeface="Times New Roman" pitchFamily="18" charset="0"/>
                <a:cs typeface="Times New Roman" pitchFamily="18" charset="0"/>
              </a:rPr>
              <a:t>enhance </a:t>
            </a:r>
            <a:r>
              <a:rPr lang="en-US" sz="2200" dirty="0">
                <a:latin typeface="Times New Roman" pitchFamily="18" charset="0"/>
                <a:cs typeface="Times New Roman" pitchFamily="18" charset="0"/>
              </a:rPr>
              <a:t>the Mutual Assessment Process (MAP) to promote external sustainability. We will strengthen multilateral cooperation to promote external sustainability and pursue the full range of policies conducive to reducing </a:t>
            </a:r>
            <a:r>
              <a:rPr lang="en-US" sz="2200" b="1" dirty="0">
                <a:latin typeface="Times New Roman" pitchFamily="18" charset="0"/>
                <a:cs typeface="Times New Roman" pitchFamily="18" charset="0"/>
              </a:rPr>
              <a:t>excessive imbalances </a:t>
            </a:r>
            <a:r>
              <a:rPr lang="en-US" sz="2200" dirty="0">
                <a:latin typeface="Times New Roman" pitchFamily="18" charset="0"/>
                <a:cs typeface="Times New Roman" pitchFamily="18" charset="0"/>
              </a:rPr>
              <a:t>and maintaining </a:t>
            </a:r>
            <a:r>
              <a:rPr lang="en-US" sz="2200" b="1" dirty="0">
                <a:latin typeface="Times New Roman" pitchFamily="18" charset="0"/>
                <a:cs typeface="Times New Roman" pitchFamily="18" charset="0"/>
              </a:rPr>
              <a:t>current account imbalances</a:t>
            </a:r>
            <a:r>
              <a:rPr lang="en-US" sz="2200" dirty="0">
                <a:latin typeface="Times New Roman" pitchFamily="18" charset="0"/>
                <a:cs typeface="Times New Roman" pitchFamily="18" charset="0"/>
              </a:rPr>
              <a:t> at sustainable levels. Persistently </a:t>
            </a:r>
            <a:r>
              <a:rPr lang="en-US" sz="2200" b="1" dirty="0">
                <a:latin typeface="Times New Roman" pitchFamily="18" charset="0"/>
                <a:cs typeface="Times New Roman" pitchFamily="18" charset="0"/>
              </a:rPr>
              <a:t>large imbalances</a:t>
            </a:r>
            <a:r>
              <a:rPr lang="en-US" sz="2200" dirty="0">
                <a:latin typeface="Times New Roman" pitchFamily="18" charset="0"/>
                <a:cs typeface="Times New Roman" pitchFamily="18" charset="0"/>
              </a:rPr>
              <a:t>, assessed against indicative guidelines to be agreed by our Finance Ministers and Central Bank Governors, warrant an assessment of their </a:t>
            </a:r>
            <a:r>
              <a:rPr lang="en-US" sz="2200" b="1" dirty="0">
                <a:latin typeface="Times New Roman" pitchFamily="18" charset="0"/>
                <a:cs typeface="Times New Roman" pitchFamily="18" charset="0"/>
              </a:rPr>
              <a:t>nature and the root causes of impediments to adjustment </a:t>
            </a:r>
            <a:r>
              <a:rPr lang="en-US" sz="2200" dirty="0">
                <a:latin typeface="Times New Roman" pitchFamily="18" charset="0"/>
                <a:cs typeface="Times New Roman" pitchFamily="18" charset="0"/>
              </a:rPr>
              <a:t>as part of the MAP, recognizing the need to take into account national or regional circumstances, including large commodity producers. These indicative guidelines composed of a range of indicators would serve as a mechanism to facilitate timely </a:t>
            </a:r>
            <a:r>
              <a:rPr lang="en-US" sz="2200" b="1" dirty="0">
                <a:latin typeface="Times New Roman" pitchFamily="18" charset="0"/>
                <a:cs typeface="Times New Roman" pitchFamily="18" charset="0"/>
              </a:rPr>
              <a:t>identification of large imbalances </a:t>
            </a:r>
            <a:r>
              <a:rPr lang="en-US" sz="2200" dirty="0">
                <a:latin typeface="Times New Roman" pitchFamily="18" charset="0"/>
                <a:cs typeface="Times New Roman" pitchFamily="18" charset="0"/>
              </a:rPr>
              <a:t>that require preventive and corrective actions to be taken. To support our efforts toward meeting these commitments, we call on our Framework Working Group, with technical support from the IMF and other international organizations, to develop these indicative guidelines, with progress to be discussed by our Finance Ministers and Central Bank Governors in the first half of </a:t>
            </a:r>
            <a:r>
              <a:rPr lang="en-US" sz="2200" dirty="0" smtClean="0">
                <a:latin typeface="Times New Roman" pitchFamily="18" charset="0"/>
                <a:cs typeface="Times New Roman" pitchFamily="18" charset="0"/>
              </a:rPr>
              <a:t>2011</a:t>
            </a:r>
            <a:endParaRPr lang="ru-RU" sz="22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Заголовок 1"/>
          <p:cNvSpPr>
            <a:spLocks noGrp="1"/>
          </p:cNvSpPr>
          <p:nvPr>
            <p:ph type="title"/>
          </p:nvPr>
        </p:nvSpPr>
        <p:spPr>
          <a:xfrm>
            <a:off x="0" y="257175"/>
            <a:ext cx="9144000" cy="1143000"/>
          </a:xfrm>
        </p:spPr>
        <p:txBody>
          <a:bodyPr/>
          <a:lstStyle/>
          <a:p>
            <a:r>
              <a:rPr lang="en-US" sz="3600" dirty="0" smtClean="0">
                <a:solidFill>
                  <a:srgbClr val="000099"/>
                </a:solidFill>
                <a:latin typeface="Times New Roman" pitchFamily="18" charset="0"/>
                <a:cs typeface="Times New Roman" pitchFamily="18" charset="0"/>
              </a:rPr>
              <a:t>Key global imbalances indicators </a:t>
            </a:r>
            <a:br>
              <a:rPr lang="en-US" sz="3600" dirty="0" smtClean="0">
                <a:solidFill>
                  <a:srgbClr val="000099"/>
                </a:solidFill>
                <a:latin typeface="Times New Roman" pitchFamily="18" charset="0"/>
                <a:cs typeface="Times New Roman" pitchFamily="18" charset="0"/>
              </a:rPr>
            </a:br>
            <a:r>
              <a:rPr lang="en-US" sz="3600" dirty="0" smtClean="0">
                <a:solidFill>
                  <a:srgbClr val="000099"/>
                </a:solidFill>
                <a:latin typeface="Times New Roman" pitchFamily="18" charset="0"/>
                <a:cs typeface="Times New Roman" pitchFamily="18" charset="0"/>
              </a:rPr>
              <a:t>selected by G-20 working group</a:t>
            </a:r>
            <a:endParaRPr lang="ru-RU" sz="3600" b="1" dirty="0" smtClean="0">
              <a:solidFill>
                <a:srgbClr val="000099"/>
              </a:solidFill>
            </a:endParaRPr>
          </a:p>
        </p:txBody>
      </p:sp>
      <p:sp>
        <p:nvSpPr>
          <p:cNvPr id="21506" name="Rectangle 8"/>
          <p:cNvSpPr>
            <a:spLocks noChangeArrowheads="1"/>
          </p:cNvSpPr>
          <p:nvPr/>
        </p:nvSpPr>
        <p:spPr bwMode="auto">
          <a:xfrm>
            <a:off x="76200" y="74613"/>
            <a:ext cx="8997950" cy="6637337"/>
          </a:xfrm>
          <a:prstGeom prst="rect">
            <a:avLst/>
          </a:prstGeom>
          <a:noFill/>
          <a:ln w="31750" cmpd="tri">
            <a:solidFill>
              <a:srgbClr val="273269"/>
            </a:solidFill>
            <a:miter lim="800000"/>
            <a:headEnd/>
            <a:tailEnd/>
          </a:ln>
        </p:spPr>
        <p:txBody>
          <a:bodyPr wrap="none" lIns="91429" tIns="45715" rIns="91429" bIns="45715" anchor="ctr"/>
          <a:lstStyle/>
          <a:p>
            <a:endParaRPr lang="ru-RU">
              <a:latin typeface="Calibri" pitchFamily="34" charset="0"/>
            </a:endParaRPr>
          </a:p>
        </p:txBody>
      </p:sp>
      <p:sp>
        <p:nvSpPr>
          <p:cNvPr id="21507" name="Line 8"/>
          <p:cNvSpPr>
            <a:spLocks noChangeShapeType="1"/>
          </p:cNvSpPr>
          <p:nvPr/>
        </p:nvSpPr>
        <p:spPr bwMode="auto">
          <a:xfrm>
            <a:off x="0" y="1543050"/>
            <a:ext cx="9144000" cy="0"/>
          </a:xfrm>
          <a:prstGeom prst="line">
            <a:avLst/>
          </a:prstGeom>
          <a:noFill/>
          <a:ln w="76200" cmpd="tri">
            <a:solidFill>
              <a:srgbClr val="2E4564"/>
            </a:solidFill>
            <a:round/>
            <a:headEnd/>
            <a:tailEnd/>
          </a:ln>
        </p:spPr>
        <p:txBody>
          <a:bodyPr lIns="91429" tIns="45715" rIns="91429" bIns="45715"/>
          <a:lstStyle/>
          <a:p>
            <a:endParaRPr lang="ru-RU"/>
          </a:p>
        </p:txBody>
      </p:sp>
      <p:sp>
        <p:nvSpPr>
          <p:cNvPr id="7" name="Объект 2"/>
          <p:cNvSpPr>
            <a:spLocks noGrp="1"/>
          </p:cNvSpPr>
          <p:nvPr>
            <p:ph idx="1"/>
          </p:nvPr>
        </p:nvSpPr>
        <p:spPr>
          <a:xfrm>
            <a:off x="428625" y="1800225"/>
            <a:ext cx="8229600" cy="4525963"/>
          </a:xfrm>
        </p:spPr>
        <p:txBody>
          <a:bodyPr rtlCol="0">
            <a:normAutofit/>
          </a:bodyPr>
          <a:lstStyle/>
          <a:p>
            <a:r>
              <a:rPr lang="en-US" sz="2800" dirty="0">
                <a:latin typeface="Times New Roman" pitchFamily="18" charset="0"/>
                <a:cs typeface="Times New Roman" pitchFamily="18" charset="0"/>
              </a:rPr>
              <a:t>public debt </a:t>
            </a:r>
            <a:endParaRPr lang="en-US" sz="2800" dirty="0" smtClean="0">
              <a:latin typeface="Times New Roman" pitchFamily="18" charset="0"/>
              <a:cs typeface="Times New Roman" pitchFamily="18" charset="0"/>
            </a:endParaRPr>
          </a:p>
          <a:p>
            <a:r>
              <a:rPr lang="en-US" sz="2800" dirty="0" smtClean="0">
                <a:latin typeface="Times New Roman" pitchFamily="18" charset="0"/>
                <a:cs typeface="Times New Roman" pitchFamily="18" charset="0"/>
              </a:rPr>
              <a:t>fiscal deficits</a:t>
            </a:r>
          </a:p>
          <a:p>
            <a:endParaRPr lang="ru-RU" sz="2800" dirty="0">
              <a:latin typeface="Times New Roman" pitchFamily="18" charset="0"/>
              <a:cs typeface="Times New Roman" pitchFamily="18" charset="0"/>
            </a:endParaRPr>
          </a:p>
          <a:p>
            <a:r>
              <a:rPr lang="en-US" sz="2800" dirty="0">
                <a:latin typeface="Times New Roman" pitchFamily="18" charset="0"/>
                <a:cs typeface="Times New Roman" pitchFamily="18" charset="0"/>
              </a:rPr>
              <a:t>private savings rate </a:t>
            </a:r>
            <a:endParaRPr lang="en-US" sz="2800" dirty="0" smtClean="0">
              <a:latin typeface="Times New Roman" pitchFamily="18" charset="0"/>
              <a:cs typeface="Times New Roman" pitchFamily="18" charset="0"/>
            </a:endParaRPr>
          </a:p>
          <a:p>
            <a:r>
              <a:rPr lang="en-US" sz="2800" dirty="0" smtClean="0">
                <a:latin typeface="Times New Roman" pitchFamily="18" charset="0"/>
                <a:cs typeface="Times New Roman" pitchFamily="18" charset="0"/>
              </a:rPr>
              <a:t>private debt</a:t>
            </a:r>
          </a:p>
          <a:p>
            <a:endParaRPr lang="ru-RU" sz="2800" dirty="0">
              <a:latin typeface="Times New Roman" pitchFamily="18" charset="0"/>
              <a:cs typeface="Times New Roman" pitchFamily="18" charset="0"/>
            </a:endParaRPr>
          </a:p>
          <a:p>
            <a:r>
              <a:rPr lang="en-US" sz="2800" dirty="0" smtClean="0">
                <a:latin typeface="Times New Roman" pitchFamily="18" charset="0"/>
                <a:cs typeface="Times New Roman" pitchFamily="18" charset="0"/>
              </a:rPr>
              <a:t>trade </a:t>
            </a:r>
            <a:r>
              <a:rPr lang="en-US" sz="2800" dirty="0">
                <a:latin typeface="Times New Roman" pitchFamily="18" charset="0"/>
                <a:cs typeface="Times New Roman" pitchFamily="18" charset="0"/>
              </a:rPr>
              <a:t>balance </a:t>
            </a:r>
            <a:endParaRPr lang="en-US" sz="2800" dirty="0" smtClean="0">
              <a:latin typeface="Times New Roman" pitchFamily="18" charset="0"/>
              <a:cs typeface="Times New Roman" pitchFamily="18" charset="0"/>
            </a:endParaRPr>
          </a:p>
          <a:p>
            <a:r>
              <a:rPr lang="en-US" sz="2800" dirty="0" smtClean="0">
                <a:latin typeface="Times New Roman" pitchFamily="18" charset="0"/>
                <a:cs typeface="Times New Roman" pitchFamily="18" charset="0"/>
              </a:rPr>
              <a:t>net </a:t>
            </a:r>
            <a:r>
              <a:rPr lang="en-US" sz="2800" dirty="0">
                <a:latin typeface="Times New Roman" pitchFamily="18" charset="0"/>
                <a:cs typeface="Times New Roman" pitchFamily="18" charset="0"/>
              </a:rPr>
              <a:t>investment income flows and transfers.</a:t>
            </a:r>
            <a:endParaRPr lang="ru-RU" sz="2800" dirty="0">
              <a:latin typeface="Times New Roman" pitchFamily="18" charset="0"/>
              <a:cs typeface="Times New Roman" pitchFamily="18" charset="0"/>
            </a:endParaRPr>
          </a:p>
          <a:p>
            <a:pPr fontAlgn="auto">
              <a:spcAft>
                <a:spcPts val="0"/>
              </a:spcAft>
              <a:buFont typeface="Arial" pitchFamily="34" charset="0"/>
              <a:buChar char="•"/>
              <a:defRPr/>
            </a:pPr>
            <a:endParaRPr lang="ru-RU" sz="28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Заголовок 1"/>
          <p:cNvSpPr>
            <a:spLocks noGrp="1"/>
          </p:cNvSpPr>
          <p:nvPr>
            <p:ph type="title"/>
          </p:nvPr>
        </p:nvSpPr>
        <p:spPr>
          <a:xfrm>
            <a:off x="0" y="53975"/>
            <a:ext cx="9144000" cy="927100"/>
          </a:xfrm>
        </p:spPr>
        <p:txBody>
          <a:bodyPr/>
          <a:lstStyle/>
          <a:p>
            <a:r>
              <a:rPr lang="en-US" sz="3200" dirty="0" smtClean="0">
                <a:solidFill>
                  <a:srgbClr val="000099"/>
                </a:solidFill>
                <a:latin typeface="Times New Roman" pitchFamily="18" charset="0"/>
                <a:cs typeface="Times New Roman" pitchFamily="18" charset="0"/>
              </a:rPr>
              <a:t>INTOSAI White paper on Key National Indicators</a:t>
            </a:r>
            <a:endParaRPr lang="ru-RU" sz="3200" dirty="0" smtClean="0">
              <a:solidFill>
                <a:srgbClr val="000099"/>
              </a:solidFill>
              <a:latin typeface="Times New Roman" pitchFamily="18" charset="0"/>
              <a:cs typeface="Times New Roman" pitchFamily="18" charset="0"/>
            </a:endParaRPr>
          </a:p>
        </p:txBody>
      </p:sp>
      <p:sp>
        <p:nvSpPr>
          <p:cNvPr id="3" name="Содержимое 2"/>
          <p:cNvSpPr>
            <a:spLocks noGrp="1"/>
          </p:cNvSpPr>
          <p:nvPr>
            <p:ph idx="1"/>
          </p:nvPr>
        </p:nvSpPr>
        <p:spPr>
          <a:xfrm>
            <a:off x="468313" y="1196975"/>
            <a:ext cx="8229600" cy="5318125"/>
          </a:xfrm>
        </p:spPr>
        <p:txBody>
          <a:bodyPr rtlCol="0">
            <a:normAutofit fontScale="92500" lnSpcReduction="10000"/>
          </a:bodyPr>
          <a:lstStyle/>
          <a:p>
            <a:pPr marL="536575" indent="-536575">
              <a:buNone/>
            </a:pPr>
            <a:r>
              <a:rPr lang="en-US" dirty="0" smtClean="0">
                <a:latin typeface="Times New Roman" pitchFamily="18" charset="0"/>
                <a:cs typeface="Times New Roman" pitchFamily="18" charset="0"/>
              </a:rPr>
              <a:t>5.1 SAI has as a part of this task also to evaluate </a:t>
            </a:r>
            <a:r>
              <a:rPr lang="en-GB" dirty="0" smtClean="0">
                <a:latin typeface="Times New Roman" pitchFamily="18" charset="0"/>
                <a:cs typeface="Times New Roman" pitchFamily="18" charset="0"/>
              </a:rPr>
              <a:t>validity, reliability</a:t>
            </a:r>
            <a:r>
              <a:rPr lang="en-US" dirty="0" smtClean="0">
                <a:latin typeface="Times New Roman" pitchFamily="18" charset="0"/>
                <a:cs typeface="Times New Roman" pitchFamily="18" charset="0"/>
              </a:rPr>
              <a:t>, conciseness, completeness, independence and comparability</a:t>
            </a:r>
            <a:r>
              <a:rPr lang="en-US" b="1" dirty="0" smtClean="0">
                <a:latin typeface="Times New Roman" pitchFamily="18" charset="0"/>
                <a:cs typeface="Times New Roman" pitchFamily="18" charset="0"/>
              </a:rPr>
              <a:t> </a:t>
            </a:r>
            <a:r>
              <a:rPr lang="en-GB" dirty="0" smtClean="0">
                <a:latin typeface="Times New Roman" pitchFamily="18" charset="0"/>
                <a:cs typeface="Times New Roman" pitchFamily="18" charset="0"/>
              </a:rPr>
              <a:t>of KNI used by the government and the information systems providing data to calculate the values of KNI. </a:t>
            </a:r>
            <a:endParaRPr lang="ru-RU" dirty="0" smtClean="0">
              <a:latin typeface="Times New Roman" pitchFamily="18" charset="0"/>
              <a:cs typeface="Times New Roman" pitchFamily="18" charset="0"/>
            </a:endParaRPr>
          </a:p>
          <a:p>
            <a:pPr marL="536575" indent="-536575">
              <a:buNone/>
            </a:pPr>
            <a:r>
              <a:rPr lang="en-GB" dirty="0" smtClean="0">
                <a:latin typeface="Times New Roman" pitchFamily="18" charset="0"/>
                <a:cs typeface="Times New Roman" pitchFamily="18" charset="0"/>
              </a:rPr>
              <a:t>6.   SAI has to evaluate the disclosure of methods of calculations of KNI in order to assure transparency of KNI in use.</a:t>
            </a:r>
            <a:endParaRPr lang="ru-RU" dirty="0" smtClean="0">
              <a:latin typeface="Times New Roman" pitchFamily="18" charset="0"/>
              <a:cs typeface="Times New Roman" pitchFamily="18" charset="0"/>
            </a:endParaRPr>
          </a:p>
          <a:p>
            <a:pPr marL="536575" indent="-536575">
              <a:buNone/>
            </a:pPr>
            <a:r>
              <a:rPr lang="en-GB" dirty="0" smtClean="0">
                <a:latin typeface="Times New Roman" pitchFamily="18" charset="0"/>
                <a:cs typeface="Times New Roman" pitchFamily="18" charset="0"/>
              </a:rPr>
              <a:t>7.   When working with KNI a SAI has to use general accepted and modern scientific methods within disciplines such as economy, statistics and social science and management science.</a:t>
            </a:r>
            <a:endParaRPr lang="ru-RU" dirty="0" smtClean="0">
              <a:latin typeface="Times New Roman" pitchFamily="18" charset="0"/>
              <a:cs typeface="Times New Roman" pitchFamily="18" charset="0"/>
            </a:endParaRPr>
          </a:p>
          <a:p>
            <a:pPr fontAlgn="auto">
              <a:spcAft>
                <a:spcPts val="0"/>
              </a:spcAft>
              <a:buFont typeface="Arial" pitchFamily="34" charset="0"/>
              <a:buChar char="•"/>
              <a:defRPr/>
            </a:pPr>
            <a:endParaRPr lang="ru-RU" dirty="0">
              <a:latin typeface="Times New Roman" pitchFamily="18" charset="0"/>
              <a:cs typeface="Times New Roman" pitchFamily="18" charset="0"/>
            </a:endParaRPr>
          </a:p>
        </p:txBody>
      </p:sp>
      <p:sp>
        <p:nvSpPr>
          <p:cNvPr id="19459" name="Rectangle 8"/>
          <p:cNvSpPr>
            <a:spLocks noChangeArrowheads="1"/>
          </p:cNvSpPr>
          <p:nvPr/>
        </p:nvSpPr>
        <p:spPr bwMode="auto">
          <a:xfrm>
            <a:off x="76200" y="74613"/>
            <a:ext cx="8997950" cy="6637337"/>
          </a:xfrm>
          <a:prstGeom prst="rect">
            <a:avLst/>
          </a:prstGeom>
          <a:noFill/>
          <a:ln w="31750" cmpd="tri">
            <a:solidFill>
              <a:srgbClr val="273269"/>
            </a:solidFill>
            <a:miter lim="800000"/>
            <a:headEnd/>
            <a:tailEnd/>
          </a:ln>
        </p:spPr>
        <p:txBody>
          <a:bodyPr wrap="none" lIns="91429" tIns="45715" rIns="91429" bIns="45715" anchor="ctr"/>
          <a:lstStyle/>
          <a:p>
            <a:endParaRPr lang="ru-RU">
              <a:latin typeface="Calibri" pitchFamily="34" charset="0"/>
            </a:endParaRPr>
          </a:p>
        </p:txBody>
      </p:sp>
      <p:sp>
        <p:nvSpPr>
          <p:cNvPr id="19460" name="Line 8"/>
          <p:cNvSpPr>
            <a:spLocks noChangeShapeType="1"/>
          </p:cNvSpPr>
          <p:nvPr/>
        </p:nvSpPr>
        <p:spPr bwMode="auto">
          <a:xfrm>
            <a:off x="0" y="981075"/>
            <a:ext cx="9144000" cy="0"/>
          </a:xfrm>
          <a:prstGeom prst="line">
            <a:avLst/>
          </a:prstGeom>
          <a:noFill/>
          <a:ln w="76200" cmpd="tri">
            <a:solidFill>
              <a:srgbClr val="2E4564"/>
            </a:solidFill>
            <a:round/>
            <a:headEnd/>
            <a:tailEnd/>
          </a:ln>
        </p:spPr>
        <p:txBody>
          <a:bodyPr lIns="91429" tIns="45715" rIns="91429" bIns="45715"/>
          <a:lstStyle/>
          <a:p>
            <a:endParaRPr lang="ru-RU"/>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Заголовок 1"/>
          <p:cNvSpPr>
            <a:spLocks noGrp="1"/>
          </p:cNvSpPr>
          <p:nvPr>
            <p:ph type="title"/>
          </p:nvPr>
        </p:nvSpPr>
        <p:spPr>
          <a:xfrm>
            <a:off x="142875" y="146050"/>
            <a:ext cx="8858250" cy="796925"/>
          </a:xfrm>
        </p:spPr>
        <p:txBody>
          <a:bodyPr/>
          <a:lstStyle/>
          <a:p>
            <a:r>
              <a:rPr lang="en-US" sz="2400" dirty="0" smtClean="0">
                <a:solidFill>
                  <a:srgbClr val="000099"/>
                </a:solidFill>
                <a:latin typeface="Times New Roman" pitchFamily="18" charset="0"/>
                <a:cs typeface="Times New Roman" pitchFamily="18" charset="0"/>
              </a:rPr>
              <a:t>Countries selected by IMF staff as having large imbalances</a:t>
            </a:r>
            <a:endParaRPr lang="ru-RU" sz="2400" b="1" dirty="0" smtClean="0">
              <a:solidFill>
                <a:srgbClr val="000099"/>
              </a:solidFill>
            </a:endParaRPr>
          </a:p>
        </p:txBody>
      </p:sp>
      <p:sp>
        <p:nvSpPr>
          <p:cNvPr id="25602" name="Rectangle 8"/>
          <p:cNvSpPr>
            <a:spLocks noChangeArrowheads="1"/>
          </p:cNvSpPr>
          <p:nvPr/>
        </p:nvSpPr>
        <p:spPr bwMode="auto">
          <a:xfrm>
            <a:off x="76200" y="74613"/>
            <a:ext cx="8997950" cy="6637337"/>
          </a:xfrm>
          <a:prstGeom prst="rect">
            <a:avLst/>
          </a:prstGeom>
          <a:noFill/>
          <a:ln w="31750" cmpd="tri">
            <a:solidFill>
              <a:srgbClr val="273269"/>
            </a:solidFill>
            <a:miter lim="800000"/>
            <a:headEnd/>
            <a:tailEnd/>
          </a:ln>
        </p:spPr>
        <p:txBody>
          <a:bodyPr wrap="none" lIns="91429" tIns="45715" rIns="91429" bIns="45715" anchor="ctr"/>
          <a:lstStyle/>
          <a:p>
            <a:endParaRPr lang="ru-RU">
              <a:latin typeface="Calibri" pitchFamily="34" charset="0"/>
            </a:endParaRPr>
          </a:p>
        </p:txBody>
      </p:sp>
      <p:sp>
        <p:nvSpPr>
          <p:cNvPr id="25603" name="Line 8"/>
          <p:cNvSpPr>
            <a:spLocks noChangeShapeType="1"/>
          </p:cNvSpPr>
          <p:nvPr/>
        </p:nvSpPr>
        <p:spPr bwMode="auto">
          <a:xfrm>
            <a:off x="0" y="1028700"/>
            <a:ext cx="9144000" cy="0"/>
          </a:xfrm>
          <a:prstGeom prst="line">
            <a:avLst/>
          </a:prstGeom>
          <a:noFill/>
          <a:ln w="76200" cmpd="tri">
            <a:solidFill>
              <a:srgbClr val="2E4564"/>
            </a:solidFill>
            <a:round/>
            <a:headEnd/>
            <a:tailEnd/>
          </a:ln>
        </p:spPr>
        <p:txBody>
          <a:bodyPr lIns="91429" tIns="45715" rIns="91429" bIns="45715"/>
          <a:lstStyle/>
          <a:p>
            <a:endParaRPr lang="ru-RU"/>
          </a:p>
        </p:txBody>
      </p:sp>
      <p:pic>
        <p:nvPicPr>
          <p:cNvPr id="31746" name="Рисунок 0" descr="Описание: Описание: map_selection_eng.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683568" y="1124745"/>
            <a:ext cx="7921611" cy="553357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07504" y="1340768"/>
            <a:ext cx="8877864" cy="4402430"/>
          </a:xfrm>
          <a:prstGeom prst="rect">
            <a:avLst/>
          </a:prstGeom>
        </p:spPr>
      </p:pic>
      <p:sp>
        <p:nvSpPr>
          <p:cNvPr id="1027" name="Заголовок 1"/>
          <p:cNvSpPr>
            <a:spLocks noGrp="1"/>
          </p:cNvSpPr>
          <p:nvPr>
            <p:ph type="title"/>
          </p:nvPr>
        </p:nvSpPr>
        <p:spPr>
          <a:xfrm>
            <a:off x="327025" y="-47625"/>
            <a:ext cx="8496300" cy="1143000"/>
          </a:xfrm>
        </p:spPr>
        <p:txBody>
          <a:bodyPr/>
          <a:lstStyle/>
          <a:p>
            <a:r>
              <a:rPr lang="en-US" sz="2400" dirty="0" smtClean="0">
                <a:solidFill>
                  <a:srgbClr val="000099"/>
                </a:solidFill>
                <a:latin typeface="Times New Roman" pitchFamily="18" charset="0"/>
                <a:cs typeface="Times New Roman" pitchFamily="18" charset="0"/>
              </a:rPr>
              <a:t>Composition and availability of information presented by G-20 members within Mutual Assessment Process</a:t>
            </a:r>
            <a:endParaRPr lang="ru-RU" sz="2400" b="1" dirty="0" smtClean="0">
              <a:solidFill>
                <a:srgbClr val="000099"/>
              </a:solidFill>
            </a:endParaRPr>
          </a:p>
        </p:txBody>
      </p:sp>
      <p:sp>
        <p:nvSpPr>
          <p:cNvPr id="1028" name="Rectangle 8"/>
          <p:cNvSpPr>
            <a:spLocks noChangeArrowheads="1"/>
          </p:cNvSpPr>
          <p:nvPr/>
        </p:nvSpPr>
        <p:spPr bwMode="auto">
          <a:xfrm>
            <a:off x="76200" y="74613"/>
            <a:ext cx="8997950" cy="6637337"/>
          </a:xfrm>
          <a:prstGeom prst="rect">
            <a:avLst/>
          </a:prstGeom>
          <a:noFill/>
          <a:ln w="31750" cmpd="tri">
            <a:solidFill>
              <a:srgbClr val="273269"/>
            </a:solidFill>
            <a:miter lim="800000"/>
            <a:headEnd/>
            <a:tailEnd/>
          </a:ln>
        </p:spPr>
        <p:txBody>
          <a:bodyPr wrap="none" lIns="91429" tIns="45715" rIns="91429" bIns="45715" anchor="ctr"/>
          <a:lstStyle/>
          <a:p>
            <a:endParaRPr lang="ru-RU">
              <a:latin typeface="Calibri" pitchFamily="34" charset="0"/>
            </a:endParaRPr>
          </a:p>
        </p:txBody>
      </p:sp>
      <p:sp>
        <p:nvSpPr>
          <p:cNvPr id="1029" name="Line 8"/>
          <p:cNvSpPr>
            <a:spLocks noChangeShapeType="1"/>
          </p:cNvSpPr>
          <p:nvPr/>
        </p:nvSpPr>
        <p:spPr bwMode="auto">
          <a:xfrm>
            <a:off x="0" y="1009650"/>
            <a:ext cx="9144000" cy="0"/>
          </a:xfrm>
          <a:prstGeom prst="line">
            <a:avLst/>
          </a:prstGeom>
          <a:noFill/>
          <a:ln w="76200" cmpd="tri">
            <a:solidFill>
              <a:srgbClr val="2E4564"/>
            </a:solidFill>
            <a:round/>
            <a:headEnd/>
            <a:tailEnd/>
          </a:ln>
        </p:spPr>
        <p:txBody>
          <a:bodyPr lIns="91429" tIns="45715" rIns="91429" bIns="45715"/>
          <a:lstStyle/>
          <a:p>
            <a:endParaRPr lang="ru-RU"/>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76200" y="1124744"/>
            <a:ext cx="8960296" cy="5041632"/>
          </a:xfrm>
          <a:prstGeom prst="rect">
            <a:avLst/>
          </a:prstGeom>
        </p:spPr>
      </p:pic>
      <p:sp>
        <p:nvSpPr>
          <p:cNvPr id="24579" name="Заголовок 1"/>
          <p:cNvSpPr>
            <a:spLocks noGrp="1"/>
          </p:cNvSpPr>
          <p:nvPr>
            <p:ph type="title"/>
          </p:nvPr>
        </p:nvSpPr>
        <p:spPr>
          <a:xfrm>
            <a:off x="327025" y="-47625"/>
            <a:ext cx="8496300" cy="1143000"/>
          </a:xfrm>
        </p:spPr>
        <p:txBody>
          <a:bodyPr/>
          <a:lstStyle/>
          <a:p>
            <a:r>
              <a:rPr lang="en-US" sz="2400" dirty="0" smtClean="0">
                <a:solidFill>
                  <a:srgbClr val="000099"/>
                </a:solidFill>
                <a:latin typeface="Times New Roman" pitchFamily="18" charset="0"/>
                <a:cs typeface="Times New Roman" pitchFamily="18" charset="0"/>
              </a:rPr>
              <a:t>Data availability and delays for statistical data used within MAP</a:t>
            </a:r>
            <a:endParaRPr lang="ru-RU" sz="2400" b="1" dirty="0" smtClean="0">
              <a:solidFill>
                <a:srgbClr val="000099"/>
              </a:solidFill>
            </a:endParaRPr>
          </a:p>
        </p:txBody>
      </p:sp>
      <p:sp>
        <p:nvSpPr>
          <p:cNvPr id="24580" name="Rectangle 8"/>
          <p:cNvSpPr>
            <a:spLocks noChangeArrowheads="1"/>
          </p:cNvSpPr>
          <p:nvPr/>
        </p:nvSpPr>
        <p:spPr bwMode="auto">
          <a:xfrm>
            <a:off x="76200" y="74613"/>
            <a:ext cx="8997950" cy="6637337"/>
          </a:xfrm>
          <a:prstGeom prst="rect">
            <a:avLst/>
          </a:prstGeom>
          <a:noFill/>
          <a:ln w="31750" cmpd="tri">
            <a:solidFill>
              <a:srgbClr val="273269"/>
            </a:solidFill>
            <a:miter lim="800000"/>
            <a:headEnd/>
            <a:tailEnd/>
          </a:ln>
        </p:spPr>
        <p:txBody>
          <a:bodyPr wrap="none" lIns="91429" tIns="45715" rIns="91429" bIns="45715" anchor="ctr"/>
          <a:lstStyle/>
          <a:p>
            <a:endParaRPr lang="ru-RU">
              <a:latin typeface="Calibri" pitchFamily="34" charset="0"/>
            </a:endParaRPr>
          </a:p>
        </p:txBody>
      </p:sp>
      <p:sp>
        <p:nvSpPr>
          <p:cNvPr id="24581" name="Line 8"/>
          <p:cNvSpPr>
            <a:spLocks noChangeShapeType="1"/>
          </p:cNvSpPr>
          <p:nvPr/>
        </p:nvSpPr>
        <p:spPr bwMode="auto">
          <a:xfrm>
            <a:off x="0" y="1009650"/>
            <a:ext cx="9144000" cy="0"/>
          </a:xfrm>
          <a:prstGeom prst="line">
            <a:avLst/>
          </a:prstGeom>
          <a:noFill/>
          <a:ln w="76200" cmpd="tri">
            <a:solidFill>
              <a:srgbClr val="2E4564"/>
            </a:solidFill>
            <a:round/>
            <a:headEnd/>
            <a:tailEnd/>
          </a:ln>
        </p:spPr>
        <p:txBody>
          <a:bodyPr lIns="91429" tIns="45715" rIns="91429" bIns="45715"/>
          <a:lstStyle/>
          <a:p>
            <a:endParaRPr lang="ru-RU"/>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1359</TotalTime>
  <Words>743</Words>
  <Application>Microsoft Office PowerPoint</Application>
  <PresentationFormat>Экран (4:3)</PresentationFormat>
  <Paragraphs>115</Paragraphs>
  <Slides>21</Slides>
  <Notes>2</Notes>
  <HiddenSlides>0</HiddenSlides>
  <MMClips>0</MMClips>
  <ScaleCrop>false</ScaleCrop>
  <HeadingPairs>
    <vt:vector size="4" baseType="variant">
      <vt:variant>
        <vt:lpstr>Тема</vt:lpstr>
      </vt:variant>
      <vt:variant>
        <vt:i4>1</vt:i4>
      </vt:variant>
      <vt:variant>
        <vt:lpstr>Заголовки слайдов</vt:lpstr>
      </vt:variant>
      <vt:variant>
        <vt:i4>21</vt:i4>
      </vt:variant>
    </vt:vector>
  </HeadingPairs>
  <TitlesOfParts>
    <vt:vector size="22" baseType="lpstr">
      <vt:lpstr>Тема Office</vt:lpstr>
      <vt:lpstr>Слайд 1</vt:lpstr>
      <vt:lpstr>World Economic Forum global risks for 2011</vt:lpstr>
      <vt:lpstr>World Economic Forum global risks for 2012</vt:lpstr>
      <vt:lpstr>Seul summit declaration includes obligation to</vt:lpstr>
      <vt:lpstr>Key global imbalances indicators  selected by G-20 working group</vt:lpstr>
      <vt:lpstr>INTOSAI White paper on Key National Indicators</vt:lpstr>
      <vt:lpstr>Countries selected by IMF staff as having large imbalances</vt:lpstr>
      <vt:lpstr>Composition and availability of information presented by G-20 members within Mutual Assessment Process</vt:lpstr>
      <vt:lpstr>Data availability and delays for statistical data used within MAP</vt:lpstr>
      <vt:lpstr>Selection of countries with large imbalances within MAP</vt:lpstr>
      <vt:lpstr>Results of USA imbalances assessment</vt:lpstr>
      <vt:lpstr>Results of USA imbalances assessment</vt:lpstr>
      <vt:lpstr>Results of France imbalances assessment</vt:lpstr>
      <vt:lpstr>Results of Germany imbalances assessment</vt:lpstr>
      <vt:lpstr>Results of Germany imbalances assessment</vt:lpstr>
      <vt:lpstr>Results of China imbalances assessment</vt:lpstr>
      <vt:lpstr>Analysis of terms applications and relation patterns</vt:lpstr>
      <vt:lpstr>Balance of financial flows for key economic agents </vt:lpstr>
      <vt:lpstr>Слайд 19</vt:lpstr>
      <vt:lpstr>Слайд 20</vt:lpstr>
      <vt:lpstr>Слайд 21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Kosyanenko_AV</dc:creator>
  <cp:lastModifiedBy>пользователь</cp:lastModifiedBy>
  <cp:revision>104</cp:revision>
  <dcterms:created xsi:type="dcterms:W3CDTF">2012-03-12T08:15:51Z</dcterms:created>
  <dcterms:modified xsi:type="dcterms:W3CDTF">2012-04-18T08:59:40Z</dcterms:modified>
</cp:coreProperties>
</file>