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676" r:id="rId6"/>
    <p:sldMasterId id="2147483660" r:id="rId7"/>
    <p:sldMasterId id="2147483672" r:id="rId8"/>
  </p:sldMasterIdLst>
  <p:notesMasterIdLst>
    <p:notesMasterId r:id="rId16"/>
  </p:notesMasterIdLst>
  <p:handoutMasterIdLst>
    <p:handoutMasterId r:id="rId17"/>
  </p:handoutMasterIdLst>
  <p:sldIdLst>
    <p:sldId id="284" r:id="rId9"/>
    <p:sldId id="288" r:id="rId10"/>
    <p:sldId id="301" r:id="rId11"/>
    <p:sldId id="302" r:id="rId12"/>
    <p:sldId id="303" r:id="rId13"/>
    <p:sldId id="306" r:id="rId14"/>
    <p:sldId id="280" r:id="rId15"/>
  </p:sldIdLst>
  <p:sldSz cx="9144000" cy="5715000" type="screen16x10"/>
  <p:notesSz cx="6888163" cy="100203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6C0"/>
    <a:srgbClr val="D768FF"/>
    <a:srgbClr val="F5D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1650" y="-133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FF0D6B1-248E-5848-A9D8-460E48B51439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E9B9281C-3E93-7446-B859-95EC807E5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1206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8E3E501-3C54-4E46-8342-EA18D6ADB403}" type="datetimeFigureOut">
              <a:rPr lang="ru-RU" smtClean="0"/>
              <a:pPr/>
              <a:t>04.05.2017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750888"/>
            <a:ext cx="60118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671DC05-44F7-6040-AAB9-2752DF9A0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32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2798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33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01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2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668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000501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3576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70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431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113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751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8188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77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851903" y="5260506"/>
            <a:ext cx="292099" cy="152399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rgbClr val="FFFFFF"/>
                </a:solidFill>
              </a:defRPr>
            </a:lvl1pPr>
          </a:lstStyle>
          <a:p>
            <a:fld id="{F30B3491-7829-0B43-81CB-F511179BC3A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9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387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73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382C5-A937-46FF-A91E-6CDDBBE52307}" type="datetime1">
              <a:rPr lang="ru-RU"/>
              <a:pPr>
                <a:defRPr/>
              </a:pPr>
              <a:t>04.05.2017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3F057-7CAC-4931-BED5-C147FA9E3D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546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640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42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2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4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926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1812926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0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2" y="1"/>
            <a:ext cx="9144002" cy="5714999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1139315" y="126181"/>
            <a:ext cx="8004686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" y="126181"/>
            <a:ext cx="1092625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Изображение 16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030671" y="191729"/>
            <a:ext cx="878587" cy="1012723"/>
          </a:xfrm>
          <a:prstGeom prst="rect">
            <a:avLst/>
          </a:prstGeom>
        </p:spPr>
      </p:pic>
      <p:sp>
        <p:nvSpPr>
          <p:cNvPr id="21" name="Номер слайда 5"/>
          <p:cNvSpPr txBox="1">
            <a:spLocks/>
          </p:cNvSpPr>
          <p:nvPr userDrawn="1"/>
        </p:nvSpPr>
        <p:spPr>
          <a:xfrm>
            <a:off x="8757268" y="5297489"/>
            <a:ext cx="386735" cy="200383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EF2294-1CAE-A244-BCA7-24FEAE970953}" type="slidenum">
              <a:rPr lang="ru-RU" sz="1050" smtClean="0">
                <a:solidFill>
                  <a:schemeClr val="bg1"/>
                </a:solidFill>
              </a:rPr>
              <a:pPr/>
              <a:t>‹#›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0765" y="358059"/>
            <a:ext cx="857043" cy="640201"/>
          </a:xfrm>
          <a:prstGeom prst="rect">
            <a:avLst/>
          </a:prstGeom>
        </p:spPr>
      </p:pic>
      <p:pic>
        <p:nvPicPr>
          <p:cNvPr id="12" name="Изображение 11"/>
          <p:cNvPicPr>
            <a:picLocks noChangeAspect="1"/>
          </p:cNvPicPr>
          <p:nvPr userDrawn="1"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4331" y="5191506"/>
            <a:ext cx="1169552" cy="308077"/>
          </a:xfrm>
          <a:prstGeom prst="rect">
            <a:avLst/>
          </a:prstGeom>
        </p:spPr>
      </p:pic>
      <p:pic>
        <p:nvPicPr>
          <p:cNvPr id="13" name="Изображение 12"/>
          <p:cNvPicPr>
            <a:picLocks noChangeAspect="1"/>
          </p:cNvPicPr>
          <p:nvPr userDrawn="1"/>
        </p:nvPicPr>
        <p:blipFill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2" y="5189276"/>
            <a:ext cx="479269" cy="31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2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88" r:id="rId4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0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" y="1"/>
            <a:ext cx="9144002" cy="5714999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-2" y="1335548"/>
            <a:ext cx="9144002" cy="41623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1139315" y="126181"/>
            <a:ext cx="8004686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-1" y="126181"/>
            <a:ext cx="1092625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Изображение 2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030671" y="191729"/>
            <a:ext cx="878587" cy="1012723"/>
          </a:xfrm>
          <a:prstGeom prst="rect">
            <a:avLst/>
          </a:prstGeom>
        </p:spPr>
      </p:pic>
      <p:sp>
        <p:nvSpPr>
          <p:cNvPr id="23" name="Номер слайда 5"/>
          <p:cNvSpPr txBox="1">
            <a:spLocks/>
          </p:cNvSpPr>
          <p:nvPr userDrawn="1"/>
        </p:nvSpPr>
        <p:spPr>
          <a:xfrm>
            <a:off x="8757268" y="5297489"/>
            <a:ext cx="386735" cy="200383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EF2294-1CAE-A244-BCA7-24FEAE970953}" type="slidenum">
              <a:rPr lang="ru-RU" sz="1050" smtClean="0">
                <a:solidFill>
                  <a:schemeClr val="bg1"/>
                </a:solidFill>
              </a:rPr>
              <a:pPr/>
              <a:t>‹#›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Изображение 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50765" y="358059"/>
            <a:ext cx="857043" cy="640201"/>
          </a:xfrm>
          <a:prstGeom prst="rect">
            <a:avLst/>
          </a:prstGeom>
        </p:spPr>
      </p:pic>
      <p:pic>
        <p:nvPicPr>
          <p:cNvPr id="10" name="Изображение 9"/>
          <p:cNvPicPr>
            <a:picLocks noChangeAspect="1"/>
          </p:cNvPicPr>
          <p:nvPr userDrawn="1"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6699" y="5194708"/>
            <a:ext cx="1146907" cy="302112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2" y="5192522"/>
            <a:ext cx="469988" cy="30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3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1" r:id="rId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" y="1"/>
            <a:ext cx="9144002" cy="5714999"/>
          </a:xfrm>
          <a:prstGeom prst="rect">
            <a:avLst/>
          </a:prstGeom>
        </p:spPr>
      </p:pic>
      <p:sp>
        <p:nvSpPr>
          <p:cNvPr id="17" name="Прямоугольник 16"/>
          <p:cNvSpPr/>
          <p:nvPr userDrawn="1"/>
        </p:nvSpPr>
        <p:spPr>
          <a:xfrm>
            <a:off x="1139315" y="126181"/>
            <a:ext cx="8004686" cy="2315497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1" y="126181"/>
            <a:ext cx="1092625" cy="2315497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Изображение 1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08453" y="354270"/>
            <a:ext cx="1100805" cy="1268867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50765" y="358059"/>
            <a:ext cx="857043" cy="640201"/>
          </a:xfrm>
          <a:prstGeom prst="rect">
            <a:avLst/>
          </a:prstGeom>
        </p:spPr>
      </p:pic>
      <p:pic>
        <p:nvPicPr>
          <p:cNvPr id="14" name="Изображение 13"/>
          <p:cNvPicPr>
            <a:picLocks noChangeAspect="1"/>
          </p:cNvPicPr>
          <p:nvPr userDrawn="1"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82928" y="4848163"/>
            <a:ext cx="1961075" cy="516576"/>
          </a:xfrm>
          <a:prstGeom prst="rect">
            <a:avLst/>
          </a:prstGeom>
        </p:spPr>
      </p:pic>
      <p:pic>
        <p:nvPicPr>
          <p:cNvPr id="15" name="Изображение 14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13751" y="4852619"/>
            <a:ext cx="803626" cy="52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9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8797" y="465224"/>
            <a:ext cx="6033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Bef>
                <a:spcPct val="20000"/>
              </a:spcBef>
              <a:buClr>
                <a:srgbClr val="F9F9F9"/>
              </a:buClr>
              <a:buSzPct val="65000"/>
            </a:pPr>
            <a:r>
              <a:rPr lang="en-US" b="1" dirty="0" smtClean="0">
                <a:solidFill>
                  <a:srgbClr val="FFFFFF"/>
                </a:solidFill>
                <a:cs typeface="PT Sans"/>
              </a:rPr>
              <a:t>INTOSAI WORKING GROUP ON KEY NATIONAL INDICATORS</a:t>
            </a:r>
            <a:endParaRPr lang="ru-RU" b="1" dirty="0">
              <a:solidFill>
                <a:srgbClr val="FFFFFF"/>
              </a:solidFill>
              <a:cs typeface="PT San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88801" y="2621957"/>
            <a:ext cx="7655203" cy="2104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700" b="1" dirty="0" smtClean="0">
              <a:solidFill>
                <a:prstClr val="black">
                  <a:lumMod val="50000"/>
                  <a:lumOff val="50000"/>
                </a:prstClr>
              </a:solidFill>
              <a:cs typeface="PT Sans"/>
            </a:endParaRPr>
          </a:p>
          <a:p>
            <a:pPr algn="l"/>
            <a:endParaRPr lang="en-US" sz="1700" b="1" dirty="0" smtClean="0">
              <a:solidFill>
                <a:prstClr val="black">
                  <a:lumMod val="50000"/>
                  <a:lumOff val="50000"/>
                </a:prstClr>
              </a:solidFill>
              <a:cs typeface="PT Sans"/>
            </a:endParaRPr>
          </a:p>
          <a:p>
            <a:pPr algn="l"/>
            <a:endParaRPr lang="en-US" sz="1700" b="1" dirty="0" smtClean="0">
              <a:solidFill>
                <a:srgbClr val="1CA6C0"/>
              </a:solidFill>
              <a:cs typeface="PT Sans"/>
            </a:endParaRPr>
          </a:p>
          <a:p>
            <a:pPr algn="l"/>
            <a:endParaRPr lang="en-US" sz="1700" b="1" dirty="0">
              <a:solidFill>
                <a:srgbClr val="1CA6C0"/>
              </a:solidFill>
              <a:cs typeface="PT Sans"/>
            </a:endParaRPr>
          </a:p>
          <a:p>
            <a:pPr algn="l"/>
            <a:r>
              <a:rPr lang="en-US" sz="1800" b="1" dirty="0">
                <a:solidFill>
                  <a:srgbClr val="1CA6C0"/>
                </a:solidFill>
                <a:ea typeface="+mn-ea"/>
                <a:cs typeface="PT Sans"/>
              </a:rPr>
              <a:t>Dmitry </a:t>
            </a:r>
            <a:r>
              <a:rPr lang="en-US" sz="1800" b="1" dirty="0" err="1">
                <a:solidFill>
                  <a:srgbClr val="1CA6C0"/>
                </a:solidFill>
                <a:ea typeface="+mn-ea"/>
                <a:cs typeface="PT Sans"/>
              </a:rPr>
              <a:t>Zaytsev</a:t>
            </a:r>
            <a:endParaRPr lang="en-US" sz="1800" b="1" dirty="0">
              <a:solidFill>
                <a:srgbClr val="1CA6C0"/>
              </a:solidFill>
              <a:ea typeface="+mn-ea"/>
              <a:cs typeface="PT Sans"/>
            </a:endParaRPr>
          </a:p>
          <a:p>
            <a:pPr algn="l"/>
            <a:r>
              <a:rPr lang="id-ID" sz="1800" b="1" dirty="0" smtClean="0">
                <a:solidFill>
                  <a:srgbClr val="1CA6C0"/>
                </a:solidFill>
                <a:ea typeface="+mn-ea"/>
                <a:cs typeface="PT Sans"/>
              </a:rPr>
              <a:t>Accounts </a:t>
            </a:r>
            <a:r>
              <a:rPr lang="id-ID" sz="1800" b="1" dirty="0">
                <a:solidFill>
                  <a:srgbClr val="1CA6C0"/>
                </a:solidFill>
                <a:ea typeface="+mn-ea"/>
                <a:cs typeface="PT Sans"/>
              </a:rPr>
              <a:t>Chamber</a:t>
            </a:r>
            <a:r>
              <a:rPr lang="en-US" sz="1800" b="1" dirty="0">
                <a:solidFill>
                  <a:srgbClr val="1CA6C0"/>
                </a:solidFill>
                <a:ea typeface="+mn-ea"/>
                <a:cs typeface="PT Sans"/>
              </a:rPr>
              <a:t> of the Russian Federation</a:t>
            </a:r>
            <a:endParaRPr lang="ru-RU" sz="1800" b="1" dirty="0">
              <a:solidFill>
                <a:srgbClr val="00B0F0"/>
              </a:solidFill>
              <a:cs typeface="PT 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6118" y="5181600"/>
            <a:ext cx="381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Brasilia, Brazil, April 26, 2017</a:t>
            </a:r>
            <a:endParaRPr lang="ru-RU" b="1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141734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IX MEETING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51907" y="2956956"/>
            <a:ext cx="7291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WORKING GROUP PLAN FOR 2017</a:t>
            </a: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69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06930" y="338734"/>
            <a:ext cx="3451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WORKING GROUP PLAN FOR </a:t>
            </a:r>
            <a:r>
              <a:rPr lang="en-US" b="1" dirty="0" smtClean="0">
                <a:solidFill>
                  <a:schemeClr val="bg1"/>
                </a:solidFill>
              </a:rPr>
              <a:t>2016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658918"/>
              </p:ext>
            </p:extLst>
          </p:nvPr>
        </p:nvGraphicFramePr>
        <p:xfrm>
          <a:off x="403762" y="1425039"/>
          <a:ext cx="8253351" cy="3716977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863955"/>
                <a:gridCol w="3375536"/>
                <a:gridCol w="1888177"/>
                <a:gridCol w="2125683"/>
              </a:tblGrid>
              <a:tr h="451262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Coordinator</a:t>
                      </a:r>
                      <a:endParaRPr lang="ru-RU" dirty="0"/>
                    </a:p>
                  </a:txBody>
                  <a:tcPr/>
                </a:tc>
              </a:tr>
              <a:tr h="795647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1.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The 10th meeting of the Working Group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April </a:t>
                      </a:r>
                      <a:r>
                        <a:rPr lang="ru-RU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25-27</a:t>
                      </a: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201</a:t>
                      </a:r>
                      <a:r>
                        <a:rPr lang="ru-RU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Brasilia, (Brazil))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SAI of Brazil,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members</a:t>
                      </a:r>
                      <a:endParaRPr lang="en-US" sz="1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4668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Professional standard on auditing the use and development of key national indicators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600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2.1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Developing the subproject “Key national indicators systems and public governance</a:t>
                      </a:r>
                      <a:endParaRPr lang="ru-RU" sz="16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March, 2018</a:t>
                      </a:r>
                      <a:endParaRPr lang="ru-RU" sz="1600" b="1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SAI of Brazil, 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WG members</a:t>
                      </a:r>
                    </a:p>
                  </a:txBody>
                  <a:tcPr marL="68580" marR="68580" marT="0" marB="0" anchor="ctr"/>
                </a:tc>
              </a:tr>
              <a:tr h="819398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2.2.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Agreeing the Initial assessment and the Project proposal with the WG members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April, 2017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Secretariat,</a:t>
                      </a:r>
                      <a:endParaRPr lang="ru-RU" sz="1600" b="1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members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69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06930" y="338734"/>
            <a:ext cx="3451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WORKING GROUP PLAN FOR </a:t>
            </a:r>
            <a:r>
              <a:rPr lang="en-US" b="1" dirty="0" smtClean="0">
                <a:solidFill>
                  <a:schemeClr val="bg1"/>
                </a:solidFill>
              </a:rPr>
              <a:t>2016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942553"/>
              </p:ext>
            </p:extLst>
          </p:nvPr>
        </p:nvGraphicFramePr>
        <p:xfrm>
          <a:off x="486889" y="1425039"/>
          <a:ext cx="8170224" cy="369941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618011"/>
                <a:gridCol w="3455448"/>
                <a:gridCol w="1927177"/>
                <a:gridCol w="2169588"/>
              </a:tblGrid>
              <a:tr h="469368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Coordinator</a:t>
                      </a:r>
                      <a:endParaRPr lang="ru-RU" dirty="0"/>
                    </a:p>
                  </a:txBody>
                  <a:tcPr/>
                </a:tc>
              </a:tr>
              <a:tr h="98214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2.3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Agreeing the Initial assessment and the Project proposal with the KSC Steering Committee and the FIPP</a:t>
                      </a:r>
                      <a:endParaRPr lang="ru-RU" sz="1600" b="1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41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November, 2017</a:t>
                      </a:r>
                      <a:endParaRPr lang="ru-RU" sz="1600" b="1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</a:t>
                      </a:r>
                      <a:endParaRPr lang="ru-RU" sz="1600" b="1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7155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2.4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/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Developing the draft ISSAI on auditing the use and development of key national indicators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41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Entire period</a:t>
                      </a:r>
                      <a:endParaRPr lang="ru-RU" sz="1600" b="1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Secretariat,</a:t>
                      </a:r>
                      <a:endParaRPr lang="ru-RU" sz="1600" b="1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members</a:t>
                      </a:r>
                      <a:endParaRPr lang="ru-RU" sz="1600" b="1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3.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111125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The 9th KSC Steering Committee Meeting, August 23-25, 2017, Bali, Indonesia</a:t>
                      </a:r>
                      <a:endParaRPr lang="ru-RU" sz="1600" b="1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Bef>
                          <a:spcPts val="410"/>
                        </a:spcBef>
                        <a:spcAft>
                          <a:spcPts val="0"/>
                        </a:spcAft>
                      </a:pPr>
                      <a:endParaRPr lang="ru-RU" sz="1600" b="1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4295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3.1.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Preparing the report on the Working Group activities 2016-2017 and agreeing it with the WG members</a:t>
                      </a:r>
                      <a:endParaRPr lang="ru-RU" sz="1600" b="1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41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baseline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August 1, 2017</a:t>
                      </a:r>
                      <a:endParaRPr lang="ru-RU" sz="1600" b="1" kern="1200" baseline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Secretariat,</a:t>
                      </a:r>
                      <a:endParaRPr lang="ru-RU" sz="1600" b="1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members</a:t>
                      </a:r>
                      <a:endParaRPr lang="ru-RU" sz="1600" b="1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515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06930" y="338734"/>
            <a:ext cx="3451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WORKING GROUP PLAN FOR </a:t>
            </a:r>
            <a:r>
              <a:rPr lang="en-US" b="1" dirty="0" smtClean="0">
                <a:solidFill>
                  <a:schemeClr val="bg1"/>
                </a:solidFill>
              </a:rPr>
              <a:t>2016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433392"/>
              </p:ext>
            </p:extLst>
          </p:nvPr>
        </p:nvGraphicFramePr>
        <p:xfrm>
          <a:off x="618654" y="1298121"/>
          <a:ext cx="8004885" cy="3856183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615489"/>
                <a:gridCol w="3375536"/>
                <a:gridCol w="1888177"/>
                <a:gridCol w="2125683"/>
              </a:tblGrid>
              <a:tr h="451262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Coordinator</a:t>
                      </a:r>
                      <a:endParaRPr lang="ru-RU" dirty="0"/>
                    </a:p>
                  </a:txBody>
                  <a:tcPr/>
                </a:tc>
              </a:tr>
              <a:tr h="522515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3.2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Presentation of the report on the Working Group activities 2015-2016 at the 9th KSC Steering Committee Meeting</a:t>
                      </a:r>
                      <a:endParaRPr lang="ru-RU" sz="1600" b="1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Bef>
                          <a:spcPts val="41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August 23-25, 2017</a:t>
                      </a: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755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4</a:t>
                      </a:r>
                      <a:r>
                        <a:rPr lang="ru-RU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.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The 70th INTOSAI Governing Board Meeting, November 6- 7,  2017, Graz, Austria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600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4.1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Preparing the report on the Working Group activities 2016-2017 and agreeing it with the WG members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October </a:t>
                      </a: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1, 201</a:t>
                      </a:r>
                      <a:r>
                        <a:rPr lang="ru-RU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Secretariat,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9600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4.2.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Presentation of the report on the Working Group activities for 2016-2017 at the 70th INTOSAI Governing Board Meeting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November </a:t>
                      </a: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6-7, 2017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0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06930" y="338734"/>
            <a:ext cx="3451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WORKING GROUP PLAN FOR </a:t>
            </a:r>
            <a:r>
              <a:rPr lang="en-US" b="1" dirty="0" smtClean="0">
                <a:solidFill>
                  <a:schemeClr val="bg1"/>
                </a:solidFill>
              </a:rPr>
              <a:t>2016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709310"/>
              </p:ext>
            </p:extLst>
          </p:nvPr>
        </p:nvGraphicFramePr>
        <p:xfrm>
          <a:off x="652227" y="1444089"/>
          <a:ext cx="8004885" cy="3723863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615489"/>
                <a:gridCol w="3375536"/>
                <a:gridCol w="443098"/>
                <a:gridCol w="1445079"/>
                <a:gridCol w="402771"/>
                <a:gridCol w="1722912"/>
              </a:tblGrid>
              <a:tr h="451262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Coordinator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599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5</a:t>
                      </a:r>
                      <a:r>
                        <a:rPr lang="ru-RU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.</a:t>
                      </a: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Knowledge Base on KNI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5.1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Developing the website of the Knowledge Base on KNI 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111125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111125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Entire period 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96002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5.2</a:t>
                      </a: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member-states designated persons providing the Secretariat with the information about national SAI to be placed on the Knowledge Base website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111125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Entire period 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96002"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5.3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540385" algn="l"/>
                        </a:tabLs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Monitoring of the international initiatives in the sphere of the assessment of the socio-economic development taking into account recent developments in this sphere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Entire period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</a:t>
                      </a:r>
                      <a:r>
                        <a:rPr lang="ru-RU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47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06930" y="338734"/>
            <a:ext cx="3451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WORKING GROUP PLAN FOR </a:t>
            </a:r>
            <a:r>
              <a:rPr lang="en-US" b="1" dirty="0" smtClean="0">
                <a:solidFill>
                  <a:schemeClr val="bg1"/>
                </a:solidFill>
              </a:rPr>
              <a:t>2016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785758"/>
              </p:ext>
            </p:extLst>
          </p:nvPr>
        </p:nvGraphicFramePr>
        <p:xfrm>
          <a:off x="606530" y="1263832"/>
          <a:ext cx="8004885" cy="4081458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615489"/>
                <a:gridCol w="3530832"/>
                <a:gridCol w="1732881"/>
                <a:gridCol w="2125683"/>
              </a:tblGrid>
              <a:tr h="451262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Activities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Coordinator</a:t>
                      </a:r>
                      <a:endParaRPr lang="ru-RU" dirty="0"/>
                    </a:p>
                  </a:txBody>
                  <a:tcPr/>
                </a:tc>
              </a:tr>
              <a:tr h="593222">
                <a:tc>
                  <a:txBody>
                    <a:bodyPr/>
                    <a:lstStyle/>
                    <a:p>
                      <a:pPr marL="21590" lvl="0" indent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6.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New framework agreement between INTOSAI and OECD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Entire period</a:t>
                      </a: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</a:t>
                      </a: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9666">
                <a:tc>
                  <a:txBody>
                    <a:bodyPr/>
                    <a:lstStyle/>
                    <a:p>
                      <a:pPr marL="21590" lvl="0" indent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7.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Developing the Initial assessment </a:t>
                      </a: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and</a:t>
                      </a:r>
                      <a:r>
                        <a:rPr lang="en-US" sz="1600" b="1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Project proposal </a:t>
                      </a: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on 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auditing the macroeconomic forecasts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Entire period</a:t>
                      </a: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5646">
                <a:tc>
                  <a:txBody>
                    <a:bodyPr/>
                    <a:lstStyle/>
                    <a:p>
                      <a:pPr marL="0" lvl="0" indent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8.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Developing contacts with the UN, the WB and other organizations on the SDG 2030 issues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Entire period</a:t>
                      </a: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</a:t>
                      </a:r>
                      <a:r>
                        <a:rPr lang="ru-RU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members</a:t>
                      </a: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78288">
                <a:tc>
                  <a:txBody>
                    <a:bodyPr/>
                    <a:lstStyle/>
                    <a:p>
                      <a:pPr marL="0" lvl="0" indent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9.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Developing cooperation with the INTOSAI Working Groups and regional economic organizations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Entire period</a:t>
                      </a: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</a:t>
                      </a:r>
                      <a:r>
                        <a:rPr lang="ru-RU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</a:t>
                      </a: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members</a:t>
                      </a: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lvl="0" indent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b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10.</a:t>
                      </a: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111125" algn="just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Preparing the 11th meeting of the Working Group on KNI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Entire period</a:t>
                      </a:r>
                      <a:endParaRPr lang="ru-RU" sz="1600" b="1" kern="120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SAI of Italy, 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Secretariat,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algn="ctr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WG members</a:t>
                      </a:r>
                      <a:endParaRPr lang="ru-RU" sz="1600" b="1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17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46980" y="781955"/>
            <a:ext cx="1378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IX MEETING 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00795" y="2848199"/>
            <a:ext cx="1542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THANK YOU!</a:t>
            </a:r>
            <a:endParaRPr lang="ru-RU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96291" y="486888"/>
            <a:ext cx="673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87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36334b5-d259-44e6-bd9b-b4f02e616251">AUUPZJ3A7SR7-118-134</_dlc_DocId>
    <_dlc_DocIdUrl xmlns="c36334b5-d259-44e6-bd9b-b4f02e616251">
      <Url>http://portal/departments/analitic/_layouts/DocIdRedir.aspx?ID=AUUPZJ3A7SR7-118-134</Url>
      <Description>AUUPZJ3A7SR7-118-134</Description>
    </_dlc_DocIdUrl>
    <AproveDate xmlns="BD5D7F97-43DC-4B9B-BA58-7AFF08FDADA5" xsi:nil="true"/>
    <FullName xmlns="BD5D7F97-43DC-4B9B-BA58-7AFF08FDADA5">&lt;div&gt;Презентация плана 2015&lt;/div&gt;</FullName>
    <PositionInView xmlns="BD5D7F97-43DC-4B9B-BA58-7AFF08FDADA5">100</PositionInView>
    <Position xmlns="BD5D7F97-43DC-4B9B-BA58-7AFF08FDADA5">100</Position>
    <StatusExt xmlns="BD5D7F97-43DC-4B9B-BA58-7AFF08FDADA5">Без статуса</StatusExt>
    <PublishDate xmlns="BD5D7F97-43DC-4B9B-BA58-7AFF08FDADA5">2015-04-08T20:00:00+00:00</PublishDate>
    <DoPublic xmlns="BD5D7F97-43DC-4B9B-BA58-7AFF08FDADA5">true</DoPublic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 с атрибутами" ma:contentTypeID="0x0101001CCE6BEE340741958E57C96A5CC68E3700FB805C5CE7476E48998072AD1D3A7CD4" ma:contentTypeVersion="5" ma:contentTypeDescription="Документ с атрибутами" ma:contentTypeScope="" ma:versionID="d1dec39bc06d390bb223c83623e73b46">
  <xsd:schema xmlns:xsd="http://www.w3.org/2001/XMLSchema" xmlns:xs="http://www.w3.org/2001/XMLSchema" xmlns:p="http://schemas.microsoft.com/office/2006/metadata/properties" xmlns:ns2="BD5D7F97-43DC-4B9B-BA58-7AFF08FDADA5" xmlns:ns3="c36334b5-d259-44e6-bd9b-b4f02e616251" targetNamespace="http://schemas.microsoft.com/office/2006/metadata/properties" ma:root="true" ma:fieldsID="db350c28ca1a6c97ef79c7acde0bc4de" ns2:_="" ns3:_="">
    <xsd:import namespace="BD5D7F97-43DC-4B9B-BA58-7AFF08FDADA5"/>
    <xsd:import namespace="c36334b5-d259-44e6-bd9b-b4f02e616251"/>
    <xsd:element name="properties">
      <xsd:complexType>
        <xsd:sequence>
          <xsd:element name="documentManagement">
            <xsd:complexType>
              <xsd:all>
                <xsd:element ref="ns2:FullName" minOccurs="0"/>
                <xsd:element ref="ns2:PublishDate" minOccurs="0"/>
                <xsd:element ref="ns2:AproveDate" minOccurs="0"/>
                <xsd:element ref="ns2:StatusExt"/>
                <xsd:element ref="ns2:Position"/>
                <xsd:element ref="ns2:DoPublic"/>
                <xsd:element ref="ns2:PositionInView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5D7F97-43DC-4B9B-BA58-7AFF08FDADA5" elementFormDefault="qualified">
    <xsd:import namespace="http://schemas.microsoft.com/office/2006/documentManagement/types"/>
    <xsd:import namespace="http://schemas.microsoft.com/office/infopath/2007/PartnerControls"/>
    <xsd:element name="FullName" ma:index="7" nillable="true" ma:displayName="Полное наименование" ma:internalName="FullName" ma:showField="TRUE">
      <xsd:simpleType>
        <xsd:restriction base="dms:Note">
          <xsd:maxLength value="1024"/>
        </xsd:restriction>
      </xsd:simpleType>
    </xsd:element>
    <xsd:element name="PublishDate" ma:index="8" nillable="true" ma:displayName="Дата публикации" ma:default="[today]" ma:format="DateOnly" ma:internalName="PublishDate" ma:showField="TRUE">
      <xsd:simpleType>
        <xsd:restriction base="dms:DateTime"/>
      </xsd:simpleType>
    </xsd:element>
    <xsd:element name="AproveDate" ma:index="9" nillable="true" ma:displayName="Дата утверждения" ma:format="DateOnly" ma:internalName="AproveDate" ma:showField="TRUE">
      <xsd:simpleType>
        <xsd:restriction base="dms:DateTime"/>
      </xsd:simpleType>
    </xsd:element>
    <xsd:element name="StatusExt" ma:index="10" ma:displayName="Статус" ma:default="Без статуса" ma:format="Dropdown" ma:internalName="StatusExt" ma:showField="TRUE">
      <xsd:simpleType>
        <xsd:restriction base="dms:Choice">
          <xsd:enumeration value="Без статуса"/>
          <xsd:enumeration value="Утверждён"/>
          <xsd:enumeration value="Проект"/>
          <xsd:enumeration value="Утратил силу"/>
        </xsd:restriction>
      </xsd:simpleType>
    </xsd:element>
    <xsd:element name="Position" ma:index="11" ma:displayName="Позиция в анонсах на главной странице" ma:decimals="0" ma:default="100" ma:internalName="Position" ma:showField="TRUE">
      <xsd:simpleType>
        <xsd:restriction base="dms:Number">
          <xsd:minInclusive value="0"/>
        </xsd:restriction>
      </xsd:simpleType>
    </xsd:element>
    <xsd:element name="DoPublic" ma:index="12" ma:displayName="Публиковать в анонсах на главной странице" ma:default="1" ma:internalName="DoPublic" ma:showField="TRUE">
      <xsd:simpleType>
        <xsd:restriction base="dms:Boolean"/>
      </xsd:simpleType>
    </xsd:element>
    <xsd:element name="PositionInView" ma:index="13" ma:displayName="Позиция в представлении" ma:decimals="0" ma:default="100" ma:internalName="PositionInView" ma:showField="TRUE">
      <xsd:simpleType>
        <xsd:restriction base="dms:Number">
          <xsd:minInclusive value="0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6334b5-d259-44e6-bd9b-b4f02e616251" elementFormDefault="qualified">
    <xsd:import namespace="http://schemas.microsoft.com/office/2006/documentManagement/types"/>
    <xsd:import namespace="http://schemas.microsoft.com/office/infopath/2007/PartnerControls"/>
    <xsd:element name="_dlc_DocId" ma:index="14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15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6277A3-94B8-4461-96E8-258749978551}">
  <ds:schemaRefs>
    <ds:schemaRef ds:uri="http://purl.org/dc/elements/1.1/"/>
    <ds:schemaRef ds:uri="http://purl.org/dc/terms/"/>
    <ds:schemaRef ds:uri="http://schemas.microsoft.com/office/infopath/2007/PartnerControls"/>
    <ds:schemaRef ds:uri="c36334b5-d259-44e6-bd9b-b4f02e616251"/>
    <ds:schemaRef ds:uri="http://schemas.microsoft.com/office/2006/documentManagement/types"/>
    <ds:schemaRef ds:uri="http://purl.org/dc/dcmitype/"/>
    <ds:schemaRef ds:uri="http://www.w3.org/XML/1998/namespace"/>
    <ds:schemaRef ds:uri="http://schemas.openxmlformats.org/package/2006/metadata/core-properties"/>
    <ds:schemaRef ds:uri="BD5D7F97-43DC-4B9B-BA58-7AFF08FDADA5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F090404-0357-4CAA-9270-AC89314DCB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5D7F97-43DC-4B9B-BA58-7AFF08FDADA5"/>
    <ds:schemaRef ds:uri="c36334b5-d259-44e6-bd9b-b4f02e6162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27EA53-8695-4F6D-9C13-FD68D1E84E4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8A2B0AC4-1273-4AAD-8655-F10291AE67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1248</TotalTime>
  <Words>516</Words>
  <Application>Microsoft Office PowerPoint</Application>
  <PresentationFormat>Экран (16:10)</PresentationFormat>
  <Paragraphs>127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Тема Office</vt:lpstr>
      <vt:lpstr>2_Специальное оформление</vt:lpstr>
      <vt:lpstr>Специальное оформление</vt:lpstr>
      <vt:lpstr>1_Специальное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 Editor</dc:creator>
  <cp:lastModifiedBy>user</cp:lastModifiedBy>
  <cp:revision>130</cp:revision>
  <cp:lastPrinted>2017-04-12T13:04:06Z</cp:lastPrinted>
  <dcterms:created xsi:type="dcterms:W3CDTF">2014-09-22T05:50:31Z</dcterms:created>
  <dcterms:modified xsi:type="dcterms:W3CDTF">2017-05-04T10:58:18Z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3b23ea6b-a55a-4903-9a5c-4f5eedae29fc</vt:lpwstr>
  </property>
  <property fmtid="{D5CDD505-2E9C-101B-9397-08002B2CF9AE}" pid="3" name="ContentTypeId">
    <vt:lpwstr>0x0101001CCE6BEE340741958E57C96A5CC68E3700FB805C5CE7476E48998072AD1D3A7CD4</vt:lpwstr>
  </property>
</Properties>
</file>