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76" r:id="rId6"/>
    <p:sldMasterId id="2147483660" r:id="rId7"/>
    <p:sldMasterId id="2147483672" r:id="rId8"/>
  </p:sldMasterIdLst>
  <p:notesMasterIdLst>
    <p:notesMasterId r:id="rId19"/>
  </p:notesMasterIdLst>
  <p:handoutMasterIdLst>
    <p:handoutMasterId r:id="rId20"/>
  </p:handoutMasterIdLst>
  <p:sldIdLst>
    <p:sldId id="256" r:id="rId9"/>
    <p:sldId id="281" r:id="rId10"/>
    <p:sldId id="298" r:id="rId11"/>
    <p:sldId id="312" r:id="rId12"/>
    <p:sldId id="301" r:id="rId13"/>
    <p:sldId id="314" r:id="rId14"/>
    <p:sldId id="313" r:id="rId15"/>
    <p:sldId id="307" r:id="rId16"/>
    <p:sldId id="309" r:id="rId17"/>
    <p:sldId id="311" r:id="rId18"/>
  </p:sldIdLst>
  <p:sldSz cx="9144000" cy="5715000" type="screen16x10"/>
  <p:notesSz cx="6797675" cy="9928225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6C0"/>
    <a:srgbClr val="D768FF"/>
    <a:srgbClr val="F5D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650" y="-133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D6B1-248E-5848-A9D8-460E48B51439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9281C-3E93-7446-B859-95EC807E5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206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3E501-3C54-4E46-8342-EA18D6ADB403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1DC05-44F7-6040-AAB9-2752DF9A0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32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927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927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0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37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01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2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68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000502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7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70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31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13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751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818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7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879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51905" y="5260507"/>
            <a:ext cx="292099" cy="152399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FFFFFF"/>
                </a:solidFill>
              </a:defRPr>
            </a:lvl1pPr>
          </a:lstStyle>
          <a:p>
            <a:fld id="{F30B3491-7829-0B43-81CB-F511179BC3A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73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382C5-A937-46FF-A91E-6CDDBBE52307}" type="datetime1">
              <a:rPr lang="ru-RU"/>
              <a:pPr>
                <a:defRPr/>
              </a:pPr>
              <a:t>04.05.2017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3F057-7CAC-4931-BED5-C147FA9E3D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54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noProof="0" dirty="0" smtClean="0"/>
              <a:t>Вставка таблицы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F0BC4-74B6-46DB-99F4-0802C45A4F61}" type="datetime1">
              <a:rPr lang="ru-RU" altLang="zh-CN"/>
              <a:pPr>
                <a:defRPr/>
              </a:pPr>
              <a:t>04.05.2017</a:t>
            </a:fld>
            <a:endParaRPr lang="ru-RU" altLang="zh-CN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04354"/>
            <a:ext cx="2895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5204354"/>
            <a:ext cx="2133600" cy="396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0DBD8-01A3-4D09-A209-3E79A5EEFEE0}" type="slidenum">
              <a:rPr lang="zh-CN" altLang="ru-RU"/>
              <a:pPr>
                <a:defRPr/>
              </a:pPr>
              <a:t>‹#›</a:t>
            </a:fld>
            <a:endParaRPr lang="ru-RU" altLang="zh-CN" dirty="0"/>
          </a:p>
        </p:txBody>
      </p:sp>
    </p:spTree>
    <p:extLst>
      <p:ext uri="{BB962C8B-B14F-4D97-AF65-F5344CB8AC3E}">
        <p14:creationId xmlns:p14="http://schemas.microsoft.com/office/powerpoint/2010/main" val="4058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40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2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25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4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030673" y="191728"/>
            <a:ext cx="878587" cy="1012723"/>
          </a:xfrm>
          <a:prstGeom prst="rect">
            <a:avLst/>
          </a:prstGeom>
        </p:spPr>
      </p:pic>
      <p:sp>
        <p:nvSpPr>
          <p:cNvPr id="21" name="Номер слайда 5"/>
          <p:cNvSpPr txBox="1">
            <a:spLocks/>
          </p:cNvSpPr>
          <p:nvPr userDrawn="1"/>
        </p:nvSpPr>
        <p:spPr>
          <a:xfrm>
            <a:off x="8757270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 userDrawn="1"/>
        </p:nvPicPr>
        <p:blipFill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331" y="5191507"/>
            <a:ext cx="1169552" cy="308077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 userDrawn="1"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5189276"/>
            <a:ext cx="479269" cy="31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88" r:id="rId4"/>
    <p:sldLayoutId id="2147483691" r:id="rId5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0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-2" y="1335548"/>
            <a:ext cx="9144002" cy="41623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Изображение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30673" y="191728"/>
            <a:ext cx="878587" cy="1012723"/>
          </a:xfrm>
          <a:prstGeom prst="rect">
            <a:avLst/>
          </a:prstGeom>
        </p:spPr>
      </p:pic>
      <p:sp>
        <p:nvSpPr>
          <p:cNvPr id="23" name="Номер слайда 5"/>
          <p:cNvSpPr txBox="1">
            <a:spLocks/>
          </p:cNvSpPr>
          <p:nvPr userDrawn="1"/>
        </p:nvSpPr>
        <p:spPr>
          <a:xfrm>
            <a:off x="8757270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699" y="5194708"/>
            <a:ext cx="1146907" cy="302112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2" y="5192522"/>
            <a:ext cx="469988" cy="30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3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1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1139315" y="126182"/>
            <a:ext cx="8004686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1" y="126182"/>
            <a:ext cx="1092625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Изображение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08455" y="354271"/>
            <a:ext cx="1100805" cy="1268867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4" name="Изображение 13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82930" y="4848164"/>
            <a:ext cx="1961075" cy="516576"/>
          </a:xfrm>
          <a:prstGeom prst="rect">
            <a:avLst/>
          </a:prstGeom>
        </p:spPr>
      </p:pic>
      <p:pic>
        <p:nvPicPr>
          <p:cNvPr id="15" name="Изображение 14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13751" y="4852619"/>
            <a:ext cx="803626" cy="52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8797" y="465222"/>
            <a:ext cx="6033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 INTOSAI WORKING GROUP ON KEY NATIONAL INDICATORS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88798" y="2621957"/>
            <a:ext cx="7655203" cy="21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700" b="1" dirty="0" smtClean="0">
              <a:solidFill>
                <a:schemeClr val="tx1">
                  <a:lumMod val="50000"/>
                  <a:lumOff val="50000"/>
                </a:schemeClr>
              </a:solidFill>
              <a:cs typeface="PT Sans"/>
            </a:endParaRPr>
          </a:p>
          <a:p>
            <a:pPr algn="l"/>
            <a:r>
              <a:rPr lang="en-US" sz="27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PT Sans"/>
              </a:rPr>
              <a:t>WORKING GROUP ACTIVITIES REPORT (2016 – 2017) </a:t>
            </a:r>
          </a:p>
          <a:p>
            <a:pPr algn="l"/>
            <a:endParaRPr lang="en-US" sz="1700" b="1" dirty="0" smtClean="0">
              <a:solidFill>
                <a:schemeClr val="tx1">
                  <a:lumMod val="50000"/>
                  <a:lumOff val="50000"/>
                </a:schemeClr>
              </a:solidFill>
              <a:cs typeface="PT Sans"/>
            </a:endParaRPr>
          </a:p>
          <a:p>
            <a:pPr algn="l"/>
            <a:endParaRPr lang="ru-RU" sz="2700" b="1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ru-RU" sz="2700" b="1" dirty="0">
              <a:solidFill>
                <a:srgbClr val="1CA6C0"/>
              </a:solidFill>
              <a:cs typeface="PT Sans"/>
            </a:endParaRPr>
          </a:p>
          <a:p>
            <a:pPr algn="l">
              <a:lnSpc>
                <a:spcPct val="120000"/>
              </a:lnSpc>
            </a:pPr>
            <a:r>
              <a:rPr lang="en-US" sz="2700" b="1" dirty="0" smtClean="0">
                <a:solidFill>
                  <a:srgbClr val="1CA6C0"/>
                </a:solidFill>
                <a:cs typeface="PT Sans"/>
              </a:rPr>
              <a:t>Dmitry </a:t>
            </a:r>
            <a:r>
              <a:rPr lang="en-US" sz="2700" b="1" dirty="0" err="1" smtClean="0">
                <a:solidFill>
                  <a:srgbClr val="1CA6C0"/>
                </a:solidFill>
                <a:cs typeface="PT Sans"/>
              </a:rPr>
              <a:t>Zaytsev</a:t>
            </a:r>
            <a:endParaRPr lang="en-US" sz="2700" b="1" dirty="0">
              <a:solidFill>
                <a:srgbClr val="1CA6C0"/>
              </a:solidFill>
              <a:cs typeface="PT Sans"/>
            </a:endParaRPr>
          </a:p>
          <a:p>
            <a:pPr algn="l"/>
            <a:r>
              <a:rPr lang="id-ID" sz="2700" b="1" dirty="0">
                <a:solidFill>
                  <a:srgbClr val="1CA6C0"/>
                </a:solidFill>
                <a:cs typeface="PT Sans"/>
              </a:rPr>
              <a:t>Accounts Chamber</a:t>
            </a:r>
            <a:r>
              <a:rPr lang="en-US" sz="2700" b="1" dirty="0">
                <a:solidFill>
                  <a:srgbClr val="1CA6C0"/>
                </a:solidFill>
                <a:cs typeface="PT Sans"/>
              </a:rPr>
              <a:t> of the Russian Federation</a:t>
            </a:r>
            <a:endParaRPr lang="ru-RU" sz="2700" b="1" dirty="0">
              <a:solidFill>
                <a:srgbClr val="1CA6C0"/>
              </a:solidFill>
              <a:cs typeface="PT Sans"/>
            </a:endParaRPr>
          </a:p>
          <a:p>
            <a:pPr algn="l"/>
            <a:endParaRPr lang="en-US" sz="1700" b="1" dirty="0" smtClean="0">
              <a:solidFill>
                <a:srgbClr val="1CA6C0"/>
              </a:solidFill>
              <a:cs typeface="PT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6118" y="5181600"/>
            <a:ext cx="381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Brasilia, 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Brazil, April </a:t>
            </a: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26, 2017</a:t>
            </a:r>
            <a:endParaRPr lang="ru-RU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1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5187" y="781955"/>
            <a:ext cx="3921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WORKING 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98270" y="2848199"/>
            <a:ext cx="2730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YOU!</a:t>
            </a: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8171" y="236310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3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3770" y="2019231"/>
            <a:ext cx="791732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Analysis </a:t>
            </a: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of opportunities on the use of KNI for international comparisons in the context of sustainable development and recommendations 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(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SAI of Hungary</a:t>
            </a:r>
            <a:r>
              <a:rPr lang="ru-RU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en-US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just">
              <a:defRPr/>
            </a:pPr>
            <a:endParaRPr lang="en-US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Guidance </a:t>
            </a: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document ‘Key National Indicators: Guidance for Supreme Audit Institutions’</a:t>
            </a:r>
          </a:p>
          <a:p>
            <a:pPr algn="just">
              <a:defRPr/>
            </a:pPr>
            <a:endParaRPr lang="en-US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New format of </a:t>
            </a: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the Knowledge base on 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KNI</a:t>
            </a:r>
          </a:p>
          <a:p>
            <a:pPr marL="342900" lvl="1" indent="-342900" algn="just">
              <a:buFont typeface="Arial" pitchFamily="34" charset="0"/>
              <a:buChar char="•"/>
              <a:defRPr/>
            </a:pPr>
            <a:endParaRPr lang="en-US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342900" lvl="1" indent="-342900" algn="just">
              <a:buFont typeface="Arial" pitchFamily="34" charset="0"/>
              <a:buChar char="•"/>
              <a:defRPr/>
            </a:pP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N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ew </a:t>
            </a: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subproject 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studying </a:t>
            </a:r>
            <a:r>
              <a:rPr lang="en-US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the issue of the government audits in the KNI </a:t>
            </a:r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framework</a:t>
            </a:r>
            <a:endParaRPr lang="ru-RU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5184" y="781955"/>
            <a:ext cx="386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WORKING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0629" y="1487823"/>
            <a:ext cx="9013372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9th MEETING OF THE INTOSAI WG ON KNI IN ARMENIA (TSAGHKADZOR) IN APRIL 2016</a:t>
            </a:r>
            <a:endParaRPr lang="ru-RU" sz="1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6925" y="236310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22142" y="2185909"/>
            <a:ext cx="7349962" cy="21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lvl="0" indent="-285750" algn="l">
              <a:buFont typeface="Arial" pitchFamily="34" charset="0"/>
              <a:buChar char="•"/>
            </a:pPr>
            <a:r>
              <a:rPr lang="en-US" sz="2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US" sz="21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INTOSAI KSC </a:t>
            </a:r>
            <a:r>
              <a:rPr lang="en-US" sz="2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Steering Committee </a:t>
            </a:r>
            <a:r>
              <a:rPr lang="en-US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Meeting</a:t>
            </a:r>
          </a:p>
          <a:p>
            <a:pPr lvl="0" algn="l"/>
            <a:r>
              <a:rPr lang="en-US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                                                  (September 2016, Mexico)</a:t>
            </a:r>
            <a:endParaRPr lang="en-US" sz="2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ru-RU" sz="21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68</a:t>
            </a:r>
            <a:r>
              <a:rPr lang="en-US" sz="2100" b="1" baseline="300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th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INTOSAI Governing Board</a:t>
            </a:r>
            <a:r>
              <a:rPr lang="ru-RU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Meeting </a:t>
            </a:r>
          </a:p>
          <a:p>
            <a:pPr algn="l"/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                                                                           (December 2016, Abu-Dhabi)</a:t>
            </a:r>
          </a:p>
          <a:p>
            <a:pPr algn="l"/>
            <a:endParaRPr lang="en-US" sz="21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XXII INCOSAI</a:t>
            </a:r>
            <a:r>
              <a:rPr lang="ru-RU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endParaRPr lang="en-US" sz="21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algn="r"/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(December 2016, Abu-Dhabi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ru-RU" sz="21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05184" y="781955"/>
            <a:ext cx="386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WORKING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9062" y="1665405"/>
            <a:ext cx="7327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INTOSAI WORKING GROUP ON KNI 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9423" y="260060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44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22142" y="2185909"/>
            <a:ext cx="7349962" cy="18145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just">
              <a:lnSpc>
                <a:spcPct val="150000"/>
              </a:lnSpc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draft of the Project proposal in accordance with the Due process for INTOSAI Framework of Professional Pronouncements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(adopted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 the Congress in December 2016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ru-RU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05184" y="781955"/>
            <a:ext cx="386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WORKING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9062" y="1665405"/>
            <a:ext cx="7327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 ON AUDITING THE USE AND DEVELOPMENT OF KNI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9423" y="260060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238126"/>
            <a:ext cx="9144000" cy="654844"/>
          </a:xfrm>
        </p:spPr>
        <p:txBody>
          <a:bodyPr rtlCol="0">
            <a:noAutofit/>
          </a:bodyPr>
          <a:lstStyle/>
          <a:p>
            <a:pPr eaLnBrk="1" hangingPunct="1">
              <a:lnSpc>
                <a:spcPts val="3500"/>
              </a:lnSpc>
              <a:defRPr/>
            </a:pP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itchFamily="34" charset="0"/>
              </a:rPr>
              <a:t> </a:t>
            </a: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892971"/>
            <a:ext cx="882468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3500"/>
              </a:lnSpc>
              <a:spcBef>
                <a:spcPct val="0"/>
              </a:spcBef>
              <a:defRPr/>
            </a:pPr>
            <a:r>
              <a:rPr lang="fr-FR" sz="1700" b="1" dirty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Arial" pitchFamily="34" charset="0"/>
              </a:rPr>
              <a:t/>
            </a:r>
            <a:br>
              <a:rPr lang="fr-FR" sz="1700" b="1" dirty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Arial" pitchFamily="34" charset="0"/>
              </a:rPr>
            </a:br>
            <a:endParaRPr lang="ru-RU" sz="1700" b="1" dirty="0">
              <a:solidFill>
                <a:schemeClr val="tx1">
                  <a:lumMod val="50000"/>
                  <a:lumOff val="50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8389" y="1416815"/>
            <a:ext cx="30756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KNOWLEDGE BASE ON KNI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5184" y="781955"/>
            <a:ext cx="4293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THE WORKING 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5049" y="2381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 rotWithShape="1">
          <a:blip r:embed="rId2" cstate="print"/>
          <a:srcRect l="6532" t="2140" r="9020" b="8560"/>
          <a:stretch/>
        </p:blipFill>
        <p:spPr bwMode="auto">
          <a:xfrm>
            <a:off x="207820" y="1234414"/>
            <a:ext cx="4833258" cy="37185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3" cstate="print"/>
          <a:srcRect l="6065" t="2724" r="9487" b="12257"/>
          <a:stretch/>
        </p:blipFill>
        <p:spPr bwMode="auto">
          <a:xfrm>
            <a:off x="3858971" y="1816925"/>
            <a:ext cx="4791718" cy="37318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56312" y="5296395"/>
            <a:ext cx="3491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270DE5"/>
                </a:solidFill>
              </a:rPr>
              <a:t>kniknowledgebase.org</a:t>
            </a:r>
          </a:p>
        </p:txBody>
      </p:sp>
    </p:spTree>
    <p:extLst>
      <p:ext uri="{BB962C8B-B14F-4D97-AF65-F5344CB8AC3E}">
        <p14:creationId xmlns:p14="http://schemas.microsoft.com/office/powerpoint/2010/main" val="137379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39014" y="1850072"/>
            <a:ext cx="7655203" cy="3208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0" lvl="1" algn="just">
              <a:defRPr/>
            </a:pP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Key National Indicator Systems and Public 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Governance </a:t>
            </a:r>
            <a:r>
              <a:rPr lang="ru-RU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(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SAI of Brazil</a:t>
            </a:r>
            <a:r>
              <a:rPr lang="ru-RU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en-US" sz="21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114300" lvl="1" algn="just">
              <a:defRPr/>
            </a:pPr>
            <a:endParaRPr lang="en-US" sz="21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1" indent="-342900" algn="just">
              <a:buFont typeface="Arial" pitchFamily="34" charset="0"/>
              <a:buChar char="•"/>
              <a:defRPr/>
            </a:pP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he title </a:t>
            </a: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of the </a:t>
            </a:r>
            <a:r>
              <a:rPr lang="en-US" sz="2100" b="1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subprobject</a:t>
            </a: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was defined and agreed upon</a:t>
            </a:r>
          </a:p>
          <a:p>
            <a:pPr lvl="1" indent="-342900" algn="just">
              <a:buFont typeface="Arial" pitchFamily="34" charset="0"/>
              <a:buChar char="•"/>
              <a:defRPr/>
            </a:pP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 </a:t>
            </a:r>
            <a:r>
              <a:rPr lang="en-US" sz="21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tentative survey to evaluate the preparedness of governments and SAIs with regards to KNI and public governance</a:t>
            </a:r>
            <a:endParaRPr lang="en-US" sz="21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114300" lvl="1" algn="just">
              <a:defRPr/>
            </a:pPr>
            <a:r>
              <a:rPr lang="en-US" sz="21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 </a:t>
            </a:r>
            <a:endParaRPr lang="en-US" sz="21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408441"/>
            <a:ext cx="62738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2505184" y="781955"/>
            <a:ext cx="4293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cs typeface="PT Sans"/>
              </a:rPr>
              <a:t>THE WORKING GROUP </a:t>
            </a:r>
            <a:r>
              <a:rPr lang="en-US" b="1" dirty="0" smtClean="0">
                <a:solidFill>
                  <a:srgbClr val="FFFFFF"/>
                </a:solidFill>
                <a:cs typeface="PT Sans"/>
              </a:rPr>
              <a:t>ACTIVITIES REPORT </a:t>
            </a:r>
            <a:endParaRPr lang="ru-RU" b="1" dirty="0">
              <a:solidFill>
                <a:srgbClr val="FFFFFF"/>
              </a:solidFill>
              <a:cs typeface="PT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451" y="1568892"/>
            <a:ext cx="76180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1" algn="ctr">
              <a:defRPr/>
            </a:pPr>
            <a:r>
              <a:rPr lang="en-US" sz="20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INTOSAI WORKING GROUP ON KNI </a:t>
            </a:r>
            <a:r>
              <a:rPr 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SUBPROJECT  </a:t>
            </a:r>
            <a:endParaRPr lang="ru-RU" sz="20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936" y="4159250"/>
            <a:ext cx="2131763" cy="105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86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39014" y="1850071"/>
            <a:ext cx="7655203" cy="21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700" b="1" dirty="0" smtClean="0">
              <a:solidFill>
                <a:prstClr val="black">
                  <a:lumMod val="50000"/>
                  <a:lumOff val="50000"/>
                </a:prstClr>
              </a:solidFill>
              <a:cs typeface="PT San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05184" y="781955"/>
            <a:ext cx="386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WORKING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8191"/>
            <a:ext cx="895399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1" algn="ctr">
              <a:defRPr/>
            </a:pP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9</a:t>
            </a: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th </a:t>
            </a: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MEETING OF THE EXPERT GROUP ON KNI OF THE CIS MEMBER-STATES</a:t>
            </a:r>
            <a:endParaRPr lang="ru-RU" sz="19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  <a:p>
            <a:pPr marL="114300" lvl="1" algn="ctr">
              <a:defRPr/>
            </a:pPr>
            <a:r>
              <a:rPr 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(KYRGYZSTAN, MAY 2016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endParaRPr lang="ru-RU" sz="19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3772" y="2245702"/>
            <a:ext cx="75135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2000" b="1" dirty="0" smtClean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285750" lvl="1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a new subproject </a:t>
            </a: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aimed </a:t>
            </a: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at knowledge sharing in the field of sustainable development </a:t>
            </a: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goals</a:t>
            </a:r>
          </a:p>
          <a:p>
            <a:pPr marL="0" lvl="1" algn="just">
              <a:spcBef>
                <a:spcPct val="0"/>
              </a:spcBef>
              <a:defRPr/>
            </a:pPr>
            <a:endParaRPr lang="ru-RU" sz="20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marL="285750" lvl="1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2 videoconference sessions with the members of the Expert </a:t>
            </a: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group </a:t>
            </a: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via the Knowledge base  on KNI</a:t>
            </a:r>
            <a:endParaRPr lang="ru-RU" sz="20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4426" y="236310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5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18986" y="1463838"/>
            <a:ext cx="7655203" cy="419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INTOSAI AND OECD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05184" y="781955"/>
            <a:ext cx="386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WORKING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GROUP </a:t>
            </a: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ACTIVITIES </a:t>
            </a:r>
            <a:r>
              <a:rPr lang="en-US" b="1" dirty="0">
                <a:solidFill>
                  <a:srgbClr val="FFFFFF"/>
                </a:solidFill>
                <a:latin typeface="+mj-lt"/>
                <a:cs typeface="PT Sans"/>
              </a:rPr>
              <a:t>REPORT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3785" y="2269452"/>
            <a:ext cx="71454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0"/>
              </a:spcBef>
              <a:buFont typeface="Arial" pitchFamily="34" charset="0"/>
              <a:buChar char="•"/>
            </a:pPr>
            <a:endParaRPr lang="en-US" sz="2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spcBef>
                <a:spcPct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55</a:t>
            </a:r>
            <a:r>
              <a:rPr lang="en-US" sz="20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  OECD Forum </a:t>
            </a:r>
          </a:p>
          <a:p>
            <a:pPr>
              <a:spcBef>
                <a:spcPct val="0"/>
              </a:spcBef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                            (June 2016)</a:t>
            </a:r>
          </a:p>
          <a:p>
            <a:pPr marL="342900" indent="-342900">
              <a:spcBef>
                <a:spcPct val="0"/>
              </a:spcBef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sz="2000" b="1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spcBef>
                <a:spcPct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draft framework agreement between INTOSAI and OECD 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is at the stage of agreement within the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OECD </a:t>
            </a:r>
            <a:endParaRPr lang="ru-RU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0047" y="236310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5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143" y="1628496"/>
            <a:ext cx="79802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rPr>
              <a:t>MAIN ACTIVITIES OF THE INTOSAI WORKING GROUP ON KNI IN 2017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7239" y="2249042"/>
            <a:ext cx="78852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starting </a:t>
            </a: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the standard development</a:t>
            </a:r>
          </a:p>
          <a:p>
            <a:pPr lvl="2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joining </a:t>
            </a: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the efforts of SDG implementation </a:t>
            </a:r>
          </a:p>
          <a:p>
            <a:pPr lvl="2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developing </a:t>
            </a: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the </a:t>
            </a: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Knowledge base on KNI</a:t>
            </a:r>
          </a:p>
          <a:p>
            <a:pPr lvl="2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approving </a:t>
            </a: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the draft framework agreement on cooperation between INTOSAI and the OECD </a:t>
            </a:r>
          </a:p>
          <a:p>
            <a:pPr lvl="2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subproject “Key national indicators systems and public </a:t>
            </a: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governance”</a:t>
            </a:r>
            <a:endParaRPr lang="en-US" sz="20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pPr lvl="2" indent="-285750" algn="just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new subproject on the audit of macroeconomic </a:t>
            </a:r>
            <a:r>
              <a:rPr lang="en-US" sz="2000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forecasts</a:t>
            </a:r>
            <a:endParaRPr lang="en-US" sz="2000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3195" y="831273"/>
            <a:ext cx="3868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cs typeface="PT Sans"/>
              </a:rPr>
              <a:t>WORKING GROUP ACTIVITIES REPORT </a:t>
            </a:r>
            <a:endParaRPr lang="ru-RU" b="1" dirty="0">
              <a:solidFill>
                <a:srgbClr val="FFFFFF"/>
              </a:solidFill>
              <a:cs typeface="PT San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6358" y="29568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36334b5-d259-44e6-bd9b-b4f02e616251">AUUPZJ3A7SR7-118-125</_dlc_DocId>
    <_dlc_DocIdUrl xmlns="c36334b5-d259-44e6-bd9b-b4f02e616251">
      <Url>http://portal/departments/analitic/_layouts/DocIdRedir.aspx?ID=AUUPZJ3A7SR7-118-125</Url>
      <Description>AUUPZJ3A7SR7-118-125</Description>
    </_dlc_DocIdUrl>
    <AproveDate xmlns="BD5D7F97-43DC-4B9B-BA58-7AFF08FDADA5" xsi:nil="true"/>
    <FullName xmlns="BD5D7F97-43DC-4B9B-BA58-7AFF08FDADA5">&lt;div&gt;Презентацию к отчёту о деятельности Рабочей группы за прошедший период&lt;/div&gt;</FullName>
    <PositionInView xmlns="BD5D7F97-43DC-4B9B-BA58-7AFF08FDADA5">100</PositionInView>
    <Position xmlns="BD5D7F97-43DC-4B9B-BA58-7AFF08FDADA5">100</Position>
    <StatusExt xmlns="BD5D7F97-43DC-4B9B-BA58-7AFF08FDADA5">Без статуса</StatusExt>
    <PublishDate xmlns="BD5D7F97-43DC-4B9B-BA58-7AFF08FDADA5">2015-04-08T20:00:00+00:00</PublishDate>
    <DoPublic xmlns="BD5D7F97-43DC-4B9B-BA58-7AFF08FDADA5">true</DoPublic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 с атрибутами" ma:contentTypeID="0x0101001CCE6BEE340741958E57C96A5CC68E3700FB805C5CE7476E48998072AD1D3A7CD4" ma:contentTypeVersion="5" ma:contentTypeDescription="Документ с атрибутами" ma:contentTypeScope="" ma:versionID="d1dec39bc06d390bb223c83623e73b46">
  <xsd:schema xmlns:xsd="http://www.w3.org/2001/XMLSchema" xmlns:xs="http://www.w3.org/2001/XMLSchema" xmlns:p="http://schemas.microsoft.com/office/2006/metadata/properties" xmlns:ns2="BD5D7F97-43DC-4B9B-BA58-7AFF08FDADA5" xmlns:ns3="c36334b5-d259-44e6-bd9b-b4f02e616251" targetNamespace="http://schemas.microsoft.com/office/2006/metadata/properties" ma:root="true" ma:fieldsID="db350c28ca1a6c97ef79c7acde0bc4de" ns2:_="" ns3:_="">
    <xsd:import namespace="BD5D7F97-43DC-4B9B-BA58-7AFF08FDADA5"/>
    <xsd:import namespace="c36334b5-d259-44e6-bd9b-b4f02e616251"/>
    <xsd:element name="properties">
      <xsd:complexType>
        <xsd:sequence>
          <xsd:element name="documentManagement">
            <xsd:complexType>
              <xsd:all>
                <xsd:element ref="ns2:FullName" minOccurs="0"/>
                <xsd:element ref="ns2:PublishDate" minOccurs="0"/>
                <xsd:element ref="ns2:AproveDate" minOccurs="0"/>
                <xsd:element ref="ns2:StatusExt"/>
                <xsd:element ref="ns2:Position"/>
                <xsd:element ref="ns2:DoPublic"/>
                <xsd:element ref="ns2:PositionInView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D7F97-43DC-4B9B-BA58-7AFF08FDADA5" elementFormDefault="qualified">
    <xsd:import namespace="http://schemas.microsoft.com/office/2006/documentManagement/types"/>
    <xsd:import namespace="http://schemas.microsoft.com/office/infopath/2007/PartnerControls"/>
    <xsd:element name="FullName" ma:index="7" nillable="true" ma:displayName="Полное наименование" ma:internalName="FullName" ma:showField="TRUE">
      <xsd:simpleType>
        <xsd:restriction base="dms:Note">
          <xsd:maxLength value="1024"/>
        </xsd:restriction>
      </xsd:simpleType>
    </xsd:element>
    <xsd:element name="PublishDate" ma:index="8" nillable="true" ma:displayName="Дата публикации" ma:default="[today]" ma:format="DateOnly" ma:internalName="PublishDate" ma:showField="TRUE">
      <xsd:simpleType>
        <xsd:restriction base="dms:DateTime"/>
      </xsd:simpleType>
    </xsd:element>
    <xsd:element name="AproveDate" ma:index="9" nillable="true" ma:displayName="Дата утверждения" ma:format="DateOnly" ma:internalName="AproveDate" ma:showField="TRUE">
      <xsd:simpleType>
        <xsd:restriction base="dms:DateTime"/>
      </xsd:simpleType>
    </xsd:element>
    <xsd:element name="StatusExt" ma:index="10" ma:displayName="Статус" ma:default="Без статуса" ma:format="Dropdown" ma:internalName="StatusExt" ma:showField="TRUE">
      <xsd:simpleType>
        <xsd:restriction base="dms:Choice">
          <xsd:enumeration value="Без статуса"/>
          <xsd:enumeration value="Утверждён"/>
          <xsd:enumeration value="Проект"/>
          <xsd:enumeration value="Утратил силу"/>
        </xsd:restriction>
      </xsd:simpleType>
    </xsd:element>
    <xsd:element name="Position" ma:index="11" ma:displayName="Позиция в анонсах на главной странице" ma:decimals="0" ma:default="100" ma:internalName="Position" ma:showField="TRUE">
      <xsd:simpleType>
        <xsd:restriction base="dms:Number">
          <xsd:minInclusive value="0"/>
        </xsd:restriction>
      </xsd:simpleType>
    </xsd:element>
    <xsd:element name="DoPublic" ma:index="12" ma:displayName="Публиковать в анонсах на главной странице" ma:default="1" ma:internalName="DoPublic" ma:showField="TRUE">
      <xsd:simpleType>
        <xsd:restriction base="dms:Boolean"/>
      </xsd:simpleType>
    </xsd:element>
    <xsd:element name="PositionInView" ma:index="13" ma:displayName="Позиция в представлении" ma:decimals="0" ma:default="100" ma:internalName="PositionInView" ma:showField="TRUE">
      <xsd:simpleType>
        <xsd:restriction base="dms:Number">
          <xsd:minInclusive value="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6334b5-d259-44e6-bd9b-b4f02e616251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5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B7B5C1-F325-4D19-8F67-37D3036362BF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c36334b5-d259-44e6-bd9b-b4f02e616251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BD5D7F97-43DC-4B9B-BA58-7AFF08FDADA5"/>
  </ds:schemaRefs>
</ds:datastoreItem>
</file>

<file path=customXml/itemProps2.xml><?xml version="1.0" encoding="utf-8"?>
<ds:datastoreItem xmlns:ds="http://schemas.openxmlformats.org/officeDocument/2006/customXml" ds:itemID="{6CE72C4B-4F19-40A6-AAB4-B060689CA12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D1D5ADE-6486-4650-A22F-35E7CD7A42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5D7F97-43DC-4B9B-BA58-7AFF08FDADA5"/>
    <ds:schemaRef ds:uri="c36334b5-d259-44e6-bd9b-b4f02e6162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F2B2A3E-98FE-4D14-9271-4846AE532E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471</Words>
  <Application>Microsoft Office PowerPoint</Application>
  <PresentationFormat>Экран (16:10)</PresentationFormat>
  <Paragraphs>76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Тема Office</vt:lpstr>
      <vt:lpstr>2_Специальное оформление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 Editor</dc:creator>
  <cp:lastModifiedBy>user</cp:lastModifiedBy>
  <cp:revision>153</cp:revision>
  <cp:lastPrinted>2016-04-21T12:51:37Z</cp:lastPrinted>
  <dcterms:created xsi:type="dcterms:W3CDTF">2014-09-22T05:50:31Z</dcterms:created>
  <dcterms:modified xsi:type="dcterms:W3CDTF">2017-05-04T10:58:43Z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18e6cd20-d0ff-4ce2-8520-62a477ffd528</vt:lpwstr>
  </property>
  <property fmtid="{D5CDD505-2E9C-101B-9397-08002B2CF9AE}" pid="3" name="ContentTypeId">
    <vt:lpwstr>0x0101001CCE6BEE340741958E57C96A5CC68E3700FB805C5CE7476E48998072AD1D3A7CD4</vt:lpwstr>
  </property>
</Properties>
</file>