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  <p:sldMasterId id="2147483676" r:id="rId6"/>
    <p:sldMasterId id="2147483660" r:id="rId7"/>
    <p:sldMasterId id="2147483672" r:id="rId8"/>
  </p:sldMasterIdLst>
  <p:notesMasterIdLst>
    <p:notesMasterId r:id="rId19"/>
  </p:notesMasterIdLst>
  <p:handoutMasterIdLst>
    <p:handoutMasterId r:id="rId20"/>
  </p:handoutMasterIdLst>
  <p:sldIdLst>
    <p:sldId id="256" r:id="rId9"/>
    <p:sldId id="314" r:id="rId10"/>
    <p:sldId id="315" r:id="rId11"/>
    <p:sldId id="316" r:id="rId12"/>
    <p:sldId id="317" r:id="rId13"/>
    <p:sldId id="320" r:id="rId14"/>
    <p:sldId id="321" r:id="rId15"/>
    <p:sldId id="319" r:id="rId16"/>
    <p:sldId id="318" r:id="rId17"/>
    <p:sldId id="312" r:id="rId18"/>
  </p:sldIdLst>
  <p:sldSz cx="9144000" cy="5715000" type="screen16x10"/>
  <p:notesSz cx="6888163" cy="100203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A6C0"/>
    <a:srgbClr val="D768FF"/>
    <a:srgbClr val="F5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8" d="100"/>
          <a:sy n="98" d="100"/>
        </p:scale>
        <p:origin x="-270" y="-47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page views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April 2016</c:v>
                </c:pt>
                <c:pt idx="1">
                  <c:v>May 2016</c:v>
                </c:pt>
                <c:pt idx="2">
                  <c:v>June 2016</c:v>
                </c:pt>
                <c:pt idx="3">
                  <c:v>July 2016 </c:v>
                </c:pt>
                <c:pt idx="4">
                  <c:v>August 2016</c:v>
                </c:pt>
                <c:pt idx="5">
                  <c:v>September 2016</c:v>
                </c:pt>
                <c:pt idx="6">
                  <c:v>October 2016</c:v>
                </c:pt>
                <c:pt idx="7">
                  <c:v>November 2016</c:v>
                </c:pt>
                <c:pt idx="8">
                  <c:v>December 2016</c:v>
                </c:pt>
                <c:pt idx="9">
                  <c:v>January 2017</c:v>
                </c:pt>
                <c:pt idx="10">
                  <c:v>February 2017</c:v>
                </c:pt>
                <c:pt idx="11">
                  <c:v>March 2017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645</c:v>
                </c:pt>
                <c:pt idx="1">
                  <c:v>606</c:v>
                </c:pt>
                <c:pt idx="2">
                  <c:v>350</c:v>
                </c:pt>
                <c:pt idx="3">
                  <c:v>339</c:v>
                </c:pt>
                <c:pt idx="4">
                  <c:v>510</c:v>
                </c:pt>
                <c:pt idx="5">
                  <c:v>317</c:v>
                </c:pt>
                <c:pt idx="6">
                  <c:v>261</c:v>
                </c:pt>
                <c:pt idx="7">
                  <c:v>321</c:v>
                </c:pt>
                <c:pt idx="8">
                  <c:v>193</c:v>
                </c:pt>
                <c:pt idx="9">
                  <c:v>196</c:v>
                </c:pt>
                <c:pt idx="10">
                  <c:v>176</c:v>
                </c:pt>
                <c:pt idx="11">
                  <c:v>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398016"/>
        <c:axId val="71410432"/>
      </c:barChart>
      <c:catAx>
        <c:axId val="6139801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71410432"/>
        <c:crosses val="autoZero"/>
        <c:auto val="1"/>
        <c:lblAlgn val="ctr"/>
        <c:lblOffset val="100"/>
        <c:noMultiLvlLbl val="0"/>
      </c:catAx>
      <c:valAx>
        <c:axId val="71410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13980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26141683392796E-2"/>
          <c:y val="7.6626085066031663E-2"/>
          <c:w val="0.61919379451077472"/>
          <c:h val="0.520249829702950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page views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988596982989519E-3"/>
                  <c:y val="-0.17519421036934527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>
                        <a:solidFill>
                          <a:schemeClr val="bg1"/>
                        </a:solidFill>
                      </a:rPr>
                      <a:t>2839</a:t>
                    </a:r>
                    <a:endParaRPr lang="en-US" sz="1400" dirty="0"/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8624178372783741E-17"/>
                  <c:y val="-2.8031073659095306E-2"/>
                </c:manualLayout>
              </c:layout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1.7519421036934525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29</a:t>
                    </a:r>
                    <a:endParaRPr lang="en-US" dirty="0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numFmt formatCode="General" sourceLinked="0"/>
              <c:spPr/>
              <c:txPr>
                <a:bodyPr/>
                <a:lstStyle/>
                <a:p>
                  <a:pPr algn="ctr" rtl="0">
                    <a:defRPr lang="ru-RU"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0"/>
                <c:pt idx="0">
                  <c:v>Russia</c:v>
                </c:pt>
                <c:pt idx="1">
                  <c:v>United Kingdom </c:v>
                </c:pt>
                <c:pt idx="2">
                  <c:v>Kyrgyzstan</c:v>
                </c:pt>
                <c:pt idx="3">
                  <c:v>Ukraine</c:v>
                </c:pt>
                <c:pt idx="4">
                  <c:v>Azerbaijan</c:v>
                </c:pt>
                <c:pt idx="5">
                  <c:v>United States</c:v>
                </c:pt>
                <c:pt idx="6">
                  <c:v>Italy</c:v>
                </c:pt>
                <c:pt idx="7">
                  <c:v>Kazakhstan</c:v>
                </c:pt>
                <c:pt idx="8">
                  <c:v>Brazil</c:v>
                </c:pt>
                <c:pt idx="9">
                  <c:v>Latvia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200</c:v>
                </c:pt>
                <c:pt idx="1">
                  <c:v>190</c:v>
                </c:pt>
                <c:pt idx="2">
                  <c:v>184</c:v>
                </c:pt>
                <c:pt idx="3">
                  <c:v>76</c:v>
                </c:pt>
                <c:pt idx="4">
                  <c:v>73</c:v>
                </c:pt>
                <c:pt idx="5">
                  <c:v>68</c:v>
                </c:pt>
                <c:pt idx="6">
                  <c:v>51</c:v>
                </c:pt>
                <c:pt idx="7">
                  <c:v>49</c:v>
                </c:pt>
                <c:pt idx="8">
                  <c:v>29</c:v>
                </c:pt>
                <c:pt idx="9">
                  <c:v>26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0"/>
                <c:pt idx="0">
                  <c:v>Russia</c:v>
                </c:pt>
                <c:pt idx="1">
                  <c:v>United Kingdom </c:v>
                </c:pt>
                <c:pt idx="2">
                  <c:v>Kyrgyzstan</c:v>
                </c:pt>
                <c:pt idx="3">
                  <c:v>Ukraine</c:v>
                </c:pt>
                <c:pt idx="4">
                  <c:v>Azerbaijan</c:v>
                </c:pt>
                <c:pt idx="5">
                  <c:v>United States</c:v>
                </c:pt>
                <c:pt idx="6">
                  <c:v>Italy</c:v>
                </c:pt>
                <c:pt idx="7">
                  <c:v>Kazakhstan</c:v>
                </c:pt>
                <c:pt idx="8">
                  <c:v>Brazil</c:v>
                </c:pt>
                <c:pt idx="9">
                  <c:v>Latvia</c:v>
                </c:pt>
              </c:strCache>
            </c:strRef>
          </c:cat>
          <c:val>
            <c:numRef>
              <c:f>Лист1!$D$2:$D$11</c:f>
              <c:numCache>
                <c:formatCode>h:mm:ss</c:formatCode>
                <c:ptCount val="10"/>
                <c:pt idx="0">
                  <c:v>0</c:v>
                </c:pt>
                <c:pt idx="1">
                  <c:v>1.1574074074074073E-5</c:v>
                </c:pt>
                <c:pt idx="2">
                  <c:v>2.0486111111111113E-3</c:v>
                </c:pt>
                <c:pt idx="3">
                  <c:v>1.5509259259259261E-3</c:v>
                </c:pt>
                <c:pt idx="4">
                  <c:v>4.2939814814814811E-3</c:v>
                </c:pt>
                <c:pt idx="5">
                  <c:v>0</c:v>
                </c:pt>
                <c:pt idx="6">
                  <c:v>7.0601851851851847E-4</c:v>
                </c:pt>
                <c:pt idx="7">
                  <c:v>1.712962962962963E-3</c:v>
                </c:pt>
                <c:pt idx="8">
                  <c:v>7.6388888888888893E-4</c:v>
                </c:pt>
                <c:pt idx="9">
                  <c:v>2.8472222222222219E-3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100"/>
        <c:axId val="21249408"/>
        <c:axId val="21267584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total time at the website, minutes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6"/>
          </c:marker>
          <c:cat>
            <c:strRef>
              <c:f>Лист1!$A$2:$A$12</c:f>
              <c:strCache>
                <c:ptCount val="10"/>
                <c:pt idx="0">
                  <c:v>Russia</c:v>
                </c:pt>
                <c:pt idx="1">
                  <c:v>United Kingdom </c:v>
                </c:pt>
                <c:pt idx="2">
                  <c:v>Kyrgyzstan</c:v>
                </c:pt>
                <c:pt idx="3">
                  <c:v>Ukraine</c:v>
                </c:pt>
                <c:pt idx="4">
                  <c:v>Azerbaijan</c:v>
                </c:pt>
                <c:pt idx="5">
                  <c:v>United States</c:v>
                </c:pt>
                <c:pt idx="6">
                  <c:v>Italy</c:v>
                </c:pt>
                <c:pt idx="7">
                  <c:v>Kazakhstan</c:v>
                </c:pt>
                <c:pt idx="8">
                  <c:v>Brazil</c:v>
                </c:pt>
                <c:pt idx="9">
                  <c:v>Latvia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200</c:v>
                </c:pt>
                <c:pt idx="1">
                  <c:v>1.1100000000000001</c:v>
                </c:pt>
                <c:pt idx="2">
                  <c:v>190</c:v>
                </c:pt>
                <c:pt idx="3">
                  <c:v>59.41</c:v>
                </c:pt>
                <c:pt idx="4">
                  <c:v>158</c:v>
                </c:pt>
                <c:pt idx="5">
                  <c:v>0.4</c:v>
                </c:pt>
                <c:pt idx="6">
                  <c:v>18.399999999999999</c:v>
                </c:pt>
                <c:pt idx="7">
                  <c:v>42.31</c:v>
                </c:pt>
                <c:pt idx="8">
                  <c:v>11.17</c:v>
                </c:pt>
                <c:pt idx="9">
                  <c:v>37.31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49408"/>
        <c:axId val="21267584"/>
      </c:lineChart>
      <c:catAx>
        <c:axId val="2124940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21267584"/>
        <c:crosses val="autoZero"/>
        <c:auto val="1"/>
        <c:lblAlgn val="ctr"/>
        <c:lblOffset val="100"/>
        <c:noMultiLvlLbl val="0"/>
      </c:catAx>
      <c:valAx>
        <c:axId val="21267584"/>
        <c:scaling>
          <c:orientation val="minMax"/>
          <c:max val="2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c:spPr>
        <c:crossAx val="21249408"/>
        <c:crosses val="autoZero"/>
        <c:crossBetween val="between"/>
        <c:majorUnit val="100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5781618929793815"/>
          <c:y val="6.4587621797911957E-2"/>
          <c:w val="0.24058495100376284"/>
          <c:h val="0.692126385931049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0.69271</cdr:x>
      <cdr:y>0.02432</cdr:y>
    </cdr:from>
    <cdr:to>
      <cdr:x>0.76483</cdr:x>
      <cdr:y>0.14894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02321" y="88135"/>
          <a:ext cx="572877" cy="4516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C00000"/>
              </a:solidFill>
            </a:rPr>
            <a:t>600</a:t>
          </a:r>
          <a:endParaRPr lang="ru-RU" sz="1800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0.08096</cdr:x>
      <cdr:y>0</cdr:y>
    </cdr:from>
    <cdr:to>
      <cdr:x>0.16156</cdr:x>
      <cdr:y>0.08815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43083" y="0"/>
          <a:ext cx="640191" cy="319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srgbClr val="C00000"/>
              </a:solidFill>
            </a:rPr>
            <a:t>7665</a:t>
          </a:r>
          <a:endParaRPr lang="ru-RU" sz="1600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0.69457</cdr:x>
      <cdr:y>0.29247</cdr:y>
    </cdr:from>
    <cdr:to>
      <cdr:x>0.76792</cdr:x>
      <cdr:y>0.40122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517064" y="1060069"/>
          <a:ext cx="582617" cy="394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>
              <a:solidFill>
                <a:srgbClr val="C00000"/>
              </a:solidFill>
            </a:rPr>
            <a:t>300</a:t>
          </a:r>
          <a:endParaRPr lang="ru-RU" sz="1800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0.69995</cdr:x>
      <cdr:y>0.54171</cdr:y>
    </cdr:from>
    <cdr:to>
      <cdr:x>0.77208</cdr:x>
      <cdr:y>0.66633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5559855" y="1963452"/>
          <a:ext cx="572877" cy="4516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>
              <a:solidFill>
                <a:srgbClr val="C00000"/>
              </a:solidFill>
            </a:rPr>
            <a:t> 0</a:t>
          </a:r>
          <a:endParaRPr lang="ru-RU" sz="1800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0.08694</cdr:x>
      <cdr:y>0.21277</cdr:y>
    </cdr:from>
    <cdr:to>
      <cdr:x>0.14075</cdr:x>
      <cdr:y>0.29787</cdr:y>
    </cdr:to>
    <cdr:cxnSp macro="">
      <cdr:nvCxnSpPr>
        <cdr:cNvPr id="21" name="Скругленная соединительная линия 20"/>
        <cdr:cNvCxnSpPr/>
      </cdr:nvCxnSpPr>
      <cdr:spPr>
        <a:xfrm xmlns:a="http://schemas.openxmlformats.org/drawingml/2006/main">
          <a:off x="690567" y="771182"/>
          <a:ext cx="427439" cy="308472"/>
        </a:xfrm>
        <a:prstGeom xmlns:a="http://schemas.openxmlformats.org/drawingml/2006/main" prst="curvedConnector3">
          <a:avLst/>
        </a:prstGeom>
        <a:ln xmlns:a="http://schemas.openxmlformats.org/drawingml/2006/main">
          <a:solidFill>
            <a:schemeClr val="tx1"/>
          </a:solidFill>
        </a:ln>
        <a:scene3d xmlns:a="http://schemas.openxmlformats.org/drawingml/2006/main">
          <a:camera prst="orthographicFront">
            <a:rot lat="0" lon="0" rev="1800000"/>
          </a:camera>
          <a:lightRig rig="threePt" dir="t"/>
        </a:scene3d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0.08694</cdr:x>
      <cdr:y>0.23754</cdr:y>
    </cdr:from>
    <cdr:to>
      <cdr:x>0.14075</cdr:x>
      <cdr:y>0.32264</cdr:y>
    </cdr:to>
    <cdr:cxnSp macro="">
      <cdr:nvCxnSpPr>
        <cdr:cNvPr id="26" name="Скругленная соединительная линия 25"/>
        <cdr:cNvCxnSpPr/>
      </cdr:nvCxnSpPr>
      <cdr:spPr>
        <a:xfrm xmlns:a="http://schemas.openxmlformats.org/drawingml/2006/main">
          <a:off x="690567" y="860970"/>
          <a:ext cx="427439" cy="308472"/>
        </a:xfrm>
        <a:prstGeom xmlns:a="http://schemas.openxmlformats.org/drawingml/2006/main" prst="curvedConnector3">
          <a:avLst/>
        </a:prstGeom>
        <a:ln xmlns:a="http://schemas.openxmlformats.org/drawingml/2006/main">
          <a:solidFill>
            <a:schemeClr val="tx1"/>
          </a:solidFill>
        </a:ln>
        <a:scene3d xmlns:a="http://schemas.openxmlformats.org/drawingml/2006/main">
          <a:camera prst="orthographicFront">
            <a:rot lat="0" lon="0" rev="1800000"/>
          </a:camera>
          <a:lightRig rig="threePt" dir="t"/>
        </a:scene3d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EFF0D6B1-248E-5848-A9D8-460E48B51439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7547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9" y="9517547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E9B9281C-3E93-7446-B859-95EC807E5B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206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48E3E501-3C54-4E46-8342-EA18D6ADB403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750888"/>
            <a:ext cx="60118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7" tIns="46218" rIns="92437" bIns="462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2437" tIns="46218" rIns="92437" bIns="4621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547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0" cy="501015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9671DC05-44F7-6040-AAB9-2752DF9A09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328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the meeting in Armenia o</a:t>
            </a:r>
            <a:r>
              <a:rPr lang="en-US" dirty="0" smtClean="0"/>
              <a:t>ur Indonesian colleagues asked the Secretariat about the possibility to make the Knowledge base more interactive so that the member-countries could get the KB news without everyday</a:t>
            </a:r>
            <a:r>
              <a:rPr lang="en-US" baseline="0" dirty="0" smtClean="0"/>
              <a:t> checking the website.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9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01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2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668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000502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3577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70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31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13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751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818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77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51905" y="5260507"/>
            <a:ext cx="292099" cy="152399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rgbClr val="FFFFFF"/>
                </a:solidFill>
              </a:defRPr>
            </a:lvl1pPr>
          </a:lstStyle>
          <a:p>
            <a:fld id="{F30B3491-7829-0B43-81CB-F511179BC3A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9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87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73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4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42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12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927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1812927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0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37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1139315" y="126181"/>
            <a:ext cx="8004686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1" y="126181"/>
            <a:ext cx="1092625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030673" y="191728"/>
            <a:ext cx="878587" cy="1012723"/>
          </a:xfrm>
          <a:prstGeom prst="rect">
            <a:avLst/>
          </a:prstGeom>
        </p:spPr>
      </p:pic>
      <p:sp>
        <p:nvSpPr>
          <p:cNvPr id="21" name="Номер слайда 5"/>
          <p:cNvSpPr txBox="1">
            <a:spLocks/>
          </p:cNvSpPr>
          <p:nvPr userDrawn="1"/>
        </p:nvSpPr>
        <p:spPr>
          <a:xfrm>
            <a:off x="8757270" y="5297489"/>
            <a:ext cx="386735" cy="200383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EF2294-1CAE-A244-BCA7-24FEAE970953}" type="slidenum">
              <a:rPr lang="ru-RU" sz="1050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4331" y="5191507"/>
            <a:ext cx="1169552" cy="308077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 userDrawn="1"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" y="5189276"/>
            <a:ext cx="479269" cy="31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50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-2" y="1335548"/>
            <a:ext cx="9144002" cy="41623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139315" y="126181"/>
            <a:ext cx="8004686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-1" y="126181"/>
            <a:ext cx="1092625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Изображение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30673" y="191728"/>
            <a:ext cx="878587" cy="1012723"/>
          </a:xfrm>
          <a:prstGeom prst="rect">
            <a:avLst/>
          </a:prstGeom>
        </p:spPr>
      </p:pic>
      <p:sp>
        <p:nvSpPr>
          <p:cNvPr id="23" name="Номер слайда 5"/>
          <p:cNvSpPr txBox="1">
            <a:spLocks/>
          </p:cNvSpPr>
          <p:nvPr userDrawn="1"/>
        </p:nvSpPr>
        <p:spPr>
          <a:xfrm>
            <a:off x="8757270" y="5297489"/>
            <a:ext cx="386735" cy="200383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EF2294-1CAE-A244-BCA7-24FEAE970953}" type="slidenum">
              <a:rPr lang="ru-RU" sz="1050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6699" y="5194708"/>
            <a:ext cx="1146907" cy="302112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" y="5192522"/>
            <a:ext cx="469988" cy="30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634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1" r:id="rId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17" name="Прямоугольник 16"/>
          <p:cNvSpPr/>
          <p:nvPr userDrawn="1"/>
        </p:nvSpPr>
        <p:spPr>
          <a:xfrm>
            <a:off x="1139315" y="126182"/>
            <a:ext cx="8004686" cy="2315497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1" y="126182"/>
            <a:ext cx="1092625" cy="2315497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Изображение 1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08455" y="354271"/>
            <a:ext cx="1100805" cy="1268867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82930" y="4848164"/>
            <a:ext cx="1961075" cy="516576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13751" y="4852619"/>
            <a:ext cx="803626" cy="52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8797" y="465222"/>
            <a:ext cx="6033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 INTOSAI WORKING GROUP ON KEY NATIONAL INDICATORS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88798" y="2621957"/>
            <a:ext cx="7655203" cy="210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700" b="1" dirty="0" smtClean="0">
              <a:solidFill>
                <a:schemeClr val="tx1">
                  <a:lumMod val="50000"/>
                  <a:lumOff val="50000"/>
                </a:schemeClr>
              </a:solidFill>
              <a:cs typeface="PT Sans"/>
            </a:endParaRPr>
          </a:p>
          <a:p>
            <a:pPr algn="l"/>
            <a:r>
              <a:rPr lang="en-US" sz="27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PT Sans"/>
              </a:rPr>
              <a:t>Knowledge </a:t>
            </a:r>
            <a:r>
              <a:rPr lang="en-US" sz="2700" dirty="0">
                <a:solidFill>
                  <a:schemeClr val="tx1">
                    <a:lumMod val="50000"/>
                    <a:lumOff val="50000"/>
                  </a:schemeClr>
                </a:solidFill>
                <a:cs typeface="PT Sans"/>
              </a:rPr>
              <a:t>base on KNI</a:t>
            </a:r>
            <a:endParaRPr lang="en-US" sz="1700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en-US" sz="1700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en-US" sz="1700" dirty="0">
              <a:solidFill>
                <a:srgbClr val="1CA6C0"/>
              </a:solidFill>
              <a:cs typeface="PT Sans"/>
            </a:endParaRPr>
          </a:p>
          <a:p>
            <a:pPr algn="l"/>
            <a:r>
              <a:rPr lang="en-US" sz="2700" dirty="0" smtClean="0">
                <a:solidFill>
                  <a:srgbClr val="1CA6C0"/>
                </a:solidFill>
                <a:cs typeface="PT Sans"/>
              </a:rPr>
              <a:t>Mr. Dmitry </a:t>
            </a:r>
            <a:r>
              <a:rPr lang="en-US" sz="2700" dirty="0" err="1" smtClean="0">
                <a:solidFill>
                  <a:srgbClr val="1CA6C0"/>
                </a:solidFill>
                <a:cs typeface="PT Sans"/>
              </a:rPr>
              <a:t>Zaytsev</a:t>
            </a:r>
            <a:r>
              <a:rPr lang="id-ID" sz="2700" dirty="0" smtClean="0">
                <a:solidFill>
                  <a:srgbClr val="1CA6C0"/>
                </a:solidFill>
                <a:cs typeface="PT Sans"/>
              </a:rPr>
              <a:t> </a:t>
            </a:r>
            <a:endParaRPr lang="ru-RU" sz="2700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ru-RU" sz="2700" dirty="0">
              <a:solidFill>
                <a:srgbClr val="1CA6C0"/>
              </a:solidFill>
              <a:cs typeface="PT Sans"/>
            </a:endParaRPr>
          </a:p>
          <a:p>
            <a:pPr algn="l"/>
            <a:r>
              <a:rPr lang="id-ID" sz="2700" dirty="0" smtClean="0">
                <a:solidFill>
                  <a:srgbClr val="1CA6C0"/>
                </a:solidFill>
                <a:cs typeface="PT Sans"/>
              </a:rPr>
              <a:t>Accounts </a:t>
            </a:r>
            <a:r>
              <a:rPr lang="id-ID" sz="2700" dirty="0">
                <a:solidFill>
                  <a:srgbClr val="1CA6C0"/>
                </a:solidFill>
                <a:cs typeface="PT Sans"/>
              </a:rPr>
              <a:t>Chamber</a:t>
            </a:r>
            <a:r>
              <a:rPr lang="en-US" sz="2700" dirty="0">
                <a:solidFill>
                  <a:srgbClr val="1CA6C0"/>
                </a:solidFill>
                <a:cs typeface="PT Sans"/>
              </a:rPr>
              <a:t> of the Russian Federation</a:t>
            </a:r>
            <a:endParaRPr lang="ru-RU" sz="2700" dirty="0">
              <a:solidFill>
                <a:srgbClr val="1CA6C0"/>
              </a:solidFill>
              <a:cs typeface="PT San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6118" y="5181600"/>
            <a:ext cx="381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Brasilia, April 26, 2017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1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48943" y="456602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77115" y="2702284"/>
            <a:ext cx="27306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!</a:t>
            </a:r>
          </a:p>
          <a:p>
            <a:pPr algn="ctr"/>
            <a:r>
              <a:rPr 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#KNI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9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12211" y="1460978"/>
            <a:ext cx="2415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Knowledge base traffic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52600968"/>
              </p:ext>
            </p:extLst>
          </p:nvPr>
        </p:nvGraphicFramePr>
        <p:xfrm>
          <a:off x="804231" y="1830310"/>
          <a:ext cx="7943161" cy="3766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298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4369" y="1283063"/>
            <a:ext cx="15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Top 10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visitors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17384036"/>
              </p:ext>
            </p:extLst>
          </p:nvPr>
        </p:nvGraphicFramePr>
        <p:xfrm>
          <a:off x="743830" y="1740665"/>
          <a:ext cx="7943161" cy="3624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947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93427" y="1408215"/>
            <a:ext cx="3067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Visitors of the Knowledge base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84642" y="1777547"/>
            <a:ext cx="5862840" cy="3664877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Russia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United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Kingdom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Kyrgyzstan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Ukraine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Azerbaijan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United States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Italy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Kazakhstan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Brazil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Latvia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Armenia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Bulgaria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Moldova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Austria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Iraq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Pakistan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Mexico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United Arab Emirates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Australia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Slovakia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Zambia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China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Cyprus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Tajikistan</a:t>
            </a:r>
          </a:p>
          <a:p>
            <a:pPr marL="176213" indent="-176213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Germany</a:t>
            </a:r>
          </a:p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Totally 77 countries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726956" y="5107021"/>
            <a:ext cx="27964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979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6468" y="1489628"/>
            <a:ext cx="3332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Working group on KNI on Twitter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" t="3109" r="1411" b="23192"/>
          <a:stretch/>
        </p:blipFill>
        <p:spPr>
          <a:xfrm>
            <a:off x="1721922" y="1858960"/>
            <a:ext cx="5856632" cy="350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6332" y="1289473"/>
            <a:ext cx="7047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Twitter is a micro-blogging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service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micro-blogs up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 140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characters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2023" t="5423" r="2184" b="22721"/>
          <a:stretch/>
        </p:blipFill>
        <p:spPr>
          <a:xfrm>
            <a:off x="1802039" y="1935804"/>
            <a:ext cx="5690556" cy="3414409"/>
          </a:xfrm>
          <a:prstGeom prst="rect">
            <a:avLst/>
          </a:prstGeom>
        </p:spPr>
      </p:pic>
      <p:sp>
        <p:nvSpPr>
          <p:cNvPr id="5" name="Блок-схема: узел 4"/>
          <p:cNvSpPr/>
          <p:nvPr/>
        </p:nvSpPr>
        <p:spPr>
          <a:xfrm>
            <a:off x="2879388" y="3708948"/>
            <a:ext cx="3161327" cy="1746253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85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6332" y="1403948"/>
            <a:ext cx="7047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sign up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Twitter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need an e-mail address or phone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number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30236" r="24100" b="31024"/>
          <a:stretch/>
        </p:blipFill>
        <p:spPr bwMode="auto">
          <a:xfrm>
            <a:off x="1749265" y="1773281"/>
            <a:ext cx="6147826" cy="354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47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6910" y="1349367"/>
            <a:ext cx="7047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Using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Twitter, you can see what other people are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doing</a:t>
            </a:r>
            <a:b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 their tweets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976224" y="1995698"/>
            <a:ext cx="5558312" cy="3628109"/>
            <a:chOff x="2568102" y="2074208"/>
            <a:chExt cx="5558312" cy="362810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40" t="1" r="14361" b="2027"/>
            <a:stretch/>
          </p:blipFill>
          <p:spPr>
            <a:xfrm>
              <a:off x="2568102" y="2074208"/>
              <a:ext cx="5398978" cy="3628109"/>
            </a:xfrm>
            <a:prstGeom prst="rect">
              <a:avLst/>
            </a:prstGeom>
          </p:spPr>
        </p:pic>
        <p:sp>
          <p:nvSpPr>
            <p:cNvPr id="2" name="Стрелка вниз 1"/>
            <p:cNvSpPr/>
            <p:nvPr/>
          </p:nvSpPr>
          <p:spPr>
            <a:xfrm rot="2425190">
              <a:off x="7632601" y="3298244"/>
              <a:ext cx="493813" cy="1154908"/>
            </a:xfrm>
            <a:prstGeom prst="downArrow">
              <a:avLst/>
            </a:prstGeom>
            <a:solidFill>
              <a:schemeClr val="bg1"/>
            </a:solidFill>
            <a:ln w="50800">
              <a:solidFill>
                <a:srgbClr val="FF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7659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21922" y="4447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4441" y="2235348"/>
            <a:ext cx="42806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tweets are listed in chronological order on your Twitter homepage from all the people you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6" t="12790" r="25533" b="12111"/>
          <a:stretch/>
        </p:blipFill>
        <p:spPr bwMode="auto">
          <a:xfrm>
            <a:off x="5219313" y="1309074"/>
            <a:ext cx="3604054" cy="428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7131585" y="1259594"/>
            <a:ext cx="202908" cy="201977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7131585" y="2785428"/>
            <a:ext cx="202908" cy="201977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233039" y="4311262"/>
            <a:ext cx="202908" cy="201977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4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 с атрибутами" ma:contentTypeID="0x0101001CCE6BEE340741958E57C96A5CC68E3700FB805C5CE7476E48998072AD1D3A7CD4" ma:contentTypeVersion="5" ma:contentTypeDescription="Документ с атрибутами" ma:contentTypeScope="" ma:versionID="d1dec39bc06d390bb223c83623e73b46">
  <xsd:schema xmlns:xsd="http://www.w3.org/2001/XMLSchema" xmlns:xs="http://www.w3.org/2001/XMLSchema" xmlns:p="http://schemas.microsoft.com/office/2006/metadata/properties" xmlns:ns2="BD5D7F97-43DC-4B9B-BA58-7AFF08FDADA5" xmlns:ns3="c36334b5-d259-44e6-bd9b-b4f02e616251" targetNamespace="http://schemas.microsoft.com/office/2006/metadata/properties" ma:root="true" ma:fieldsID="db350c28ca1a6c97ef79c7acde0bc4de" ns2:_="" ns3:_="">
    <xsd:import namespace="BD5D7F97-43DC-4B9B-BA58-7AFF08FDADA5"/>
    <xsd:import namespace="c36334b5-d259-44e6-bd9b-b4f02e616251"/>
    <xsd:element name="properties">
      <xsd:complexType>
        <xsd:sequence>
          <xsd:element name="documentManagement">
            <xsd:complexType>
              <xsd:all>
                <xsd:element ref="ns2:FullName" minOccurs="0"/>
                <xsd:element ref="ns2:PublishDate" minOccurs="0"/>
                <xsd:element ref="ns2:AproveDate" minOccurs="0"/>
                <xsd:element ref="ns2:StatusExt"/>
                <xsd:element ref="ns2:Position"/>
                <xsd:element ref="ns2:DoPublic"/>
                <xsd:element ref="ns2:PositionInView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D7F97-43DC-4B9B-BA58-7AFF08FDADA5" elementFormDefault="qualified">
    <xsd:import namespace="http://schemas.microsoft.com/office/2006/documentManagement/types"/>
    <xsd:import namespace="http://schemas.microsoft.com/office/infopath/2007/PartnerControls"/>
    <xsd:element name="FullName" ma:index="7" nillable="true" ma:displayName="Полное наименование" ma:internalName="FullName" ma:showField="TRUE">
      <xsd:simpleType>
        <xsd:restriction base="dms:Note">
          <xsd:maxLength value="1024"/>
        </xsd:restriction>
      </xsd:simpleType>
    </xsd:element>
    <xsd:element name="PublishDate" ma:index="8" nillable="true" ma:displayName="Дата публикации" ma:default="[today]" ma:format="DateOnly" ma:internalName="PublishDate" ma:showField="TRUE">
      <xsd:simpleType>
        <xsd:restriction base="dms:DateTime"/>
      </xsd:simpleType>
    </xsd:element>
    <xsd:element name="AproveDate" ma:index="9" nillable="true" ma:displayName="Дата утверждения" ma:format="DateOnly" ma:internalName="AproveDate" ma:showField="TRUE">
      <xsd:simpleType>
        <xsd:restriction base="dms:DateTime"/>
      </xsd:simpleType>
    </xsd:element>
    <xsd:element name="StatusExt" ma:index="10" ma:displayName="Статус" ma:default="Без статуса" ma:format="Dropdown" ma:internalName="StatusExt" ma:showField="TRUE">
      <xsd:simpleType>
        <xsd:restriction base="dms:Choice">
          <xsd:enumeration value="Без статуса"/>
          <xsd:enumeration value="Утверждён"/>
          <xsd:enumeration value="Проект"/>
          <xsd:enumeration value="Утратил силу"/>
        </xsd:restriction>
      </xsd:simpleType>
    </xsd:element>
    <xsd:element name="Position" ma:index="11" ma:displayName="Позиция в анонсах на главной странице" ma:decimals="0" ma:default="100" ma:internalName="Position" ma:showField="TRUE">
      <xsd:simpleType>
        <xsd:restriction base="dms:Number">
          <xsd:minInclusive value="0"/>
        </xsd:restriction>
      </xsd:simpleType>
    </xsd:element>
    <xsd:element name="DoPublic" ma:index="12" ma:displayName="Публиковать в анонсах на главной странице" ma:default="1" ma:internalName="DoPublic" ma:showField="TRUE">
      <xsd:simpleType>
        <xsd:restriction base="dms:Boolean"/>
      </xsd:simpleType>
    </xsd:element>
    <xsd:element name="PositionInView" ma:index="13" ma:displayName="Позиция в представлении" ma:decimals="0" ma:default="100" ma:internalName="PositionInView" ma:showField="TRUE">
      <xsd:simpleType>
        <xsd:restriction base="dms:Number">
          <xsd:minInclusive value="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334b5-d259-44e6-bd9b-b4f02e616251" elementFormDefault="qualified">
    <xsd:import namespace="http://schemas.microsoft.com/office/2006/documentManagement/types"/>
    <xsd:import namespace="http://schemas.microsoft.com/office/infopath/2007/PartnerControls"/>
    <xsd:element name="_dlc_DocId" ma:index="14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5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6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36334b5-d259-44e6-bd9b-b4f02e616251">AUUPZJ3A7SR7-118-125</_dlc_DocId>
    <_dlc_DocIdUrl xmlns="c36334b5-d259-44e6-bd9b-b4f02e616251">
      <Url>http://portal/departments/analitic/_layouts/DocIdRedir.aspx?ID=AUUPZJ3A7SR7-118-125</Url>
      <Description>AUUPZJ3A7SR7-118-125</Description>
    </_dlc_DocIdUrl>
    <AproveDate xmlns="BD5D7F97-43DC-4B9B-BA58-7AFF08FDADA5" xsi:nil="true"/>
    <FullName xmlns="BD5D7F97-43DC-4B9B-BA58-7AFF08FDADA5">&lt;div&gt;Презентацию к отчёту о деятельности Рабочей группы за прошедший период&lt;/div&gt;</FullName>
    <PositionInView xmlns="BD5D7F97-43DC-4B9B-BA58-7AFF08FDADA5">100</PositionInView>
    <Position xmlns="BD5D7F97-43DC-4B9B-BA58-7AFF08FDADA5">100</Position>
    <StatusExt xmlns="BD5D7F97-43DC-4B9B-BA58-7AFF08FDADA5">Без статуса</StatusExt>
    <PublishDate xmlns="BD5D7F97-43DC-4B9B-BA58-7AFF08FDADA5">2015-04-08T20:00:00+00:00</PublishDate>
    <DoPublic xmlns="BD5D7F97-43DC-4B9B-BA58-7AFF08FDADA5">true</DoPublic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1D5ADE-6486-4650-A22F-35E7CD7A42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5D7F97-43DC-4B9B-BA58-7AFF08FDADA5"/>
    <ds:schemaRef ds:uri="c36334b5-d259-44e6-bd9b-b4f02e6162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E72C4B-4F19-40A6-AAB4-B060689CA12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3B7B5C1-F325-4D19-8F67-37D3036362BF}">
  <ds:schemaRefs>
    <ds:schemaRef ds:uri="http://schemas.microsoft.com/office/2006/metadata/properties"/>
    <ds:schemaRef ds:uri="http://www.w3.org/XML/1998/namespace"/>
    <ds:schemaRef ds:uri="c36334b5-d259-44e6-bd9b-b4f02e616251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BD5D7F97-43DC-4B9B-BA58-7AFF08FDADA5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2F2B2A3E-98FE-4D14-9271-4846AE532E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1909</TotalTime>
  <Words>268</Words>
  <Application>Microsoft Office PowerPoint</Application>
  <PresentationFormat>Экран (16:10)</PresentationFormat>
  <Paragraphs>78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Тема Office</vt:lpstr>
      <vt:lpstr>2_Специальное оформление</vt:lpstr>
      <vt:lpstr>Специальное оформление</vt:lpstr>
      <vt:lpstr>1_Специальное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Mac Editor</dc:creator>
  <cp:lastModifiedBy>user</cp:lastModifiedBy>
  <cp:revision>230</cp:revision>
  <cp:lastPrinted>2017-04-21T11:06:59Z</cp:lastPrinted>
  <dcterms:created xsi:type="dcterms:W3CDTF">2014-09-22T05:50:31Z</dcterms:created>
  <dcterms:modified xsi:type="dcterms:W3CDTF">2017-04-21T11:07:14Z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18e6cd20-d0ff-4ce2-8520-62a477ffd528</vt:lpwstr>
  </property>
  <property fmtid="{D5CDD505-2E9C-101B-9397-08002B2CF9AE}" pid="3" name="ContentTypeId">
    <vt:lpwstr>0x0101001CCE6BEE340741958E57C96A5CC68E3700FB805C5CE7476E48998072AD1D3A7CD4</vt:lpwstr>
  </property>
</Properties>
</file>